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58" r:id="rId3"/>
    <p:sldId id="259" r:id="rId4"/>
    <p:sldId id="260" r:id="rId5"/>
    <p:sldId id="261" r:id="rId6"/>
    <p:sldId id="293" r:id="rId7"/>
    <p:sldId id="292" r:id="rId8"/>
    <p:sldId id="264" r:id="rId9"/>
    <p:sldId id="290"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FF0CE6-5A30-4187-A8AA-8F004300656E}" type="datetimeFigureOut">
              <a:rPr lang="id-ID" smtClean="0"/>
              <a:t>29/09/2015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25D8B-6F7A-419D-B544-8E13B84F8E32}" type="slidenum">
              <a:rPr lang="id-ID" smtClean="0"/>
              <a:t>‹#›</a:t>
            </a:fld>
            <a:endParaRPr lang="id-ID"/>
          </a:p>
        </p:txBody>
      </p:sp>
    </p:spTree>
    <p:extLst>
      <p:ext uri="{BB962C8B-B14F-4D97-AF65-F5344CB8AC3E}">
        <p14:creationId xmlns:p14="http://schemas.microsoft.com/office/powerpoint/2010/main" val="181957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DFCFE-BB53-483D-9D17-885E67C2AFEB}" type="slidenum">
              <a:rPr lang="en-US"/>
              <a:pPr/>
              <a:t>4</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94B84-3756-4BD5-BF3D-B7783B9D1501}" type="slidenum">
              <a:rPr lang="en-US"/>
              <a:pPr/>
              <a:t>20</a:t>
            </a:fld>
            <a:endParaRPr lang="en-US"/>
          </a:p>
        </p:txBody>
      </p:sp>
      <p:sp>
        <p:nvSpPr>
          <p:cNvPr id="26626"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w="12700" cap="flat">
            <a:solidFill>
              <a:srgbClr val="000000"/>
            </a:solidFill>
            <a:miter lim="800000"/>
            <a:headEnd/>
            <a:tailEnd/>
          </a:ln>
        </p:spPr>
      </p:sp>
      <p:sp>
        <p:nvSpPr>
          <p:cNvPr id="26627" name="Rectangle 3"/>
          <p:cNvSpPr>
            <a:spLocks noGrp="1" noChangeArrowheads="1"/>
          </p:cNvSpPr>
          <p:nvPr>
            <p:ph type="body" idx="1"/>
          </p:nvPr>
        </p:nvSpPr>
        <p:spPr bwMode="auto">
          <a:xfrm>
            <a:off x="914400" y="4341813"/>
            <a:ext cx="5029200" cy="4114800"/>
          </a:xfrm>
          <a:prstGeom prst="rect">
            <a:avLst/>
          </a:prstGeom>
          <a:noFill/>
          <a:ln>
            <a:miter lim="800000"/>
            <a:headEnd/>
            <a:tailEnd/>
          </a:ln>
        </p:spPr>
        <p:txBody>
          <a:bodyPr lIns="92075" tIns="46038" rIns="92075" bIns="4603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67AD5A3-E7BF-4C7C-9C30-DD4DE963D7B7}" type="datetimeFigureOut">
              <a:rPr lang="id-ID" smtClean="0"/>
              <a:t>29/09/2015</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DC3AF997-D18D-4678-BEFB-85C0EFE39273}" type="slidenum">
              <a:rPr lang="id-ID" smtClean="0"/>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67AD5A3-E7BF-4C7C-9C30-DD4DE963D7B7}" type="datetimeFigureOut">
              <a:rPr lang="id-ID" smtClean="0"/>
              <a:t>29/09/2015</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DC3AF997-D18D-4678-BEFB-85C0EFE39273}" type="slidenum">
              <a:rPr lang="id-ID" smtClean="0"/>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DC3AF997-D18D-4678-BEFB-85C0EFE39273}"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7AD5A3-E7BF-4C7C-9C30-DD4DE963D7B7}" type="datetimeFigureOut">
              <a:rPr lang="id-ID" smtClean="0"/>
              <a:t>29/09/2015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7AD5A3-E7BF-4C7C-9C30-DD4DE963D7B7}" type="datetimeFigureOut">
              <a:rPr lang="id-ID" smtClean="0"/>
              <a:t>29/09/2015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AD5A3-E7BF-4C7C-9C30-DD4DE963D7B7}" type="datetimeFigureOut">
              <a:rPr lang="id-ID" smtClean="0"/>
              <a:t>29/09/2015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7AD5A3-E7BF-4C7C-9C30-DD4DE963D7B7}" type="datetimeFigureOut">
              <a:rPr lang="id-ID" smtClean="0"/>
              <a:t>29/09/2015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DC3AF997-D18D-4678-BEFB-85C0EFE39273}"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7AD5A3-E7BF-4C7C-9C30-DD4DE963D7B7}" type="datetimeFigureOut">
              <a:rPr lang="id-ID" smtClean="0"/>
              <a:t>29/09/2015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7AD5A3-E7BF-4C7C-9C30-DD4DE963D7B7}" type="datetimeFigureOut">
              <a:rPr lang="id-ID" smtClean="0"/>
              <a:t>29/09/2015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AD5A3-E7BF-4C7C-9C30-DD4DE963D7B7}" type="datetimeFigureOut">
              <a:rPr lang="id-ID" smtClean="0"/>
              <a:t>29/09/2015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7AD5A3-E7BF-4C7C-9C30-DD4DE963D7B7}" type="datetimeFigureOut">
              <a:rPr lang="id-ID" smtClean="0"/>
              <a:t>29/09/2015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3AF997-D18D-4678-BEFB-85C0EFE39273}"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67AD5A3-E7BF-4C7C-9C30-DD4DE963D7B7}" type="datetimeFigureOut">
              <a:rPr lang="id-ID" smtClean="0"/>
              <a:t>29/09/2015</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C3AF997-D18D-4678-BEFB-85C0EFE39273}"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67AD5A3-E7BF-4C7C-9C30-DD4DE963D7B7}" type="datetimeFigureOut">
              <a:rPr lang="id-ID" smtClean="0"/>
              <a:t>29/09/2015</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C3AF997-D18D-4678-BEFB-85C0EFE39273}"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KOM323 SISTEM PAKAR</a:t>
            </a:r>
          </a:p>
        </p:txBody>
      </p:sp>
      <p:sp>
        <p:nvSpPr>
          <p:cNvPr id="2051" name="Rectangle 3"/>
          <p:cNvSpPr>
            <a:spLocks noGrp="1" noChangeArrowheads="1"/>
          </p:cNvSpPr>
          <p:nvPr>
            <p:ph type="subTitle" idx="1"/>
          </p:nvPr>
        </p:nvSpPr>
        <p:spPr>
          <a:xfrm>
            <a:off x="1911350" y="3968750"/>
            <a:ext cx="6851650" cy="1752600"/>
          </a:xfrm>
        </p:spPr>
        <p:txBody>
          <a:bodyPr/>
          <a:lstStyle/>
          <a:p>
            <a:pPr>
              <a:lnSpc>
                <a:spcPct val="90000"/>
              </a:lnSpc>
            </a:pPr>
            <a:r>
              <a:rPr lang="en-US" dirty="0"/>
              <a:t>KULIAH </a:t>
            </a:r>
            <a:r>
              <a:rPr lang="en-US" dirty="0" smtClean="0"/>
              <a:t>KE-1</a:t>
            </a:r>
            <a:endParaRPr lang="id-ID" dirty="0" smtClean="0"/>
          </a:p>
          <a:p>
            <a:pPr>
              <a:lnSpc>
                <a:spcPct val="90000"/>
              </a:lnSpc>
            </a:pPr>
            <a:endParaRPr lang="id-ID" dirty="0"/>
          </a:p>
          <a:p>
            <a:pPr>
              <a:lnSpc>
                <a:spcPct val="90000"/>
              </a:lnSpc>
            </a:pPr>
            <a:r>
              <a:rPr lang="id-ID" dirty="0" smtClean="0"/>
              <a:t>Semester </a:t>
            </a:r>
            <a:r>
              <a:rPr lang="id-ID" dirty="0" smtClean="0"/>
              <a:t>Ganjil 2015/2016</a:t>
            </a:r>
            <a:endParaRPr lang="en-US" dirty="0"/>
          </a:p>
          <a:p>
            <a:pPr>
              <a:lnSpc>
                <a:spcPct val="90000"/>
              </a:lnSpc>
            </a:pPr>
            <a:endParaRPr lang="en-US" dirty="0"/>
          </a:p>
        </p:txBody>
      </p:sp>
    </p:spTree>
    <p:extLst>
      <p:ext uri="{BB962C8B-B14F-4D97-AF65-F5344CB8AC3E}">
        <p14:creationId xmlns:p14="http://schemas.microsoft.com/office/powerpoint/2010/main" val="1330217923"/>
      </p:ext>
    </p:extLst>
  </p:cSld>
  <p:clrMapOvr>
    <a:masterClrMapping/>
  </p:clrMapOvr>
  <p:transition>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Components of AI (2)</a:t>
            </a:r>
          </a:p>
        </p:txBody>
      </p:sp>
      <p:sp>
        <p:nvSpPr>
          <p:cNvPr id="9219" name="Rectangle 3"/>
          <p:cNvSpPr>
            <a:spLocks noGrp="1" noChangeArrowheads="1"/>
          </p:cNvSpPr>
          <p:nvPr>
            <p:ph idx="1"/>
          </p:nvPr>
        </p:nvSpPr>
        <p:spPr>
          <a:xfrm>
            <a:off x="1066800" y="1066800"/>
            <a:ext cx="7924800" cy="5638800"/>
          </a:xfrm>
        </p:spPr>
        <p:txBody>
          <a:bodyPr>
            <a:normAutofit lnSpcReduction="10000"/>
          </a:bodyPr>
          <a:lstStyle/>
          <a:p>
            <a:r>
              <a:rPr lang="en-US" b="1" dirty="0">
                <a:solidFill>
                  <a:schemeClr val="tx2"/>
                </a:solidFill>
              </a:rPr>
              <a:t>Expert Systems</a:t>
            </a:r>
            <a:r>
              <a:rPr lang="en-US" dirty="0"/>
              <a:t> </a:t>
            </a:r>
            <a:r>
              <a:rPr lang="en-US" dirty="0">
                <a:solidFill>
                  <a:srgbClr val="FFFF00"/>
                </a:solidFill>
              </a:rPr>
              <a:t>are computer programs that act or behave like a human expert in a field or area.</a:t>
            </a:r>
          </a:p>
          <a:p>
            <a:r>
              <a:rPr lang="en-US" sz="2000" dirty="0">
                <a:solidFill>
                  <a:schemeClr val="tx2"/>
                </a:solidFill>
              </a:rPr>
              <a:t>Robotics</a:t>
            </a:r>
            <a:r>
              <a:rPr lang="en-US" sz="2000" dirty="0"/>
              <a:t> involves developing mechanical or computer devices controlled by software to perform tasks that require a high degree of precision or are tedious or hazardous for humans</a:t>
            </a:r>
          </a:p>
          <a:p>
            <a:r>
              <a:rPr lang="en-US" sz="2000" b="1" dirty="0">
                <a:solidFill>
                  <a:schemeClr val="tx2"/>
                </a:solidFill>
              </a:rPr>
              <a:t>Vision</a:t>
            </a:r>
            <a:r>
              <a:rPr lang="en-US" sz="2000" b="1" dirty="0"/>
              <a:t> </a:t>
            </a:r>
            <a:r>
              <a:rPr lang="en-US" sz="2000" b="1" dirty="0">
                <a:solidFill>
                  <a:schemeClr val="tx2"/>
                </a:solidFill>
              </a:rPr>
              <a:t>Systems</a:t>
            </a:r>
            <a:r>
              <a:rPr lang="en-US" sz="2000" dirty="0"/>
              <a:t> include hardware and software that permit computers to capture, store and manipulate visual images and pictures</a:t>
            </a:r>
          </a:p>
          <a:p>
            <a:r>
              <a:rPr lang="en-US" sz="2000" b="1" dirty="0">
                <a:solidFill>
                  <a:schemeClr val="tx2"/>
                </a:solidFill>
              </a:rPr>
              <a:t>Natural</a:t>
            </a:r>
            <a:r>
              <a:rPr lang="en-US" sz="2000" b="1" dirty="0"/>
              <a:t> </a:t>
            </a:r>
            <a:r>
              <a:rPr lang="en-US" sz="2000" b="1" dirty="0">
                <a:solidFill>
                  <a:schemeClr val="tx2"/>
                </a:solidFill>
              </a:rPr>
              <a:t>Language</a:t>
            </a:r>
            <a:r>
              <a:rPr lang="en-US" sz="2000" b="1" dirty="0"/>
              <a:t> </a:t>
            </a:r>
            <a:r>
              <a:rPr lang="en-US" sz="2000" b="1" dirty="0">
                <a:solidFill>
                  <a:schemeClr val="tx2"/>
                </a:solidFill>
              </a:rPr>
              <a:t>Processing</a:t>
            </a:r>
            <a:r>
              <a:rPr lang="en-US" sz="2000" dirty="0"/>
              <a:t> allows the computer to understand and react to statements and commands made in a "natural" language, such as English</a:t>
            </a:r>
          </a:p>
          <a:p>
            <a:r>
              <a:rPr lang="en-US" sz="2000" dirty="0">
                <a:solidFill>
                  <a:schemeClr val="tx2"/>
                </a:solidFill>
              </a:rPr>
              <a:t>Learning</a:t>
            </a:r>
            <a:r>
              <a:rPr lang="en-US" sz="2000" dirty="0"/>
              <a:t> </a:t>
            </a:r>
            <a:r>
              <a:rPr lang="en-US" sz="2000" dirty="0">
                <a:solidFill>
                  <a:schemeClr val="tx2"/>
                </a:solidFill>
              </a:rPr>
              <a:t>Systems</a:t>
            </a:r>
            <a:r>
              <a:rPr lang="en-US" sz="2000" dirty="0"/>
              <a:t> include hardware and software that allow the computer to change how it functions or reacts to situations based on feedback it receives</a:t>
            </a:r>
          </a:p>
          <a:p>
            <a:r>
              <a:rPr lang="en-US" sz="2000" b="1" dirty="0">
                <a:solidFill>
                  <a:schemeClr val="tx2"/>
                </a:solidFill>
              </a:rPr>
              <a:t>Neural</a:t>
            </a:r>
            <a:r>
              <a:rPr lang="en-US" sz="2000" b="1" dirty="0"/>
              <a:t> </a:t>
            </a:r>
            <a:r>
              <a:rPr lang="en-US" sz="2000" b="1" dirty="0">
                <a:solidFill>
                  <a:schemeClr val="tx2"/>
                </a:solidFill>
              </a:rPr>
              <a:t>Networks</a:t>
            </a:r>
            <a:r>
              <a:rPr lang="en-US" sz="2000" dirty="0"/>
              <a:t> are computer systems that act like or simulate the functioning of the human brain </a:t>
            </a:r>
          </a:p>
        </p:txBody>
      </p:sp>
    </p:spTree>
    <p:extLst>
      <p:ext uri="{BB962C8B-B14F-4D97-AF65-F5344CB8AC3E}">
        <p14:creationId xmlns:p14="http://schemas.microsoft.com/office/powerpoint/2010/main" val="3947276282"/>
      </p:ext>
    </p:extLst>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idx="4294967295"/>
          </p:nvPr>
        </p:nvSpPr>
        <p:spPr>
          <a:xfrm>
            <a:off x="1371600" y="304800"/>
            <a:ext cx="7772400" cy="533400"/>
          </a:xfrm>
        </p:spPr>
        <p:txBody>
          <a:bodyPr>
            <a:normAutofit fontScale="90000"/>
          </a:bodyPr>
          <a:lstStyle/>
          <a:p>
            <a:r>
              <a:rPr lang="en-US"/>
              <a:t>Apa itu Sistem Pakar? (1)</a:t>
            </a:r>
          </a:p>
        </p:txBody>
      </p:sp>
      <p:sp>
        <p:nvSpPr>
          <p:cNvPr id="123907" name="Content Placeholder 2"/>
          <p:cNvSpPr>
            <a:spLocks noGrp="1"/>
          </p:cNvSpPr>
          <p:nvPr>
            <p:ph idx="4294967295"/>
          </p:nvPr>
        </p:nvSpPr>
        <p:spPr>
          <a:xfrm>
            <a:off x="467544" y="1052736"/>
            <a:ext cx="8352928" cy="5430614"/>
          </a:xfrm>
        </p:spPr>
        <p:txBody>
          <a:bodyPr>
            <a:normAutofit fontScale="92500"/>
          </a:bodyPr>
          <a:lstStyle/>
          <a:p>
            <a:r>
              <a:rPr lang="en-US" sz="2800" dirty="0" err="1"/>
              <a:t>Sistem</a:t>
            </a:r>
            <a:r>
              <a:rPr lang="en-US" sz="2800" dirty="0"/>
              <a:t> </a:t>
            </a:r>
            <a:r>
              <a:rPr lang="en-US" sz="2800" dirty="0" err="1"/>
              <a:t>pakar</a:t>
            </a:r>
            <a:r>
              <a:rPr lang="en-US" sz="2800" dirty="0"/>
              <a:t> </a:t>
            </a:r>
            <a:r>
              <a:rPr lang="en-US" sz="2800" dirty="0" err="1"/>
              <a:t>adalah</a:t>
            </a:r>
            <a:r>
              <a:rPr lang="en-US" sz="2800" dirty="0"/>
              <a:t> </a:t>
            </a:r>
            <a:r>
              <a:rPr lang="en-US" sz="2800" dirty="0" err="1"/>
              <a:t>perangkat</a:t>
            </a:r>
            <a:r>
              <a:rPr lang="en-US" sz="2800" dirty="0"/>
              <a:t> </a:t>
            </a:r>
            <a:r>
              <a:rPr lang="en-US" sz="2800" dirty="0" err="1"/>
              <a:t>lunak</a:t>
            </a:r>
            <a:r>
              <a:rPr lang="en-US" sz="2800" dirty="0"/>
              <a:t> </a:t>
            </a:r>
            <a:r>
              <a:rPr lang="en-US" sz="2800" dirty="0" err="1"/>
              <a:t>komputer</a:t>
            </a:r>
            <a:r>
              <a:rPr lang="en-US" sz="2800" dirty="0"/>
              <a:t> </a:t>
            </a:r>
            <a:r>
              <a:rPr lang="en-US" sz="2800" dirty="0" err="1"/>
              <a:t>cerdas</a:t>
            </a:r>
            <a:r>
              <a:rPr lang="en-US" sz="2800" dirty="0"/>
              <a:t> yang </a:t>
            </a:r>
            <a:r>
              <a:rPr lang="en-US" sz="2800" dirty="0" err="1"/>
              <a:t>menggunakan</a:t>
            </a:r>
            <a:r>
              <a:rPr lang="en-US" sz="2800" dirty="0"/>
              <a:t> </a:t>
            </a:r>
            <a:r>
              <a:rPr lang="en-US" sz="2800" dirty="0" err="1"/>
              <a:t>pengetahuan</a:t>
            </a:r>
            <a:r>
              <a:rPr lang="en-US" sz="2800" dirty="0"/>
              <a:t> </a:t>
            </a:r>
            <a:r>
              <a:rPr lang="en-US" sz="2800" dirty="0" err="1"/>
              <a:t>dan</a:t>
            </a:r>
            <a:r>
              <a:rPr lang="en-US" sz="2800" dirty="0"/>
              <a:t> </a:t>
            </a:r>
            <a:r>
              <a:rPr lang="en-US" sz="2800" dirty="0" err="1"/>
              <a:t>prosedur</a:t>
            </a:r>
            <a:r>
              <a:rPr lang="en-US" sz="2800" dirty="0"/>
              <a:t> </a:t>
            </a:r>
            <a:r>
              <a:rPr lang="en-US" sz="2800" dirty="0" err="1"/>
              <a:t>inferensi</a:t>
            </a:r>
            <a:r>
              <a:rPr lang="en-US" sz="2800" dirty="0"/>
              <a:t> </a:t>
            </a:r>
            <a:r>
              <a:rPr lang="en-US" sz="2800" dirty="0" err="1"/>
              <a:t>untuk</a:t>
            </a:r>
            <a:r>
              <a:rPr lang="en-US" sz="2800" dirty="0"/>
              <a:t> </a:t>
            </a:r>
            <a:r>
              <a:rPr lang="en-US" sz="2800" dirty="0" err="1"/>
              <a:t>memecahkan</a:t>
            </a:r>
            <a:r>
              <a:rPr lang="en-US" sz="2800" dirty="0"/>
              <a:t> </a:t>
            </a:r>
            <a:r>
              <a:rPr lang="en-US" sz="2800" dirty="0" err="1"/>
              <a:t>masalah</a:t>
            </a:r>
            <a:r>
              <a:rPr lang="en-US" sz="2800" dirty="0"/>
              <a:t> yang </a:t>
            </a:r>
            <a:r>
              <a:rPr lang="en-US" sz="2800" dirty="0" err="1"/>
              <a:t>cukup</a:t>
            </a:r>
            <a:r>
              <a:rPr lang="en-US" sz="2800" dirty="0"/>
              <a:t> </a:t>
            </a:r>
            <a:r>
              <a:rPr lang="en-US" sz="2800" dirty="0" err="1"/>
              <a:t>rumit</a:t>
            </a:r>
            <a:r>
              <a:rPr lang="en-US" sz="2800" dirty="0"/>
              <a:t> </a:t>
            </a:r>
            <a:r>
              <a:rPr lang="en-US" sz="2800" dirty="0" err="1"/>
              <a:t>atau</a:t>
            </a:r>
            <a:r>
              <a:rPr lang="en-US" sz="2800" dirty="0"/>
              <a:t> </a:t>
            </a:r>
            <a:r>
              <a:rPr lang="en-US" sz="2800" dirty="0" err="1"/>
              <a:t>memerlukan</a:t>
            </a:r>
            <a:r>
              <a:rPr lang="en-US" sz="2800" dirty="0"/>
              <a:t> </a:t>
            </a:r>
            <a:r>
              <a:rPr lang="en-US" sz="2800" dirty="0" err="1"/>
              <a:t>kemampuan</a:t>
            </a:r>
            <a:r>
              <a:rPr lang="en-US" sz="2800" dirty="0"/>
              <a:t> </a:t>
            </a:r>
            <a:r>
              <a:rPr lang="en-US" sz="2800" dirty="0" err="1"/>
              <a:t>seorang</a:t>
            </a:r>
            <a:r>
              <a:rPr lang="en-US" sz="2800" dirty="0"/>
              <a:t> </a:t>
            </a:r>
            <a:r>
              <a:rPr lang="en-US" sz="2800" dirty="0" err="1"/>
              <a:t>pakar</a:t>
            </a:r>
            <a:r>
              <a:rPr lang="en-US" sz="2800" dirty="0"/>
              <a:t> </a:t>
            </a:r>
            <a:r>
              <a:rPr lang="en-US" sz="2800" dirty="0" err="1"/>
              <a:t>untuk</a:t>
            </a:r>
            <a:r>
              <a:rPr lang="en-US" sz="2800" dirty="0"/>
              <a:t> </a:t>
            </a:r>
            <a:r>
              <a:rPr lang="en-US" sz="2800" dirty="0" err="1"/>
              <a:t>memecahkannya</a:t>
            </a:r>
            <a:r>
              <a:rPr lang="en-US" sz="2800" dirty="0"/>
              <a:t> </a:t>
            </a:r>
            <a:r>
              <a:rPr lang="en-US" sz="2800" dirty="0" smtClean="0"/>
              <a:t>(Harmon </a:t>
            </a:r>
            <a:r>
              <a:rPr lang="en-US" sz="2800" dirty="0"/>
              <a:t>&amp; King (1985) </a:t>
            </a:r>
            <a:r>
              <a:rPr lang="en-US" sz="2800" dirty="0" err="1"/>
              <a:t>diacu</a:t>
            </a:r>
            <a:r>
              <a:rPr lang="en-US" sz="2800" dirty="0"/>
              <a:t> </a:t>
            </a:r>
            <a:r>
              <a:rPr lang="en-US" sz="2800" dirty="0" err="1"/>
              <a:t>dalam</a:t>
            </a:r>
            <a:r>
              <a:rPr lang="en-US" sz="2800" dirty="0"/>
              <a:t> </a:t>
            </a:r>
            <a:r>
              <a:rPr lang="en-US" sz="2800" dirty="0" err="1"/>
              <a:t>Marimin</a:t>
            </a:r>
            <a:r>
              <a:rPr lang="en-US" sz="2800" dirty="0"/>
              <a:t> 2005</a:t>
            </a:r>
            <a:r>
              <a:rPr lang="en-US" sz="2800" dirty="0" smtClean="0"/>
              <a:t>)</a:t>
            </a:r>
            <a:endParaRPr lang="id-ID" sz="2800" dirty="0" smtClean="0"/>
          </a:p>
          <a:p>
            <a:endParaRPr lang="en-US" sz="2800" dirty="0"/>
          </a:p>
          <a:p>
            <a:r>
              <a:rPr lang="en-US" sz="3200" dirty="0" err="1"/>
              <a:t>Sistem</a:t>
            </a:r>
            <a:r>
              <a:rPr lang="en-US" sz="3200" dirty="0"/>
              <a:t> </a:t>
            </a:r>
            <a:r>
              <a:rPr lang="en-US" sz="3200" dirty="0" err="1"/>
              <a:t>pakar</a:t>
            </a:r>
            <a:r>
              <a:rPr lang="en-US" sz="3200" dirty="0"/>
              <a:t> </a:t>
            </a:r>
            <a:r>
              <a:rPr lang="en-US" sz="3200" dirty="0" err="1"/>
              <a:t>adalah</a:t>
            </a:r>
            <a:r>
              <a:rPr lang="en-US" sz="3200" dirty="0"/>
              <a:t> software yang </a:t>
            </a:r>
            <a:r>
              <a:rPr lang="en-US" sz="3200" dirty="0" err="1"/>
              <a:t>menggunakan</a:t>
            </a:r>
            <a:r>
              <a:rPr lang="en-US" sz="3200" dirty="0"/>
              <a:t> </a:t>
            </a:r>
            <a:r>
              <a:rPr lang="en-US" sz="3200" dirty="0" err="1"/>
              <a:t>pengetahuan</a:t>
            </a:r>
            <a:r>
              <a:rPr lang="en-US" sz="3200" dirty="0"/>
              <a:t>, </a:t>
            </a:r>
            <a:r>
              <a:rPr lang="en-US" sz="3200" dirty="0" err="1"/>
              <a:t>fakta</a:t>
            </a:r>
            <a:r>
              <a:rPr lang="en-US" sz="3200" dirty="0"/>
              <a:t> </a:t>
            </a:r>
            <a:r>
              <a:rPr lang="en-US" sz="3200" dirty="0" err="1"/>
              <a:t>dan</a:t>
            </a:r>
            <a:r>
              <a:rPr lang="en-US" sz="3200" dirty="0"/>
              <a:t> </a:t>
            </a:r>
            <a:r>
              <a:rPr lang="en-US" sz="3200" dirty="0" err="1"/>
              <a:t>teknik</a:t>
            </a:r>
            <a:r>
              <a:rPr lang="en-US" sz="3200" dirty="0"/>
              <a:t> </a:t>
            </a:r>
            <a:r>
              <a:rPr lang="en-US" sz="3200" dirty="0" err="1"/>
              <a:t>inferensi</a:t>
            </a:r>
            <a:r>
              <a:rPr lang="en-US" sz="3200" dirty="0"/>
              <a:t> </a:t>
            </a:r>
            <a:r>
              <a:rPr lang="en-US" sz="3200" dirty="0" err="1"/>
              <a:t>untuk</a:t>
            </a:r>
            <a:r>
              <a:rPr lang="en-US" sz="3200" dirty="0"/>
              <a:t> </a:t>
            </a:r>
            <a:r>
              <a:rPr lang="en-US" sz="3200" dirty="0" err="1"/>
              <a:t>masalah</a:t>
            </a:r>
            <a:r>
              <a:rPr lang="en-US" sz="3200" dirty="0"/>
              <a:t> yang </a:t>
            </a:r>
            <a:r>
              <a:rPr lang="en-US" sz="3200" dirty="0" err="1"/>
              <a:t>biasanya</a:t>
            </a:r>
            <a:r>
              <a:rPr lang="en-US" sz="3200" dirty="0"/>
              <a:t> </a:t>
            </a:r>
            <a:r>
              <a:rPr lang="en-US" sz="3200" dirty="0" err="1"/>
              <a:t>membutuhkan</a:t>
            </a:r>
            <a:r>
              <a:rPr lang="en-US" sz="3200" dirty="0"/>
              <a:t> </a:t>
            </a:r>
            <a:r>
              <a:rPr lang="en-US" sz="3200" dirty="0" err="1"/>
              <a:t>keahlian</a:t>
            </a:r>
            <a:r>
              <a:rPr lang="en-US" sz="3200" dirty="0"/>
              <a:t> </a:t>
            </a:r>
            <a:r>
              <a:rPr lang="en-US" sz="3200" dirty="0" err="1"/>
              <a:t>seorang</a:t>
            </a:r>
            <a:r>
              <a:rPr lang="en-US" sz="3200" dirty="0"/>
              <a:t> </a:t>
            </a:r>
            <a:r>
              <a:rPr lang="en-US" sz="3200" dirty="0" err="1"/>
              <a:t>pakar</a:t>
            </a:r>
            <a:r>
              <a:rPr lang="en-US" sz="3200" dirty="0"/>
              <a:t>.</a:t>
            </a:r>
          </a:p>
        </p:txBody>
      </p:sp>
      <p:sp>
        <p:nvSpPr>
          <p:cNvPr id="123909"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4BE577FF-89F5-471C-AE63-EBB0ACF9B8A7}" type="slidenum">
              <a:rPr lang="en-US" sz="1400">
                <a:latin typeface="Arial" charset="0"/>
              </a:rPr>
              <a:pPr algn="r" eaLnBrk="0" hangingPunct="0"/>
              <a:t>11</a:t>
            </a:fld>
            <a:endParaRPr lang="en-US" sz="1400">
              <a:latin typeface="Arial" charset="0"/>
            </a:endParaRPr>
          </a:p>
        </p:txBody>
      </p:sp>
    </p:spTree>
    <p:extLst>
      <p:ext uri="{BB962C8B-B14F-4D97-AF65-F5344CB8AC3E}">
        <p14:creationId xmlns:p14="http://schemas.microsoft.com/office/powerpoint/2010/main" val="2308438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itle 1"/>
          <p:cNvSpPr>
            <a:spLocks noGrp="1"/>
          </p:cNvSpPr>
          <p:nvPr>
            <p:ph type="title"/>
          </p:nvPr>
        </p:nvSpPr>
        <p:spPr>
          <a:ln/>
        </p:spPr>
        <p:txBody>
          <a:bodyPr/>
          <a:lstStyle/>
          <a:p>
            <a:r>
              <a:rPr lang="en-US"/>
              <a:t>Apa itu Sistem Pakar? (2)</a:t>
            </a:r>
          </a:p>
        </p:txBody>
      </p:sp>
      <p:sp>
        <p:nvSpPr>
          <p:cNvPr id="124931" name="Rectangle 3"/>
          <p:cNvSpPr>
            <a:spLocks noGrp="1" noChangeArrowheads="1"/>
          </p:cNvSpPr>
          <p:nvPr>
            <p:ph idx="1"/>
          </p:nvPr>
        </p:nvSpPr>
        <p:spPr/>
        <p:txBody>
          <a:bodyPr>
            <a:normAutofit fontScale="92500" lnSpcReduction="10000"/>
          </a:bodyPr>
          <a:lstStyle/>
          <a:p>
            <a:pPr>
              <a:lnSpc>
                <a:spcPct val="90000"/>
              </a:lnSpc>
            </a:pPr>
            <a:r>
              <a:rPr lang="en-US" sz="3200" dirty="0" err="1"/>
              <a:t>Sistem</a:t>
            </a:r>
            <a:r>
              <a:rPr lang="en-US" sz="3200" dirty="0"/>
              <a:t> </a:t>
            </a:r>
            <a:r>
              <a:rPr lang="en-US" sz="3200" dirty="0" err="1"/>
              <a:t>pakar</a:t>
            </a:r>
            <a:r>
              <a:rPr lang="en-US" sz="3200" dirty="0"/>
              <a:t> </a:t>
            </a:r>
            <a:r>
              <a:rPr lang="en-US" sz="3200" dirty="0" err="1"/>
              <a:t>berbeda</a:t>
            </a:r>
            <a:r>
              <a:rPr lang="en-US" sz="3200" dirty="0"/>
              <a:t> </a:t>
            </a:r>
            <a:r>
              <a:rPr lang="en-US" sz="3200" dirty="0" err="1"/>
              <a:t>dengan</a:t>
            </a:r>
            <a:r>
              <a:rPr lang="en-US" sz="3200" dirty="0"/>
              <a:t> program </a:t>
            </a:r>
            <a:r>
              <a:rPr lang="en-US" sz="3200" dirty="0" err="1"/>
              <a:t>konvensional</a:t>
            </a:r>
            <a:r>
              <a:rPr lang="en-US" sz="3200" dirty="0"/>
              <a:t>, </a:t>
            </a:r>
            <a:r>
              <a:rPr lang="en-US" sz="3200" dirty="0" err="1"/>
              <a:t>karena</a:t>
            </a:r>
            <a:r>
              <a:rPr lang="en-US" sz="3200" dirty="0"/>
              <a:t> program </a:t>
            </a:r>
            <a:r>
              <a:rPr lang="en-US" sz="3200" dirty="0" err="1"/>
              <a:t>konvensional</a:t>
            </a:r>
            <a:r>
              <a:rPr lang="en-US" sz="3200" dirty="0"/>
              <a:t> </a:t>
            </a:r>
            <a:r>
              <a:rPr lang="en-US" sz="3200" dirty="0" err="1"/>
              <a:t>hanya</a:t>
            </a:r>
            <a:r>
              <a:rPr lang="en-US" sz="3200" dirty="0"/>
              <a:t> </a:t>
            </a:r>
            <a:r>
              <a:rPr lang="en-US" sz="3200" dirty="0" err="1"/>
              <a:t>dapat</a:t>
            </a:r>
            <a:r>
              <a:rPr lang="en-US" sz="3200" dirty="0"/>
              <a:t> </a:t>
            </a:r>
            <a:r>
              <a:rPr lang="en-US" sz="3200" dirty="0" err="1"/>
              <a:t>dimengerti</a:t>
            </a:r>
            <a:r>
              <a:rPr lang="en-US" sz="3200" dirty="0"/>
              <a:t> </a:t>
            </a:r>
            <a:r>
              <a:rPr lang="en-US" sz="3200" dirty="0" err="1"/>
              <a:t>oleh</a:t>
            </a:r>
            <a:r>
              <a:rPr lang="en-US" sz="3200" dirty="0"/>
              <a:t> </a:t>
            </a:r>
            <a:r>
              <a:rPr lang="en-US" sz="3200" dirty="0" err="1"/>
              <a:t>pembuat</a:t>
            </a:r>
            <a:r>
              <a:rPr lang="en-US" sz="3200" dirty="0"/>
              <a:t> program (programmer).</a:t>
            </a:r>
          </a:p>
          <a:p>
            <a:pPr>
              <a:lnSpc>
                <a:spcPct val="90000"/>
              </a:lnSpc>
            </a:pPr>
            <a:r>
              <a:rPr lang="en-US" sz="3200" dirty="0" err="1">
                <a:solidFill>
                  <a:srgbClr val="FFFF00"/>
                </a:solidFill>
              </a:rPr>
              <a:t>Sistem</a:t>
            </a:r>
            <a:r>
              <a:rPr lang="en-US" sz="3200" dirty="0">
                <a:solidFill>
                  <a:srgbClr val="FFFF00"/>
                </a:solidFill>
              </a:rPr>
              <a:t> </a:t>
            </a:r>
            <a:r>
              <a:rPr lang="en-US" sz="3200" dirty="0" err="1">
                <a:solidFill>
                  <a:srgbClr val="FFFF00"/>
                </a:solidFill>
              </a:rPr>
              <a:t>pakar</a:t>
            </a:r>
            <a:r>
              <a:rPr lang="en-US" sz="3200" dirty="0">
                <a:solidFill>
                  <a:srgbClr val="FFFF00"/>
                </a:solidFill>
              </a:rPr>
              <a:t> </a:t>
            </a:r>
            <a:r>
              <a:rPr lang="en-US" sz="3200" dirty="0" err="1">
                <a:solidFill>
                  <a:srgbClr val="FFFF00"/>
                </a:solidFill>
              </a:rPr>
              <a:t>bersifat</a:t>
            </a:r>
            <a:r>
              <a:rPr lang="en-US" sz="3200" dirty="0">
                <a:solidFill>
                  <a:srgbClr val="FFFF00"/>
                </a:solidFill>
              </a:rPr>
              <a:t> </a:t>
            </a:r>
            <a:r>
              <a:rPr lang="en-US" sz="3200" dirty="0" err="1">
                <a:solidFill>
                  <a:srgbClr val="FFFF00"/>
                </a:solidFill>
              </a:rPr>
              <a:t>interaktif</a:t>
            </a:r>
            <a:r>
              <a:rPr lang="en-US" sz="3200" dirty="0">
                <a:solidFill>
                  <a:srgbClr val="FFFF00"/>
                </a:solidFill>
              </a:rPr>
              <a:t> </a:t>
            </a:r>
            <a:r>
              <a:rPr lang="en-US" sz="3200" dirty="0" err="1">
                <a:solidFill>
                  <a:srgbClr val="FFFF00"/>
                </a:solidFill>
              </a:rPr>
              <a:t>dan</a:t>
            </a:r>
            <a:r>
              <a:rPr lang="en-US" sz="3200" dirty="0">
                <a:solidFill>
                  <a:srgbClr val="FFFF00"/>
                </a:solidFill>
              </a:rPr>
              <a:t> </a:t>
            </a:r>
            <a:r>
              <a:rPr lang="en-US" sz="3200" dirty="0" err="1">
                <a:solidFill>
                  <a:srgbClr val="FFFF00"/>
                </a:solidFill>
              </a:rPr>
              <a:t>mempunyai</a:t>
            </a:r>
            <a:r>
              <a:rPr lang="en-US" sz="3200" dirty="0">
                <a:solidFill>
                  <a:srgbClr val="FFFF00"/>
                </a:solidFill>
              </a:rPr>
              <a:t> </a:t>
            </a:r>
            <a:r>
              <a:rPr lang="en-US" sz="3200" dirty="0" err="1">
                <a:solidFill>
                  <a:srgbClr val="FFFF00"/>
                </a:solidFill>
              </a:rPr>
              <a:t>kemampuan</a:t>
            </a:r>
            <a:r>
              <a:rPr lang="en-US" sz="3200" dirty="0">
                <a:solidFill>
                  <a:srgbClr val="FFFF00"/>
                </a:solidFill>
              </a:rPr>
              <a:t> </a:t>
            </a:r>
            <a:r>
              <a:rPr lang="en-US" sz="3200" dirty="0" err="1">
                <a:solidFill>
                  <a:srgbClr val="FFFF00"/>
                </a:solidFill>
              </a:rPr>
              <a:t>untuk</a:t>
            </a:r>
            <a:r>
              <a:rPr lang="en-US" sz="3200" dirty="0">
                <a:solidFill>
                  <a:srgbClr val="FFFF00"/>
                </a:solidFill>
              </a:rPr>
              <a:t> </a:t>
            </a:r>
            <a:r>
              <a:rPr lang="en-US" sz="3200" dirty="0" err="1">
                <a:solidFill>
                  <a:srgbClr val="FFFF00"/>
                </a:solidFill>
              </a:rPr>
              <a:t>menjelaskan</a:t>
            </a:r>
            <a:r>
              <a:rPr lang="en-US" sz="3200" dirty="0">
                <a:solidFill>
                  <a:srgbClr val="FFFF00"/>
                </a:solidFill>
              </a:rPr>
              <a:t> </a:t>
            </a:r>
            <a:r>
              <a:rPr lang="en-US" sz="3200" dirty="0" err="1">
                <a:solidFill>
                  <a:srgbClr val="FFFF00"/>
                </a:solidFill>
              </a:rPr>
              <a:t>apa</a:t>
            </a:r>
            <a:r>
              <a:rPr lang="en-US" sz="3200" dirty="0">
                <a:solidFill>
                  <a:srgbClr val="FFFF00"/>
                </a:solidFill>
              </a:rPr>
              <a:t> yang </a:t>
            </a:r>
            <a:r>
              <a:rPr lang="en-US" sz="3200" dirty="0" err="1">
                <a:solidFill>
                  <a:srgbClr val="FFFF00"/>
                </a:solidFill>
              </a:rPr>
              <a:t>ditanyakan</a:t>
            </a:r>
            <a:r>
              <a:rPr lang="en-US" sz="3200" dirty="0">
                <a:solidFill>
                  <a:srgbClr val="FFFF00"/>
                </a:solidFill>
              </a:rPr>
              <a:t> </a:t>
            </a:r>
            <a:r>
              <a:rPr lang="en-US" sz="3200" dirty="0" err="1">
                <a:solidFill>
                  <a:srgbClr val="FFFF00"/>
                </a:solidFill>
              </a:rPr>
              <a:t>pengguna</a:t>
            </a:r>
            <a:r>
              <a:rPr lang="en-US" sz="3200" dirty="0">
                <a:solidFill>
                  <a:srgbClr val="FFFF00"/>
                </a:solidFill>
              </a:rPr>
              <a:t> </a:t>
            </a:r>
          </a:p>
          <a:p>
            <a:pPr>
              <a:lnSpc>
                <a:spcPct val="90000"/>
              </a:lnSpc>
            </a:pPr>
            <a:r>
              <a:rPr lang="en-US" sz="3200" dirty="0" err="1"/>
              <a:t>Sistem</a:t>
            </a:r>
            <a:r>
              <a:rPr lang="en-US" sz="3200" dirty="0"/>
              <a:t> </a:t>
            </a:r>
            <a:r>
              <a:rPr lang="en-US" sz="3200" dirty="0" err="1"/>
              <a:t>pakar</a:t>
            </a:r>
            <a:r>
              <a:rPr lang="en-US" sz="3200" dirty="0"/>
              <a:t> </a:t>
            </a:r>
            <a:r>
              <a:rPr lang="en-US" sz="3200" dirty="0" err="1"/>
              <a:t>merupakan</a:t>
            </a:r>
            <a:r>
              <a:rPr lang="en-US" sz="3200" dirty="0"/>
              <a:t> </a:t>
            </a:r>
            <a:r>
              <a:rPr lang="en-US" sz="3200" dirty="0" err="1"/>
              <a:t>alternatif</a:t>
            </a:r>
            <a:r>
              <a:rPr lang="en-US" sz="3200" dirty="0"/>
              <a:t> </a:t>
            </a:r>
            <a:r>
              <a:rPr lang="en-US" sz="3200" dirty="0" err="1"/>
              <a:t>solusi</a:t>
            </a:r>
            <a:r>
              <a:rPr lang="en-US" sz="3200" dirty="0"/>
              <a:t> </a:t>
            </a:r>
            <a:r>
              <a:rPr lang="en-US" sz="3200" dirty="0" err="1"/>
              <a:t>masalah</a:t>
            </a:r>
            <a:r>
              <a:rPr lang="en-US" sz="3200" dirty="0"/>
              <a:t> </a:t>
            </a:r>
            <a:r>
              <a:rPr lang="en-US" sz="3200" dirty="0" err="1"/>
              <a:t>berbasis</a:t>
            </a:r>
            <a:r>
              <a:rPr lang="en-US" sz="3200" dirty="0"/>
              <a:t> </a:t>
            </a:r>
            <a:r>
              <a:rPr lang="en-US" sz="3200" dirty="0" err="1"/>
              <a:t>komputer</a:t>
            </a:r>
            <a:r>
              <a:rPr lang="en-US" sz="3200" dirty="0"/>
              <a:t> </a:t>
            </a:r>
            <a:r>
              <a:rPr lang="en-US" sz="3200" dirty="0" err="1"/>
              <a:t>yg</a:t>
            </a:r>
            <a:r>
              <a:rPr lang="en-US" sz="3200" dirty="0"/>
              <a:t> </a:t>
            </a:r>
            <a:r>
              <a:rPr lang="en-US" sz="3200" dirty="0" err="1"/>
              <a:t>didukung</a:t>
            </a:r>
            <a:r>
              <a:rPr lang="en-US" sz="3200" dirty="0"/>
              <a:t> AI </a:t>
            </a:r>
            <a:r>
              <a:rPr lang="en-US" sz="3200" dirty="0" err="1"/>
              <a:t>untuk</a:t>
            </a:r>
            <a:r>
              <a:rPr lang="en-US" sz="3200" dirty="0"/>
              <a:t> </a:t>
            </a:r>
            <a:r>
              <a:rPr lang="en-US" sz="3200" dirty="0" err="1"/>
              <a:t>masalah</a:t>
            </a:r>
            <a:r>
              <a:rPr lang="en-US" sz="3200" dirty="0"/>
              <a:t> </a:t>
            </a:r>
            <a:r>
              <a:rPr lang="en-US" sz="3200" dirty="0" err="1"/>
              <a:t>yg</a:t>
            </a:r>
            <a:r>
              <a:rPr lang="en-US" sz="3200" dirty="0"/>
              <a:t> </a:t>
            </a:r>
            <a:r>
              <a:rPr lang="en-US" sz="3200" dirty="0" err="1"/>
              <a:t>kompleks</a:t>
            </a:r>
            <a:r>
              <a:rPr lang="en-US" sz="3200" dirty="0"/>
              <a:t> </a:t>
            </a:r>
            <a:r>
              <a:rPr lang="en-US" sz="3200" dirty="0" err="1"/>
              <a:t>dan</a:t>
            </a:r>
            <a:r>
              <a:rPr lang="en-US" sz="3200" dirty="0"/>
              <a:t> </a:t>
            </a:r>
            <a:r>
              <a:rPr lang="en-US" sz="3200" dirty="0" err="1"/>
              <a:t>belum</a:t>
            </a:r>
            <a:r>
              <a:rPr lang="en-US" sz="3200" dirty="0"/>
              <a:t> </a:t>
            </a:r>
            <a:r>
              <a:rPr lang="en-US" sz="3200" dirty="0" err="1"/>
              <a:t>memiliki</a:t>
            </a:r>
            <a:r>
              <a:rPr lang="en-US" sz="3200" dirty="0"/>
              <a:t> </a:t>
            </a:r>
            <a:r>
              <a:rPr lang="en-US" sz="3200" dirty="0" err="1"/>
              <a:t>algoritme</a:t>
            </a:r>
            <a:r>
              <a:rPr lang="en-US" sz="3200" dirty="0"/>
              <a:t> </a:t>
            </a:r>
          </a:p>
        </p:txBody>
      </p:sp>
    </p:spTree>
    <p:extLst>
      <p:ext uri="{BB962C8B-B14F-4D97-AF65-F5344CB8AC3E}">
        <p14:creationId xmlns:p14="http://schemas.microsoft.com/office/powerpoint/2010/main" val="396178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itle 1"/>
          <p:cNvSpPr>
            <a:spLocks noGrp="1"/>
          </p:cNvSpPr>
          <p:nvPr>
            <p:ph type="title"/>
          </p:nvPr>
        </p:nvSpPr>
        <p:spPr>
          <a:ln/>
        </p:spPr>
        <p:txBody>
          <a:bodyPr/>
          <a:lstStyle/>
          <a:p>
            <a:r>
              <a:rPr lang="en-US" dirty="0" err="1"/>
              <a:t>Apa</a:t>
            </a:r>
            <a:r>
              <a:rPr lang="en-US" dirty="0"/>
              <a:t> </a:t>
            </a:r>
            <a:r>
              <a:rPr lang="en-US" dirty="0" err="1"/>
              <a:t>itu</a:t>
            </a:r>
            <a:r>
              <a:rPr lang="en-US" dirty="0"/>
              <a:t> </a:t>
            </a:r>
            <a:r>
              <a:rPr lang="en-US" dirty="0" err="1"/>
              <a:t>Sistem</a:t>
            </a:r>
            <a:r>
              <a:rPr lang="en-US" dirty="0"/>
              <a:t> </a:t>
            </a:r>
            <a:r>
              <a:rPr lang="en-US" dirty="0" err="1"/>
              <a:t>Pakar</a:t>
            </a:r>
            <a:r>
              <a:rPr lang="en-US" dirty="0"/>
              <a:t>? (2)</a:t>
            </a:r>
          </a:p>
        </p:txBody>
      </p:sp>
      <p:sp>
        <p:nvSpPr>
          <p:cNvPr id="125955" name="Rectangle 3"/>
          <p:cNvSpPr>
            <a:spLocks noGrp="1" noChangeArrowheads="1"/>
          </p:cNvSpPr>
          <p:nvPr>
            <p:ph idx="1"/>
          </p:nvPr>
        </p:nvSpPr>
        <p:spPr/>
        <p:txBody>
          <a:bodyPr>
            <a:normAutofit fontScale="92500" lnSpcReduction="20000"/>
          </a:bodyPr>
          <a:lstStyle/>
          <a:p>
            <a:pPr>
              <a:buFont typeface="Symbol" pitchFamily="18" charset="2"/>
              <a:buNone/>
            </a:pPr>
            <a:r>
              <a:rPr lang="en-US" sz="3500" dirty="0" err="1">
                <a:solidFill>
                  <a:srgbClr val="FFFF00"/>
                </a:solidFill>
              </a:rPr>
              <a:t>Perbedaan</a:t>
            </a:r>
            <a:r>
              <a:rPr lang="en-US" sz="3500" dirty="0">
                <a:solidFill>
                  <a:srgbClr val="FFFF00"/>
                </a:solidFill>
              </a:rPr>
              <a:t> software </a:t>
            </a:r>
            <a:r>
              <a:rPr lang="en-US" sz="3500" dirty="0" err="1">
                <a:solidFill>
                  <a:srgbClr val="FFFF00"/>
                </a:solidFill>
              </a:rPr>
              <a:t>konvensional</a:t>
            </a:r>
            <a:r>
              <a:rPr lang="en-US" sz="3500" dirty="0">
                <a:solidFill>
                  <a:srgbClr val="FFFF00"/>
                </a:solidFill>
              </a:rPr>
              <a:t> </a:t>
            </a:r>
            <a:r>
              <a:rPr lang="en-US" sz="3500" dirty="0" err="1">
                <a:solidFill>
                  <a:srgbClr val="FFFF00"/>
                </a:solidFill>
              </a:rPr>
              <a:t>dengan</a:t>
            </a:r>
            <a:r>
              <a:rPr lang="en-US" sz="3500" dirty="0">
                <a:solidFill>
                  <a:srgbClr val="FFFF00"/>
                </a:solidFill>
              </a:rPr>
              <a:t> </a:t>
            </a:r>
            <a:r>
              <a:rPr lang="en-US" sz="3500" dirty="0" err="1">
                <a:solidFill>
                  <a:srgbClr val="FFFF00"/>
                </a:solidFill>
              </a:rPr>
              <a:t>sistem</a:t>
            </a:r>
            <a:r>
              <a:rPr lang="en-US" sz="3500" dirty="0">
                <a:solidFill>
                  <a:srgbClr val="FFFF00"/>
                </a:solidFill>
              </a:rPr>
              <a:t> </a:t>
            </a:r>
            <a:r>
              <a:rPr lang="en-US" sz="3500" dirty="0" err="1">
                <a:solidFill>
                  <a:srgbClr val="FFFF00"/>
                </a:solidFill>
              </a:rPr>
              <a:t>pakar</a:t>
            </a:r>
            <a:endParaRPr lang="en-US" sz="2800" dirty="0">
              <a:solidFill>
                <a:srgbClr val="FFFF00"/>
              </a:solidFill>
            </a:endParaRPr>
          </a:p>
          <a:p>
            <a:r>
              <a:rPr lang="en-US" sz="2800" dirty="0" err="1"/>
              <a:t>Konvensional</a:t>
            </a:r>
            <a:endParaRPr lang="en-US" sz="2800" dirty="0"/>
          </a:p>
          <a:p>
            <a:pPr lvl="1"/>
            <a:r>
              <a:rPr lang="en-US" sz="2400" dirty="0" err="1"/>
              <a:t>Menyajikan</a:t>
            </a:r>
            <a:r>
              <a:rPr lang="en-US" sz="2400" dirty="0"/>
              <a:t> </a:t>
            </a:r>
            <a:r>
              <a:rPr lang="en-US" sz="2400" dirty="0" err="1"/>
              <a:t>dan</a:t>
            </a:r>
            <a:r>
              <a:rPr lang="en-US" sz="2400" dirty="0"/>
              <a:t> </a:t>
            </a:r>
            <a:r>
              <a:rPr lang="en-US" sz="2400" dirty="0" err="1"/>
              <a:t>menggunakan</a:t>
            </a:r>
            <a:r>
              <a:rPr lang="en-US" sz="2400" dirty="0"/>
              <a:t> data</a:t>
            </a:r>
          </a:p>
          <a:p>
            <a:pPr lvl="1"/>
            <a:r>
              <a:rPr lang="en-US" sz="2400" dirty="0" err="1"/>
              <a:t>Bersifat</a:t>
            </a:r>
            <a:r>
              <a:rPr lang="en-US" sz="2400" dirty="0"/>
              <a:t> </a:t>
            </a:r>
            <a:r>
              <a:rPr lang="en-US" sz="2400" dirty="0" err="1"/>
              <a:t>algoritmik</a:t>
            </a:r>
            <a:endParaRPr lang="en-US" sz="2400" dirty="0"/>
          </a:p>
          <a:p>
            <a:pPr lvl="1"/>
            <a:r>
              <a:rPr lang="en-US" sz="2400" dirty="0"/>
              <a:t>Proses </a:t>
            </a:r>
            <a:r>
              <a:rPr lang="en-US" sz="2400" dirty="0" err="1"/>
              <a:t>repetitif</a:t>
            </a:r>
            <a:endParaRPr lang="en-US" sz="2400" dirty="0"/>
          </a:p>
          <a:p>
            <a:pPr lvl="1"/>
            <a:r>
              <a:rPr lang="en-US" sz="2400" dirty="0" err="1"/>
              <a:t>Memanipulasi</a:t>
            </a:r>
            <a:r>
              <a:rPr lang="en-US" sz="2400" dirty="0"/>
              <a:t> basis data</a:t>
            </a:r>
          </a:p>
          <a:p>
            <a:r>
              <a:rPr lang="en-US" sz="3000" dirty="0" err="1">
                <a:solidFill>
                  <a:srgbClr val="FFFF00"/>
                </a:solidFill>
              </a:rPr>
              <a:t>Sistem</a:t>
            </a:r>
            <a:r>
              <a:rPr lang="en-US" sz="3000" dirty="0">
                <a:solidFill>
                  <a:srgbClr val="FFFF00"/>
                </a:solidFill>
              </a:rPr>
              <a:t> </a:t>
            </a:r>
            <a:r>
              <a:rPr lang="en-US" sz="3000" dirty="0" err="1">
                <a:solidFill>
                  <a:srgbClr val="FFFF00"/>
                </a:solidFill>
              </a:rPr>
              <a:t>pakar</a:t>
            </a:r>
            <a:endParaRPr lang="en-US" sz="3000" dirty="0">
              <a:solidFill>
                <a:srgbClr val="FFFF00"/>
              </a:solidFill>
            </a:endParaRPr>
          </a:p>
          <a:p>
            <a:pPr lvl="1"/>
            <a:r>
              <a:rPr lang="en-US" sz="2600" dirty="0" err="1">
                <a:solidFill>
                  <a:srgbClr val="FFFF00"/>
                </a:solidFill>
              </a:rPr>
              <a:t>Menyajikan</a:t>
            </a:r>
            <a:r>
              <a:rPr lang="en-US" sz="2600" dirty="0">
                <a:solidFill>
                  <a:srgbClr val="FFFF00"/>
                </a:solidFill>
              </a:rPr>
              <a:t> </a:t>
            </a:r>
            <a:r>
              <a:rPr lang="en-US" sz="2600" dirty="0" err="1">
                <a:solidFill>
                  <a:srgbClr val="FFFF00"/>
                </a:solidFill>
              </a:rPr>
              <a:t>dan</a:t>
            </a:r>
            <a:r>
              <a:rPr lang="en-US" sz="2600" dirty="0">
                <a:solidFill>
                  <a:srgbClr val="FFFF00"/>
                </a:solidFill>
              </a:rPr>
              <a:t> </a:t>
            </a:r>
            <a:r>
              <a:rPr lang="en-US" sz="2600" dirty="0" err="1">
                <a:solidFill>
                  <a:srgbClr val="FFFF00"/>
                </a:solidFill>
              </a:rPr>
              <a:t>menggunakan</a:t>
            </a:r>
            <a:r>
              <a:rPr lang="en-US" sz="2600" dirty="0">
                <a:solidFill>
                  <a:srgbClr val="FFFF00"/>
                </a:solidFill>
              </a:rPr>
              <a:t> </a:t>
            </a:r>
            <a:r>
              <a:rPr lang="en-US" sz="2600" dirty="0" err="1">
                <a:solidFill>
                  <a:srgbClr val="FFFF00"/>
                </a:solidFill>
              </a:rPr>
              <a:t>pengetahuan</a:t>
            </a:r>
            <a:endParaRPr lang="en-US" sz="2600" dirty="0">
              <a:solidFill>
                <a:srgbClr val="FFFF00"/>
              </a:solidFill>
            </a:endParaRPr>
          </a:p>
          <a:p>
            <a:pPr lvl="1"/>
            <a:r>
              <a:rPr lang="en-US" sz="2600" dirty="0" err="1">
                <a:solidFill>
                  <a:srgbClr val="FFFF00"/>
                </a:solidFill>
              </a:rPr>
              <a:t>Bersifat</a:t>
            </a:r>
            <a:r>
              <a:rPr lang="en-US" sz="2600" dirty="0">
                <a:solidFill>
                  <a:srgbClr val="FFFF00"/>
                </a:solidFill>
              </a:rPr>
              <a:t> </a:t>
            </a:r>
            <a:r>
              <a:rPr lang="en-US" sz="2600" dirty="0" err="1">
                <a:solidFill>
                  <a:srgbClr val="FFFF00"/>
                </a:solidFill>
              </a:rPr>
              <a:t>heuristik</a:t>
            </a:r>
            <a:endParaRPr lang="en-US" sz="2600" dirty="0">
              <a:solidFill>
                <a:srgbClr val="FFFF00"/>
              </a:solidFill>
            </a:endParaRPr>
          </a:p>
          <a:p>
            <a:pPr lvl="1"/>
            <a:r>
              <a:rPr lang="en-US" sz="2600" dirty="0">
                <a:solidFill>
                  <a:srgbClr val="FFFF00"/>
                </a:solidFill>
              </a:rPr>
              <a:t>Proses </a:t>
            </a:r>
            <a:r>
              <a:rPr lang="en-US" sz="2600" dirty="0" err="1">
                <a:solidFill>
                  <a:srgbClr val="FFFF00"/>
                </a:solidFill>
              </a:rPr>
              <a:t>inferensi</a:t>
            </a:r>
            <a:endParaRPr lang="en-US" sz="2600" dirty="0">
              <a:solidFill>
                <a:srgbClr val="FFFF00"/>
              </a:solidFill>
            </a:endParaRPr>
          </a:p>
          <a:p>
            <a:pPr lvl="1"/>
            <a:r>
              <a:rPr lang="en-US" sz="2600" dirty="0" err="1">
                <a:solidFill>
                  <a:srgbClr val="FFFF00"/>
                </a:solidFill>
              </a:rPr>
              <a:t>Memanipulasi</a:t>
            </a:r>
            <a:r>
              <a:rPr lang="en-US" sz="2600" dirty="0">
                <a:solidFill>
                  <a:srgbClr val="FFFF00"/>
                </a:solidFill>
              </a:rPr>
              <a:t> basis </a:t>
            </a:r>
            <a:r>
              <a:rPr lang="en-US" sz="2600" dirty="0" err="1">
                <a:solidFill>
                  <a:srgbClr val="FFFF00"/>
                </a:solidFill>
              </a:rPr>
              <a:t>pengetahuan</a:t>
            </a:r>
            <a:endParaRPr lang="en-US" sz="2400" dirty="0">
              <a:solidFill>
                <a:srgbClr val="FFFF00"/>
              </a:solidFill>
            </a:endParaRPr>
          </a:p>
        </p:txBody>
      </p:sp>
    </p:spTree>
    <p:extLst>
      <p:ext uri="{BB962C8B-B14F-4D97-AF65-F5344CB8AC3E}">
        <p14:creationId xmlns:p14="http://schemas.microsoft.com/office/powerpoint/2010/main" val="394660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sz="3200"/>
              <a:t>Karakteristik sistem pakar </a:t>
            </a:r>
          </a:p>
        </p:txBody>
      </p:sp>
      <p:sp>
        <p:nvSpPr>
          <p:cNvPr id="126979" name="Rectangle 3"/>
          <p:cNvSpPr>
            <a:spLocks noGrp="1" noChangeArrowheads="1"/>
          </p:cNvSpPr>
          <p:nvPr>
            <p:ph idx="1"/>
          </p:nvPr>
        </p:nvSpPr>
        <p:spPr/>
        <p:txBody>
          <a:bodyPr>
            <a:normAutofit/>
          </a:bodyPr>
          <a:lstStyle/>
          <a:p>
            <a:r>
              <a:rPr lang="en-US" sz="3000" dirty="0"/>
              <a:t>Domain </a:t>
            </a:r>
            <a:r>
              <a:rPr lang="en-US" sz="3000" dirty="0" err="1"/>
              <a:t>persoalan</a:t>
            </a:r>
            <a:r>
              <a:rPr lang="en-US" sz="3000" dirty="0"/>
              <a:t> </a:t>
            </a:r>
            <a:r>
              <a:rPr lang="en-US" sz="3000" dirty="0" err="1"/>
              <a:t>terbatas</a:t>
            </a:r>
            <a:endParaRPr lang="en-US" sz="3000" dirty="0"/>
          </a:p>
          <a:p>
            <a:r>
              <a:rPr lang="en-US" sz="3000" dirty="0" err="1"/>
              <a:t>Memiliki</a:t>
            </a:r>
            <a:r>
              <a:rPr lang="en-US" sz="3000" dirty="0"/>
              <a:t> </a:t>
            </a:r>
            <a:r>
              <a:rPr lang="en-US" sz="3000" dirty="0" err="1"/>
              <a:t>kemampuan</a:t>
            </a:r>
            <a:r>
              <a:rPr lang="en-US" sz="3000" dirty="0"/>
              <a:t> </a:t>
            </a:r>
            <a:r>
              <a:rPr lang="en-US" sz="3000" dirty="0" err="1"/>
              <a:t>memberikan</a:t>
            </a:r>
            <a:r>
              <a:rPr lang="en-US" sz="3000" dirty="0"/>
              <a:t> </a:t>
            </a:r>
            <a:r>
              <a:rPr lang="en-US" sz="3000" dirty="0" err="1"/>
              <a:t>penalaran</a:t>
            </a:r>
            <a:endParaRPr lang="en-US" sz="3000" dirty="0"/>
          </a:p>
          <a:p>
            <a:r>
              <a:rPr lang="en-US" sz="3000" dirty="0" err="1"/>
              <a:t>Memiliki</a:t>
            </a:r>
            <a:r>
              <a:rPr lang="en-US" sz="3000" dirty="0"/>
              <a:t> </a:t>
            </a:r>
            <a:r>
              <a:rPr lang="en-US" sz="3000" dirty="0" err="1"/>
              <a:t>kemampuan</a:t>
            </a:r>
            <a:r>
              <a:rPr lang="en-US" sz="3000" dirty="0"/>
              <a:t> </a:t>
            </a:r>
            <a:r>
              <a:rPr lang="en-US" sz="3000" dirty="0" err="1"/>
              <a:t>mengolah</a:t>
            </a:r>
            <a:r>
              <a:rPr lang="en-US" sz="3000" dirty="0"/>
              <a:t> data yang </a:t>
            </a:r>
            <a:r>
              <a:rPr lang="en-US" sz="3000" dirty="0" err="1"/>
              <a:t>mengandung</a:t>
            </a:r>
            <a:r>
              <a:rPr lang="en-US" sz="3000" dirty="0"/>
              <a:t> </a:t>
            </a:r>
            <a:r>
              <a:rPr lang="en-US" sz="3000" dirty="0" err="1"/>
              <a:t>ketidakpastian</a:t>
            </a:r>
            <a:endParaRPr lang="en-US" sz="3000" dirty="0"/>
          </a:p>
          <a:p>
            <a:r>
              <a:rPr lang="en-US" sz="3000" dirty="0" smtClean="0"/>
              <a:t>Basis </a:t>
            </a:r>
            <a:r>
              <a:rPr lang="en-US" sz="3000" dirty="0" err="1"/>
              <a:t>pengetahuan</a:t>
            </a:r>
            <a:r>
              <a:rPr lang="en-US" sz="3000" dirty="0"/>
              <a:t> </a:t>
            </a:r>
            <a:r>
              <a:rPr lang="en-US" sz="3000" dirty="0" err="1"/>
              <a:t>didasarkan</a:t>
            </a:r>
            <a:r>
              <a:rPr lang="en-US" sz="3000" dirty="0"/>
              <a:t> </a:t>
            </a:r>
            <a:r>
              <a:rPr lang="en-US" sz="3000" dirty="0" err="1"/>
              <a:t>pada</a:t>
            </a:r>
            <a:r>
              <a:rPr lang="en-US" sz="3000" dirty="0"/>
              <a:t> </a:t>
            </a:r>
            <a:r>
              <a:rPr lang="en-US" sz="3000" dirty="0" err="1"/>
              <a:t>kaidah</a:t>
            </a:r>
            <a:endParaRPr lang="en-US" sz="3000" dirty="0"/>
          </a:p>
        </p:txBody>
      </p:sp>
    </p:spTree>
    <p:extLst>
      <p:ext uri="{BB962C8B-B14F-4D97-AF65-F5344CB8AC3E}">
        <p14:creationId xmlns:p14="http://schemas.microsoft.com/office/powerpoint/2010/main" val="703400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idx="4294967295"/>
          </p:nvPr>
        </p:nvSpPr>
        <p:spPr>
          <a:xfrm>
            <a:off x="463550" y="980728"/>
            <a:ext cx="7772400" cy="533400"/>
          </a:xfrm>
        </p:spPr>
        <p:txBody>
          <a:bodyPr>
            <a:normAutofit/>
          </a:bodyPr>
          <a:lstStyle/>
          <a:p>
            <a:r>
              <a:rPr lang="en-US" sz="2800" dirty="0">
                <a:solidFill>
                  <a:srgbClr val="FFFF00"/>
                </a:solidFill>
              </a:rPr>
              <a:t>What Human Do When Solving Problem?</a:t>
            </a:r>
          </a:p>
        </p:txBody>
      </p:sp>
      <p:sp>
        <p:nvSpPr>
          <p:cNvPr id="130053"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5B70CBF4-80EA-4693-853F-A2E6BDE6574C}" type="slidenum">
              <a:rPr lang="en-US" sz="1400">
                <a:latin typeface="Arial" charset="0"/>
              </a:rPr>
              <a:pPr algn="r" eaLnBrk="0" hangingPunct="0"/>
              <a:t>15</a:t>
            </a:fld>
            <a:endParaRPr lang="en-US" sz="1400">
              <a:latin typeface="Arial" charset="0"/>
            </a:endParaRPr>
          </a:p>
        </p:txBody>
      </p:sp>
      <p:pic>
        <p:nvPicPr>
          <p:cNvPr id="130054" name="Picture 2"/>
          <p:cNvPicPr>
            <a:picLocks noChangeAspect="1" noChangeArrowheads="1"/>
          </p:cNvPicPr>
          <p:nvPr/>
        </p:nvPicPr>
        <p:blipFill>
          <a:blip r:embed="rId2" cstate="print"/>
          <a:srcRect/>
          <a:stretch>
            <a:fillRect/>
          </a:stretch>
        </p:blipFill>
        <p:spPr bwMode="auto">
          <a:xfrm>
            <a:off x="736718" y="1676400"/>
            <a:ext cx="7651706" cy="4416896"/>
          </a:xfrm>
          <a:prstGeom prst="rect">
            <a:avLst/>
          </a:prstGeom>
          <a:noFill/>
          <a:ln w="9525">
            <a:noFill/>
            <a:miter lim="800000"/>
            <a:headEnd/>
            <a:tailEnd/>
          </a:ln>
        </p:spPr>
      </p:pic>
      <p:sp>
        <p:nvSpPr>
          <p:cNvPr id="130055" name="Title 1"/>
          <p:cNvSpPr>
            <a:spLocks/>
          </p:cNvSpPr>
          <p:nvPr/>
        </p:nvSpPr>
        <p:spPr bwMode="auto">
          <a:xfrm>
            <a:off x="1219200" y="304800"/>
            <a:ext cx="7772400" cy="533400"/>
          </a:xfrm>
          <a:prstGeom prst="rect">
            <a:avLst/>
          </a:prstGeom>
          <a:noFill/>
          <a:ln w="12700" cap="sq">
            <a:noFill/>
            <a:miter lim="800000"/>
            <a:headEnd type="none" w="sm" len="sm"/>
            <a:tailEnd type="none" w="sm" len="sm"/>
          </a:ln>
          <a:effectLst/>
        </p:spPr>
        <p:txBody>
          <a:bodyPr anchor="ctr"/>
          <a:lstStyle/>
          <a:p>
            <a:r>
              <a:rPr lang="en-US" sz="3600" dirty="0" err="1">
                <a:solidFill>
                  <a:schemeClr val="tx2"/>
                </a:solidFill>
              </a:rPr>
              <a:t>Struktur</a:t>
            </a:r>
            <a:r>
              <a:rPr lang="en-US" sz="3600" dirty="0">
                <a:solidFill>
                  <a:schemeClr val="tx2"/>
                </a:solidFill>
              </a:rPr>
              <a:t> </a:t>
            </a:r>
            <a:r>
              <a:rPr lang="en-US" sz="3600" dirty="0" err="1">
                <a:solidFill>
                  <a:schemeClr val="tx2"/>
                </a:solidFill>
              </a:rPr>
              <a:t>Sistem</a:t>
            </a:r>
            <a:r>
              <a:rPr lang="en-US" sz="3600" dirty="0">
                <a:solidFill>
                  <a:schemeClr val="tx2"/>
                </a:solidFill>
              </a:rPr>
              <a:t> </a:t>
            </a:r>
            <a:r>
              <a:rPr lang="en-US" sz="3600" dirty="0" err="1">
                <a:solidFill>
                  <a:schemeClr val="tx2"/>
                </a:solidFill>
              </a:rPr>
              <a:t>Pakar</a:t>
            </a:r>
            <a:r>
              <a:rPr lang="en-US" sz="3600" dirty="0">
                <a:solidFill>
                  <a:schemeClr val="tx2"/>
                </a:solidFill>
              </a:rPr>
              <a:t> </a:t>
            </a:r>
            <a:r>
              <a:rPr lang="en-US" sz="3600" dirty="0" smtClean="0">
                <a:solidFill>
                  <a:schemeClr val="tx2"/>
                </a:solidFill>
              </a:rPr>
              <a:t>(</a:t>
            </a:r>
            <a:r>
              <a:rPr lang="id-ID" sz="3600" dirty="0" smtClean="0">
                <a:solidFill>
                  <a:schemeClr val="tx2"/>
                </a:solidFill>
              </a:rPr>
              <a:t>1</a:t>
            </a:r>
            <a:r>
              <a:rPr lang="en-US" sz="3600" dirty="0" smtClean="0">
                <a:solidFill>
                  <a:schemeClr val="tx2"/>
                </a:solidFill>
              </a:rPr>
              <a:t>)</a:t>
            </a:r>
            <a:endParaRPr lang="en-US" sz="3600" dirty="0">
              <a:solidFill>
                <a:schemeClr val="tx2"/>
              </a:solidFill>
            </a:endParaRPr>
          </a:p>
        </p:txBody>
      </p:sp>
    </p:spTree>
    <p:extLst>
      <p:ext uri="{BB962C8B-B14F-4D97-AF65-F5344CB8AC3E}">
        <p14:creationId xmlns:p14="http://schemas.microsoft.com/office/powerpoint/2010/main" val="3354846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idx="4294967295"/>
          </p:nvPr>
        </p:nvSpPr>
        <p:spPr>
          <a:xfrm>
            <a:off x="1371600" y="304800"/>
            <a:ext cx="7772400" cy="533400"/>
          </a:xfrm>
        </p:spPr>
        <p:txBody>
          <a:bodyPr>
            <a:normAutofit fontScale="90000"/>
          </a:bodyPr>
          <a:lstStyle/>
          <a:p>
            <a:r>
              <a:rPr lang="en-US" dirty="0" err="1"/>
              <a:t>Struktur</a:t>
            </a:r>
            <a:r>
              <a:rPr lang="en-US" dirty="0"/>
              <a:t> </a:t>
            </a:r>
            <a:r>
              <a:rPr lang="en-US" dirty="0" err="1"/>
              <a:t>Sistem</a:t>
            </a:r>
            <a:r>
              <a:rPr lang="en-US" dirty="0"/>
              <a:t> </a:t>
            </a:r>
            <a:r>
              <a:rPr lang="en-US" dirty="0" err="1"/>
              <a:t>Pakar</a:t>
            </a:r>
            <a:r>
              <a:rPr lang="en-US" dirty="0"/>
              <a:t> </a:t>
            </a:r>
            <a:r>
              <a:rPr lang="en-US" dirty="0" smtClean="0"/>
              <a:t>(</a:t>
            </a:r>
            <a:r>
              <a:rPr lang="id-ID" dirty="0" smtClean="0"/>
              <a:t>2</a:t>
            </a:r>
            <a:r>
              <a:rPr lang="en-US" dirty="0" smtClean="0"/>
              <a:t>)</a:t>
            </a:r>
            <a:endParaRPr lang="en-US" dirty="0"/>
          </a:p>
        </p:txBody>
      </p:sp>
      <p:sp>
        <p:nvSpPr>
          <p:cNvPr id="119813"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4218F2C9-C169-445F-9DAA-718C8E30D438}" type="slidenum">
              <a:rPr lang="en-US" sz="1400">
                <a:latin typeface="Arial" charset="0"/>
              </a:rPr>
              <a:pPr algn="r" eaLnBrk="0" hangingPunct="0"/>
              <a:t>16</a:t>
            </a:fld>
            <a:endParaRPr lang="en-US" sz="1400">
              <a:latin typeface="Arial" charset="0"/>
            </a:endParaRPr>
          </a:p>
        </p:txBody>
      </p:sp>
      <p:pic>
        <p:nvPicPr>
          <p:cNvPr id="119814" name="Picture 2"/>
          <p:cNvPicPr>
            <a:picLocks noChangeAspect="1" noChangeArrowheads="1"/>
          </p:cNvPicPr>
          <p:nvPr/>
        </p:nvPicPr>
        <p:blipFill>
          <a:blip r:embed="rId2" cstate="print"/>
          <a:srcRect/>
          <a:stretch>
            <a:fillRect/>
          </a:stretch>
        </p:blipFill>
        <p:spPr bwMode="auto">
          <a:xfrm>
            <a:off x="1066800" y="1752600"/>
            <a:ext cx="7335838" cy="4191000"/>
          </a:xfrm>
          <a:prstGeom prst="rect">
            <a:avLst/>
          </a:prstGeom>
          <a:noFill/>
          <a:ln w="9525">
            <a:noFill/>
            <a:miter lim="800000"/>
            <a:headEnd/>
            <a:tailEnd/>
          </a:ln>
        </p:spPr>
      </p:pic>
    </p:spTree>
    <p:extLst>
      <p:ext uri="{BB962C8B-B14F-4D97-AF65-F5344CB8AC3E}">
        <p14:creationId xmlns:p14="http://schemas.microsoft.com/office/powerpoint/2010/main" val="3628261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idx="4294967295"/>
          </p:nvPr>
        </p:nvSpPr>
        <p:spPr>
          <a:xfrm>
            <a:off x="1371600" y="304800"/>
            <a:ext cx="7772400" cy="533400"/>
          </a:xfrm>
        </p:spPr>
        <p:txBody>
          <a:bodyPr>
            <a:normAutofit fontScale="90000"/>
          </a:bodyPr>
          <a:lstStyle/>
          <a:p>
            <a:r>
              <a:rPr lang="en-US" dirty="0" err="1"/>
              <a:t>Struktur</a:t>
            </a:r>
            <a:r>
              <a:rPr lang="en-US" dirty="0"/>
              <a:t> </a:t>
            </a:r>
            <a:r>
              <a:rPr lang="en-US" dirty="0" err="1"/>
              <a:t>Sistem</a:t>
            </a:r>
            <a:r>
              <a:rPr lang="en-US" dirty="0"/>
              <a:t> </a:t>
            </a:r>
            <a:r>
              <a:rPr lang="en-US" dirty="0" err="1"/>
              <a:t>Pakar</a:t>
            </a:r>
            <a:r>
              <a:rPr lang="en-US" dirty="0"/>
              <a:t> </a:t>
            </a:r>
            <a:r>
              <a:rPr lang="en-US" dirty="0" smtClean="0"/>
              <a:t>(</a:t>
            </a:r>
            <a:r>
              <a:rPr lang="id-ID" dirty="0" smtClean="0"/>
              <a:t>3</a:t>
            </a:r>
            <a:r>
              <a:rPr lang="en-US" dirty="0" smtClean="0"/>
              <a:t>)</a:t>
            </a:r>
            <a:endParaRPr lang="en-US" dirty="0"/>
          </a:p>
        </p:txBody>
      </p:sp>
      <p:sp>
        <p:nvSpPr>
          <p:cNvPr id="120835" name="Content Placeholder 2"/>
          <p:cNvSpPr>
            <a:spLocks noGrp="1"/>
          </p:cNvSpPr>
          <p:nvPr>
            <p:ph idx="4294967295"/>
          </p:nvPr>
        </p:nvSpPr>
        <p:spPr>
          <a:xfrm>
            <a:off x="1371600" y="990600"/>
            <a:ext cx="7772400" cy="5105400"/>
          </a:xfrm>
        </p:spPr>
        <p:txBody>
          <a:bodyPr/>
          <a:lstStyle/>
          <a:p>
            <a:r>
              <a:rPr lang="en-US" sz="3600"/>
              <a:t>Knowledge Base</a:t>
            </a:r>
          </a:p>
          <a:p>
            <a:r>
              <a:rPr lang="en-US" sz="3600"/>
              <a:t>Inference Engine</a:t>
            </a:r>
          </a:p>
          <a:p>
            <a:r>
              <a:rPr lang="en-US" sz="3600"/>
              <a:t>Working Memory</a:t>
            </a:r>
          </a:p>
          <a:p>
            <a:r>
              <a:rPr lang="en-US" sz="3600"/>
              <a:t>Agenda</a:t>
            </a:r>
          </a:p>
          <a:p>
            <a:r>
              <a:rPr lang="en-US" sz="3600"/>
              <a:t>Explanation Facility</a:t>
            </a:r>
          </a:p>
          <a:p>
            <a:r>
              <a:rPr lang="en-US" sz="3600"/>
              <a:t>Knowledge Acquisition Facility</a:t>
            </a:r>
          </a:p>
          <a:p>
            <a:r>
              <a:rPr lang="en-US" sz="3600"/>
              <a:t>User Interface</a:t>
            </a:r>
          </a:p>
          <a:p>
            <a:endParaRPr lang="en-US" sz="3600"/>
          </a:p>
        </p:txBody>
      </p:sp>
      <p:sp>
        <p:nvSpPr>
          <p:cNvPr id="120837"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01E78D7B-A191-4D58-9E56-EAFE1A2391FD}" type="slidenum">
              <a:rPr lang="en-US" sz="1400">
                <a:latin typeface="Arial" charset="0"/>
              </a:rPr>
              <a:pPr algn="r" eaLnBrk="0" hangingPunct="0"/>
              <a:t>17</a:t>
            </a:fld>
            <a:endParaRPr lang="en-US" sz="1400">
              <a:latin typeface="Arial" charset="0"/>
            </a:endParaRPr>
          </a:p>
        </p:txBody>
      </p:sp>
    </p:spTree>
    <p:extLst>
      <p:ext uri="{BB962C8B-B14F-4D97-AF65-F5344CB8AC3E}">
        <p14:creationId xmlns:p14="http://schemas.microsoft.com/office/powerpoint/2010/main" val="781422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idx="4294967295"/>
          </p:nvPr>
        </p:nvSpPr>
        <p:spPr>
          <a:xfrm>
            <a:off x="1371600" y="304800"/>
            <a:ext cx="7772400" cy="533400"/>
          </a:xfrm>
        </p:spPr>
        <p:txBody>
          <a:bodyPr>
            <a:normAutofit fontScale="90000"/>
          </a:bodyPr>
          <a:lstStyle/>
          <a:p>
            <a:r>
              <a:rPr lang="en-US"/>
              <a:t>Struktur Sistem Pakar (6)</a:t>
            </a:r>
          </a:p>
        </p:txBody>
      </p:sp>
      <p:sp>
        <p:nvSpPr>
          <p:cNvPr id="121859" name="Content Placeholder 2"/>
          <p:cNvSpPr>
            <a:spLocks noGrp="1"/>
          </p:cNvSpPr>
          <p:nvPr>
            <p:ph idx="4294967295"/>
          </p:nvPr>
        </p:nvSpPr>
        <p:spPr>
          <a:xfrm>
            <a:off x="1371600" y="990600"/>
            <a:ext cx="7772400" cy="5105400"/>
          </a:xfrm>
        </p:spPr>
        <p:txBody>
          <a:bodyPr>
            <a:normAutofit lnSpcReduction="10000"/>
          </a:bodyPr>
          <a:lstStyle/>
          <a:p>
            <a:r>
              <a:rPr lang="en-US" sz="2800" i="1"/>
              <a:t>Knowledge-based</a:t>
            </a:r>
            <a:r>
              <a:rPr lang="en-US" sz="2800"/>
              <a:t>: bagian ini mengandung kaidah kepakaran berupa aturan (</a:t>
            </a:r>
            <a:r>
              <a:rPr lang="en-US" sz="2800" i="1"/>
              <a:t>rules)</a:t>
            </a:r>
            <a:r>
              <a:rPr lang="en-US" sz="2800"/>
              <a:t> dan prosedur. </a:t>
            </a:r>
          </a:p>
          <a:p>
            <a:r>
              <a:rPr lang="en-US" sz="2800" i="1"/>
              <a:t>Inference Engine</a:t>
            </a:r>
            <a:r>
              <a:rPr lang="en-US" sz="2800"/>
              <a:t> : adalah suatu mekanisme kontrol untuk pengambilan kesimpulan berdasarkan fakta dan knowledge-based. </a:t>
            </a:r>
          </a:p>
          <a:p>
            <a:r>
              <a:rPr lang="en-US" sz="2800" i="1"/>
              <a:t>Working memory:</a:t>
            </a:r>
            <a:r>
              <a:rPr lang="en-US" sz="2800"/>
              <a:t> bagian ini mengandung kumpulan fakta yang akan digunakan oleh knowledge-based (rule)</a:t>
            </a:r>
          </a:p>
          <a:p>
            <a:r>
              <a:rPr lang="en-US" sz="2800"/>
              <a:t>Agenda : adalah kumpulan rule yang dihasilkan oleh inference engine dan sesuai (</a:t>
            </a:r>
            <a:r>
              <a:rPr lang="en-US" sz="2800" i="1"/>
              <a:t>matching</a:t>
            </a:r>
            <a:r>
              <a:rPr lang="en-US" sz="2800"/>
              <a:t>) dengan fakta yang tersedia</a:t>
            </a:r>
          </a:p>
        </p:txBody>
      </p:sp>
      <p:sp>
        <p:nvSpPr>
          <p:cNvPr id="121861"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4FA6C7C0-B7DD-455E-9995-A6B3EE911E00}" type="slidenum">
              <a:rPr lang="en-US" sz="1400">
                <a:latin typeface="Arial" charset="0"/>
              </a:rPr>
              <a:pPr algn="r" eaLnBrk="0" hangingPunct="0"/>
              <a:t>18</a:t>
            </a:fld>
            <a:endParaRPr lang="en-US" sz="1400">
              <a:latin typeface="Arial" charset="0"/>
            </a:endParaRPr>
          </a:p>
        </p:txBody>
      </p:sp>
    </p:spTree>
    <p:extLst>
      <p:ext uri="{BB962C8B-B14F-4D97-AF65-F5344CB8AC3E}">
        <p14:creationId xmlns:p14="http://schemas.microsoft.com/office/powerpoint/2010/main" val="2807403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idx="4294967295"/>
          </p:nvPr>
        </p:nvSpPr>
        <p:spPr>
          <a:xfrm>
            <a:off x="1371600" y="304800"/>
            <a:ext cx="7772400" cy="533400"/>
          </a:xfrm>
        </p:spPr>
        <p:txBody>
          <a:bodyPr>
            <a:normAutofit fontScale="90000"/>
          </a:bodyPr>
          <a:lstStyle/>
          <a:p>
            <a:r>
              <a:rPr lang="en-US"/>
              <a:t>Struktur Sistem Pakar (7)</a:t>
            </a:r>
          </a:p>
        </p:txBody>
      </p:sp>
      <p:sp>
        <p:nvSpPr>
          <p:cNvPr id="122883" name="Content Placeholder 2"/>
          <p:cNvSpPr>
            <a:spLocks noGrp="1"/>
          </p:cNvSpPr>
          <p:nvPr>
            <p:ph idx="4294967295"/>
          </p:nvPr>
        </p:nvSpPr>
        <p:spPr>
          <a:xfrm>
            <a:off x="1371600" y="990600"/>
            <a:ext cx="7772400" cy="5105400"/>
          </a:xfrm>
        </p:spPr>
        <p:txBody>
          <a:bodyPr>
            <a:normAutofit fontScale="92500"/>
          </a:bodyPr>
          <a:lstStyle/>
          <a:p>
            <a:r>
              <a:rPr lang="en-US" sz="3200" i="1"/>
              <a:t>Explanation Facility</a:t>
            </a:r>
            <a:r>
              <a:rPr lang="en-US" sz="3200"/>
              <a:t>: adalah fasilitas yang digunakan untuk menjelaskan cara sistem menarik kesimpulan (</a:t>
            </a:r>
            <a:r>
              <a:rPr lang="en-US" sz="3200" i="1"/>
              <a:t>reasoning</a:t>
            </a:r>
            <a:r>
              <a:rPr lang="en-US" sz="3200"/>
              <a:t>) kepada user.</a:t>
            </a:r>
          </a:p>
          <a:p>
            <a:r>
              <a:rPr lang="en-US" sz="3200" i="1"/>
              <a:t>Knowledge Acquisition Facility</a:t>
            </a:r>
            <a:r>
              <a:rPr lang="en-US" sz="3200"/>
              <a:t>: adalah fasilitas yang digunakan untuk memasukkan fakta/data kedalam sistem.</a:t>
            </a:r>
          </a:p>
          <a:p>
            <a:r>
              <a:rPr lang="en-US" sz="3200" i="1"/>
              <a:t>User Interface</a:t>
            </a:r>
            <a:r>
              <a:rPr lang="en-US" sz="3200"/>
              <a:t>: adalah suatu mekanisme dimana antara user dengan sistem saling berkomunikasi.</a:t>
            </a:r>
          </a:p>
          <a:p>
            <a:endParaRPr lang="en-US" sz="3200"/>
          </a:p>
          <a:p>
            <a:endParaRPr lang="en-US" sz="2000"/>
          </a:p>
          <a:p>
            <a:endParaRPr lang="en-US" sz="2000"/>
          </a:p>
        </p:txBody>
      </p:sp>
      <p:sp>
        <p:nvSpPr>
          <p:cNvPr id="122885"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703ECD9E-6374-4331-B87E-FC0055EF94FC}" type="slidenum">
              <a:rPr lang="en-US" sz="1400">
                <a:latin typeface="Arial" charset="0"/>
              </a:rPr>
              <a:pPr algn="r" eaLnBrk="0" hangingPunct="0"/>
              <a:t>19</a:t>
            </a:fld>
            <a:endParaRPr lang="en-US" sz="1400">
              <a:latin typeface="Arial" charset="0"/>
            </a:endParaRPr>
          </a:p>
        </p:txBody>
      </p:sp>
    </p:spTree>
    <p:extLst>
      <p:ext uri="{BB962C8B-B14F-4D97-AF65-F5344CB8AC3E}">
        <p14:creationId xmlns:p14="http://schemas.microsoft.com/office/powerpoint/2010/main" val="3588742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idx="4294967295"/>
          </p:nvPr>
        </p:nvSpPr>
        <p:spPr>
          <a:xfrm>
            <a:off x="1371600" y="304800"/>
            <a:ext cx="7772400" cy="533400"/>
          </a:xfrm>
        </p:spPr>
        <p:txBody>
          <a:bodyPr>
            <a:normAutofit fontScale="90000"/>
          </a:bodyPr>
          <a:lstStyle/>
          <a:p>
            <a:r>
              <a:rPr lang="en-US"/>
              <a:t>Sistem Pakar (KOM323)</a:t>
            </a:r>
          </a:p>
        </p:txBody>
      </p:sp>
      <p:sp>
        <p:nvSpPr>
          <p:cNvPr id="113667" name="Content Placeholder 2"/>
          <p:cNvSpPr>
            <a:spLocks noGrp="1"/>
          </p:cNvSpPr>
          <p:nvPr>
            <p:ph idx="4294967295"/>
          </p:nvPr>
        </p:nvSpPr>
        <p:spPr>
          <a:xfrm>
            <a:off x="1371600" y="990600"/>
            <a:ext cx="7772400" cy="5105400"/>
          </a:xfrm>
        </p:spPr>
        <p:txBody>
          <a:bodyPr>
            <a:normAutofit lnSpcReduction="10000"/>
          </a:bodyPr>
          <a:lstStyle/>
          <a:p>
            <a:r>
              <a:rPr lang="en-US" sz="2800" dirty="0"/>
              <a:t>SKS : 3(2-3)</a:t>
            </a:r>
          </a:p>
          <a:p>
            <a:r>
              <a:rPr lang="en-US" sz="2800" dirty="0" err="1"/>
              <a:t>Prasyarat</a:t>
            </a:r>
            <a:r>
              <a:rPr lang="en-US" sz="2800" dirty="0"/>
              <a:t> : </a:t>
            </a:r>
            <a:r>
              <a:rPr lang="en-US" sz="2800" dirty="0" err="1"/>
              <a:t>Kecerdasan</a:t>
            </a:r>
            <a:r>
              <a:rPr lang="en-US" sz="2800" dirty="0"/>
              <a:t> </a:t>
            </a:r>
            <a:r>
              <a:rPr lang="en-US" sz="2800" dirty="0" err="1"/>
              <a:t>Buatan</a:t>
            </a:r>
            <a:r>
              <a:rPr lang="en-US" sz="2800" dirty="0"/>
              <a:t> (</a:t>
            </a:r>
            <a:r>
              <a:rPr lang="en-US" sz="2800" i="1" dirty="0"/>
              <a:t>Artificial Intelligence</a:t>
            </a:r>
            <a:r>
              <a:rPr lang="en-US" sz="2800" dirty="0"/>
              <a:t>)</a:t>
            </a:r>
          </a:p>
          <a:p>
            <a:r>
              <a:rPr lang="en-US" sz="2800" dirty="0" err="1"/>
              <a:t>Pengajar</a:t>
            </a:r>
            <a:r>
              <a:rPr lang="en-US" sz="2800" dirty="0"/>
              <a:t> :</a:t>
            </a:r>
          </a:p>
          <a:p>
            <a:pPr lvl="1">
              <a:buFontTx/>
              <a:buNone/>
            </a:pPr>
            <a:r>
              <a:rPr lang="en-US" sz="2400" dirty="0" err="1"/>
              <a:t>Kuliah</a:t>
            </a:r>
            <a:endParaRPr lang="en-US" sz="2400" dirty="0"/>
          </a:p>
          <a:p>
            <a:pPr lvl="1"/>
            <a:r>
              <a:rPr lang="en-US" sz="2400" dirty="0" smtClean="0"/>
              <a:t>Dr. </a:t>
            </a:r>
            <a:r>
              <a:rPr lang="en-US" sz="2400" dirty="0" err="1" smtClean="0"/>
              <a:t>Yeni</a:t>
            </a:r>
            <a:r>
              <a:rPr lang="en-US" sz="2400" dirty="0" smtClean="0"/>
              <a:t> </a:t>
            </a:r>
            <a:r>
              <a:rPr lang="en-US" sz="2400" dirty="0" err="1" smtClean="0"/>
              <a:t>Herdiyeni</a:t>
            </a:r>
            <a:endParaRPr lang="en-US" sz="2400" dirty="0" smtClean="0"/>
          </a:p>
          <a:p>
            <a:pPr lvl="1"/>
            <a:r>
              <a:rPr lang="en-US" sz="2400" dirty="0" smtClean="0"/>
              <a:t>Aziz </a:t>
            </a:r>
            <a:r>
              <a:rPr lang="en-US" sz="2400" dirty="0" err="1"/>
              <a:t>Kustiyo</a:t>
            </a:r>
            <a:r>
              <a:rPr lang="en-US" sz="2400" dirty="0"/>
              <a:t>, </a:t>
            </a:r>
            <a:r>
              <a:rPr lang="en-US" sz="2400" dirty="0" err="1"/>
              <a:t>S.Si</a:t>
            </a:r>
            <a:r>
              <a:rPr lang="en-US" sz="2400" dirty="0"/>
              <a:t>., </a:t>
            </a:r>
            <a:r>
              <a:rPr lang="en-US" sz="2400" dirty="0" err="1" smtClean="0"/>
              <a:t>M.Kom</a:t>
            </a:r>
            <a:endParaRPr lang="id-ID" sz="2400" dirty="0" smtClean="0"/>
          </a:p>
          <a:p>
            <a:pPr lvl="1"/>
            <a:r>
              <a:rPr lang="en-US" dirty="0"/>
              <a:t>Toto </a:t>
            </a:r>
            <a:r>
              <a:rPr lang="en-US" dirty="0" err="1"/>
              <a:t>Haryanto</a:t>
            </a:r>
            <a:r>
              <a:rPr lang="en-US" dirty="0"/>
              <a:t>, </a:t>
            </a:r>
            <a:r>
              <a:rPr lang="en-US" dirty="0" err="1"/>
              <a:t>S.Kom</a:t>
            </a:r>
            <a:r>
              <a:rPr lang="en-US" dirty="0"/>
              <a:t>., </a:t>
            </a:r>
            <a:r>
              <a:rPr lang="en-US" dirty="0" err="1"/>
              <a:t>M.Si</a:t>
            </a:r>
            <a:r>
              <a:rPr lang="en-US" dirty="0"/>
              <a:t>.</a:t>
            </a:r>
            <a:endParaRPr lang="en-US" sz="2400" dirty="0"/>
          </a:p>
          <a:p>
            <a:pPr lvl="1">
              <a:buNone/>
            </a:pPr>
            <a:endParaRPr lang="en-US" sz="2400" dirty="0"/>
          </a:p>
          <a:p>
            <a:pPr lvl="1">
              <a:buFontTx/>
              <a:buNone/>
            </a:pPr>
            <a:r>
              <a:rPr lang="en-US" sz="2400" dirty="0" err="1" smtClean="0"/>
              <a:t>Praktikum</a:t>
            </a:r>
            <a:endParaRPr lang="en-US" sz="2400" dirty="0"/>
          </a:p>
          <a:p>
            <a:pPr lvl="1"/>
            <a:r>
              <a:rPr lang="en-US" sz="2400" dirty="0"/>
              <a:t>Toto </a:t>
            </a:r>
            <a:r>
              <a:rPr lang="en-US" sz="2400" dirty="0" err="1"/>
              <a:t>Haryanto</a:t>
            </a:r>
            <a:r>
              <a:rPr lang="en-US" sz="2400" dirty="0"/>
              <a:t>, </a:t>
            </a:r>
            <a:r>
              <a:rPr lang="en-US" sz="2400" dirty="0" err="1" smtClean="0"/>
              <a:t>S.Kom</a:t>
            </a:r>
            <a:r>
              <a:rPr lang="en-US" sz="2400" dirty="0" smtClean="0"/>
              <a:t>., </a:t>
            </a:r>
            <a:r>
              <a:rPr lang="en-US" sz="2400" dirty="0" err="1" smtClean="0"/>
              <a:t>M.Si</a:t>
            </a:r>
            <a:r>
              <a:rPr lang="en-US" sz="2400" dirty="0" smtClean="0"/>
              <a:t>.</a:t>
            </a:r>
            <a:r>
              <a:rPr lang="id-ID" sz="2400" dirty="0" smtClean="0"/>
              <a:t> </a:t>
            </a:r>
            <a:endParaRPr lang="en-US" sz="2400" dirty="0"/>
          </a:p>
          <a:p>
            <a:pPr lvl="1"/>
            <a:r>
              <a:rPr lang="id-ID" dirty="0" smtClean="0"/>
              <a:t>Asisten</a:t>
            </a:r>
            <a:endParaRPr lang="en-US" sz="2400" dirty="0"/>
          </a:p>
          <a:p>
            <a:endParaRPr lang="en-US" sz="2800" dirty="0"/>
          </a:p>
        </p:txBody>
      </p:sp>
      <p:sp>
        <p:nvSpPr>
          <p:cNvPr id="113669"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69582D33-BAC2-4D6E-AD0B-0A80E5B08F5B}" type="slidenum">
              <a:rPr lang="en-US" sz="1400">
                <a:latin typeface="Arial" charset="0"/>
              </a:rPr>
              <a:pPr algn="r" eaLnBrk="0" hangingPunct="0"/>
              <a:t>2</a:t>
            </a:fld>
            <a:endParaRPr lang="en-US" sz="1400">
              <a:latin typeface="Arial" charset="0"/>
            </a:endParaRPr>
          </a:p>
        </p:txBody>
      </p:sp>
    </p:spTree>
    <p:extLst>
      <p:ext uri="{BB962C8B-B14F-4D97-AF65-F5344CB8AC3E}">
        <p14:creationId xmlns:p14="http://schemas.microsoft.com/office/powerpoint/2010/main" val="376783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rrowheads="1"/>
          </p:cNvPicPr>
          <p:nvPr/>
        </p:nvPicPr>
        <p:blipFill>
          <a:blip r:embed="rId3" cstate="print"/>
          <a:srcRect/>
          <a:stretch>
            <a:fillRect/>
          </a:stretch>
        </p:blipFill>
        <p:spPr bwMode="auto">
          <a:xfrm>
            <a:off x="1320800" y="1219200"/>
            <a:ext cx="6786563" cy="4686300"/>
          </a:xfrm>
          <a:prstGeom prst="rect">
            <a:avLst/>
          </a:prstGeom>
          <a:noFill/>
          <a:ln w="9525">
            <a:noFill/>
            <a:miter lim="800000"/>
            <a:headEnd/>
            <a:tailEnd/>
          </a:ln>
          <a:effectLst/>
        </p:spPr>
      </p:pic>
      <p:sp>
        <p:nvSpPr>
          <p:cNvPr id="24581" name="Rectangle 5"/>
          <p:cNvSpPr>
            <a:spLocks noChangeArrowheads="1"/>
          </p:cNvSpPr>
          <p:nvPr/>
        </p:nvSpPr>
        <p:spPr bwMode="auto">
          <a:xfrm>
            <a:off x="1498600" y="1447800"/>
            <a:ext cx="2540000" cy="1739900"/>
          </a:xfrm>
          <a:prstGeom prst="rect">
            <a:avLst/>
          </a:prstGeom>
          <a:noFill/>
          <a:ln w="9525">
            <a:noFill/>
            <a:miter lim="800000"/>
            <a:headEnd/>
            <a:tailEnd/>
          </a:ln>
          <a:effectLst/>
        </p:spPr>
        <p:txBody>
          <a:bodyPr lIns="92075" tIns="46038" rIns="92075" bIns="46038">
            <a:spAutoFit/>
          </a:bodyPr>
          <a:lstStyle/>
          <a:p>
            <a:r>
              <a:rPr lang="en-US" sz="1800" b="1" u="sng" dirty="0">
                <a:solidFill>
                  <a:schemeClr val="bg1"/>
                </a:solidFill>
              </a:rPr>
              <a:t>Domain Expert</a:t>
            </a:r>
          </a:p>
          <a:p>
            <a:r>
              <a:rPr lang="en-US" sz="1800" dirty="0">
                <a:solidFill>
                  <a:schemeClr val="bg1"/>
                </a:solidFill>
              </a:rPr>
              <a:t>The individual or group whose expertise and knowledge is captured for use in an expert system.</a:t>
            </a:r>
          </a:p>
        </p:txBody>
      </p:sp>
      <p:sp>
        <p:nvSpPr>
          <p:cNvPr id="24582" name="Rectangle 6"/>
          <p:cNvSpPr>
            <a:spLocks noChangeArrowheads="1"/>
          </p:cNvSpPr>
          <p:nvPr/>
        </p:nvSpPr>
        <p:spPr bwMode="auto">
          <a:xfrm>
            <a:off x="1498600" y="5715000"/>
            <a:ext cx="6261100" cy="941388"/>
          </a:xfrm>
          <a:prstGeom prst="rect">
            <a:avLst/>
          </a:prstGeom>
          <a:gradFill rotWithShape="0">
            <a:gsLst>
              <a:gs pos="0">
                <a:srgbClr val="FF9900"/>
              </a:gs>
              <a:gs pos="100000">
                <a:srgbClr val="FF9900">
                  <a:gamma/>
                  <a:shade val="89804"/>
                  <a:invGamma/>
                </a:srgbClr>
              </a:gs>
            </a:gsLst>
            <a:path path="rect">
              <a:fillToRect l="100000" t="100000"/>
            </a:path>
          </a:gradFill>
          <a:ln w="25400">
            <a:solidFill>
              <a:srgbClr val="99FFFF"/>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1475656" y="5715000"/>
            <a:ext cx="6426200" cy="923972"/>
          </a:xfrm>
          <a:prstGeom prst="rect">
            <a:avLst/>
          </a:prstGeom>
          <a:noFill/>
          <a:ln w="9525">
            <a:noFill/>
            <a:miter lim="800000"/>
            <a:headEnd/>
            <a:tailEnd/>
          </a:ln>
          <a:effectLst/>
        </p:spPr>
        <p:txBody>
          <a:bodyPr wrap="square" lIns="92075" tIns="46038" rIns="92075" bIns="46038">
            <a:spAutoFit/>
          </a:bodyPr>
          <a:lstStyle/>
          <a:p>
            <a:r>
              <a:rPr lang="en-US" sz="1800" b="1" u="sng" dirty="0">
                <a:solidFill>
                  <a:schemeClr val="bg1"/>
                </a:solidFill>
              </a:rPr>
              <a:t>Knowledge Engineer</a:t>
            </a:r>
          </a:p>
          <a:p>
            <a:r>
              <a:rPr lang="en-US" sz="1800" dirty="0">
                <a:solidFill>
                  <a:schemeClr val="bg1"/>
                </a:solidFill>
              </a:rPr>
              <a:t>Someone trained or experienced in the design, development, implementation, and maintenance of an expert system.</a:t>
            </a:r>
          </a:p>
        </p:txBody>
      </p:sp>
      <p:sp>
        <p:nvSpPr>
          <p:cNvPr id="24585" name="Rectangle 9"/>
          <p:cNvSpPr>
            <a:spLocks noChangeArrowheads="1"/>
          </p:cNvSpPr>
          <p:nvPr/>
        </p:nvSpPr>
        <p:spPr bwMode="auto">
          <a:xfrm>
            <a:off x="5562600" y="1447800"/>
            <a:ext cx="2362200" cy="1190625"/>
          </a:xfrm>
          <a:prstGeom prst="rect">
            <a:avLst/>
          </a:prstGeom>
          <a:noFill/>
          <a:ln w="9525">
            <a:noFill/>
            <a:miter lim="800000"/>
            <a:headEnd/>
            <a:tailEnd/>
          </a:ln>
          <a:effectLst/>
        </p:spPr>
        <p:txBody>
          <a:bodyPr lIns="92075" tIns="46038" rIns="92075" bIns="46038">
            <a:spAutoFit/>
          </a:bodyPr>
          <a:lstStyle/>
          <a:p>
            <a:r>
              <a:rPr lang="en-US" sz="1800" b="1" u="sng">
                <a:solidFill>
                  <a:schemeClr val="bg1"/>
                </a:solidFill>
              </a:rPr>
              <a:t>Knowledge User</a:t>
            </a:r>
          </a:p>
          <a:p>
            <a:r>
              <a:rPr lang="en-US" sz="1800">
                <a:solidFill>
                  <a:schemeClr val="bg1"/>
                </a:solidFill>
              </a:rPr>
              <a:t>The individual or group who uses and benefits from the expert system.</a:t>
            </a:r>
          </a:p>
        </p:txBody>
      </p:sp>
      <p:sp>
        <p:nvSpPr>
          <p:cNvPr id="24586" name="Rectangle 10"/>
          <p:cNvSpPr>
            <a:spLocks noGrp="1" noChangeArrowheads="1"/>
          </p:cNvSpPr>
          <p:nvPr>
            <p:ph type="title"/>
          </p:nvPr>
        </p:nvSpPr>
        <p:spPr/>
        <p:txBody>
          <a:bodyPr>
            <a:normAutofit fontScale="90000"/>
          </a:bodyPr>
          <a:lstStyle/>
          <a:p>
            <a:r>
              <a:rPr lang="en-US"/>
              <a:t>Participants in Developing and Using Expert Systems</a:t>
            </a:r>
          </a:p>
        </p:txBody>
      </p:sp>
    </p:spTree>
    <p:extLst>
      <p:ext uri="{BB962C8B-B14F-4D97-AF65-F5344CB8AC3E}">
        <p14:creationId xmlns:p14="http://schemas.microsoft.com/office/powerpoint/2010/main" val="1356095066"/>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ox(out)">
                                      <p:cBhvr>
                                        <p:cTn id="7" dur="500"/>
                                        <p:tgtEl>
                                          <p:spTgt spid="2457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 calcmode="lin" valueType="num">
                                      <p:cBhvr additive="base">
                                        <p:cTn id="11" dur="500" fill="hold"/>
                                        <p:tgtEl>
                                          <p:spTgt spid="24581"/>
                                        </p:tgtEl>
                                        <p:attrNameLst>
                                          <p:attrName>ppt_x</p:attrName>
                                        </p:attrNameLst>
                                      </p:cBhvr>
                                      <p:tavLst>
                                        <p:tav tm="0">
                                          <p:val>
                                            <p:strVal val="0-#ppt_w/2"/>
                                          </p:val>
                                        </p:tav>
                                        <p:tav tm="100000">
                                          <p:val>
                                            <p:strVal val="#ppt_x"/>
                                          </p:val>
                                        </p:tav>
                                      </p:tavLst>
                                    </p:anim>
                                    <p:anim calcmode="lin" valueType="num">
                                      <p:cBhvr additive="base">
                                        <p:cTn id="12" dur="500" fill="hold"/>
                                        <p:tgtEl>
                                          <p:spTgt spid="2458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4582"/>
                                        </p:tgtEl>
                                        <p:attrNameLst>
                                          <p:attrName>style.visibility</p:attrName>
                                        </p:attrNameLst>
                                      </p:cBhvr>
                                      <p:to>
                                        <p:strVal val="visible"/>
                                      </p:to>
                                    </p:set>
                                    <p:anim calcmode="lin" valueType="num">
                                      <p:cBhvr additive="base">
                                        <p:cTn id="16" dur="500" fill="hold"/>
                                        <p:tgtEl>
                                          <p:spTgt spid="24582"/>
                                        </p:tgtEl>
                                        <p:attrNameLst>
                                          <p:attrName>ppt_x</p:attrName>
                                        </p:attrNameLst>
                                      </p:cBhvr>
                                      <p:tavLst>
                                        <p:tav tm="0">
                                          <p:val>
                                            <p:strVal val="#ppt_x"/>
                                          </p:val>
                                        </p:tav>
                                        <p:tav tm="100000">
                                          <p:val>
                                            <p:strVal val="#ppt_x"/>
                                          </p:val>
                                        </p:tav>
                                      </p:tavLst>
                                    </p:anim>
                                    <p:anim calcmode="lin" valueType="num">
                                      <p:cBhvr additive="base">
                                        <p:cTn id="17" dur="500" fill="hold"/>
                                        <p:tgtEl>
                                          <p:spTgt spid="2458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4583"/>
                                        </p:tgtEl>
                                        <p:attrNameLst>
                                          <p:attrName>style.visibility</p:attrName>
                                        </p:attrNameLst>
                                      </p:cBhvr>
                                      <p:to>
                                        <p:strVal val="visible"/>
                                      </p:to>
                                    </p:set>
                                    <p:anim calcmode="lin" valueType="num">
                                      <p:cBhvr additive="base">
                                        <p:cTn id="21" dur="500" fill="hold"/>
                                        <p:tgtEl>
                                          <p:spTgt spid="24583"/>
                                        </p:tgtEl>
                                        <p:attrNameLst>
                                          <p:attrName>ppt_x</p:attrName>
                                        </p:attrNameLst>
                                      </p:cBhvr>
                                      <p:tavLst>
                                        <p:tav tm="0">
                                          <p:val>
                                            <p:strVal val="#ppt_x"/>
                                          </p:val>
                                        </p:tav>
                                        <p:tav tm="100000">
                                          <p:val>
                                            <p:strVal val="#ppt_x"/>
                                          </p:val>
                                        </p:tav>
                                      </p:tavLst>
                                    </p:anim>
                                    <p:anim calcmode="lin" valueType="num">
                                      <p:cBhvr additive="base">
                                        <p:cTn id="22" dur="500" fill="hold"/>
                                        <p:tgtEl>
                                          <p:spTgt spid="2458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24585"/>
                                        </p:tgtEl>
                                        <p:attrNameLst>
                                          <p:attrName>style.visibility</p:attrName>
                                        </p:attrNameLst>
                                      </p:cBhvr>
                                      <p:to>
                                        <p:strVal val="visible"/>
                                      </p:to>
                                    </p:set>
                                    <p:anim calcmode="lin" valueType="num">
                                      <p:cBhvr additive="base">
                                        <p:cTn id="26" dur="500" fill="hold"/>
                                        <p:tgtEl>
                                          <p:spTgt spid="24585"/>
                                        </p:tgtEl>
                                        <p:attrNameLst>
                                          <p:attrName>ppt_x</p:attrName>
                                        </p:attrNameLst>
                                      </p:cBhvr>
                                      <p:tavLst>
                                        <p:tav tm="0">
                                          <p:val>
                                            <p:strVal val="1+#ppt_w/2"/>
                                          </p:val>
                                        </p:tav>
                                        <p:tav tm="100000">
                                          <p:val>
                                            <p:strVal val="#ppt_x"/>
                                          </p:val>
                                        </p:tav>
                                      </p:tavLst>
                                    </p:anim>
                                    <p:anim calcmode="lin" valueType="num">
                                      <p:cBhvr additive="base">
                                        <p:cTn id="27" dur="500" fill="hold"/>
                                        <p:tgtEl>
                                          <p:spTgt spid="24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2" grpId="0" animBg="1"/>
      <p:bldP spid="24583" grpId="0" autoUpdateAnimBg="0"/>
      <p:bldP spid="2458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Why Develop an Expert System?</a:t>
            </a:r>
          </a:p>
        </p:txBody>
      </p:sp>
      <p:sp>
        <p:nvSpPr>
          <p:cNvPr id="15363" name="Rectangle 3"/>
          <p:cNvSpPr>
            <a:spLocks noGrp="1" noChangeArrowheads="1"/>
          </p:cNvSpPr>
          <p:nvPr>
            <p:ph idx="1"/>
          </p:nvPr>
        </p:nvSpPr>
        <p:spPr/>
        <p:txBody>
          <a:bodyPr>
            <a:normAutofit fontScale="85000" lnSpcReduction="10000"/>
          </a:bodyPr>
          <a:lstStyle/>
          <a:p>
            <a:r>
              <a:rPr lang="en-US"/>
              <a:t>To preserve knowledge that might be lost through the retirement, resignation or death of a company's acknowledged expert in any field</a:t>
            </a:r>
          </a:p>
          <a:p>
            <a:r>
              <a:rPr lang="en-US"/>
              <a:t>To "clone" an expert mechanically so his knowledge can be disseminated</a:t>
            </a:r>
          </a:p>
          <a:p>
            <a:r>
              <a:rPr lang="en-US"/>
              <a:t>To store information in an active form - a knowledge base - rather than a passive one - as textbook or manual</a:t>
            </a:r>
          </a:p>
          <a:p>
            <a:r>
              <a:rPr lang="en-US"/>
              <a:t>To give novices an aid that will help them think the way more experienced professionals do</a:t>
            </a:r>
          </a:p>
          <a:p>
            <a:r>
              <a:rPr lang="en-US"/>
              <a:t>To create a mechanism that is not subject to human failings like fatigue and can hold up in positions where information must flow constantly</a:t>
            </a:r>
            <a:r>
              <a:rPr lang="en-US" sz="2000"/>
              <a:t> </a:t>
            </a:r>
            <a:r>
              <a:rPr lang="en-US" sz="1200"/>
              <a:t>[H.P. Newquist III. Readings in Information Systems, Expert Systems: The promise of a smart machine, p 361.]</a:t>
            </a:r>
            <a:r>
              <a:rPr lang="en-US" sz="2000"/>
              <a:t> </a:t>
            </a:r>
          </a:p>
        </p:txBody>
      </p:sp>
    </p:spTree>
    <p:extLst>
      <p:ext uri="{BB962C8B-B14F-4D97-AF65-F5344CB8AC3E}">
        <p14:creationId xmlns:p14="http://schemas.microsoft.com/office/powerpoint/2010/main" val="1754104826"/>
      </p:ext>
    </p:extLst>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idx="4294967295"/>
          </p:nvPr>
        </p:nvSpPr>
        <p:spPr>
          <a:xfrm>
            <a:off x="539552" y="304800"/>
            <a:ext cx="8604448" cy="533400"/>
          </a:xfrm>
        </p:spPr>
        <p:txBody>
          <a:bodyPr>
            <a:normAutofit fontScale="90000"/>
          </a:bodyPr>
          <a:lstStyle/>
          <a:p>
            <a:r>
              <a:rPr lang="en-US" dirty="0" err="1" smtClean="0"/>
              <a:t>Ke</a:t>
            </a:r>
            <a:r>
              <a:rPr lang="id-ID" dirty="0" smtClean="0"/>
              <a:t>terbatasan manusia (Pakar)</a:t>
            </a:r>
            <a:r>
              <a:rPr lang="en-US" dirty="0" smtClean="0"/>
              <a:t> </a:t>
            </a:r>
            <a:r>
              <a:rPr lang="en-US" dirty="0"/>
              <a:t>(1)</a:t>
            </a:r>
          </a:p>
        </p:txBody>
      </p:sp>
      <p:sp>
        <p:nvSpPr>
          <p:cNvPr id="131075" name="Content Placeholder 2"/>
          <p:cNvSpPr>
            <a:spLocks noGrp="1"/>
          </p:cNvSpPr>
          <p:nvPr>
            <p:ph idx="4294967295"/>
          </p:nvPr>
        </p:nvSpPr>
        <p:spPr>
          <a:xfrm>
            <a:off x="395536" y="990600"/>
            <a:ext cx="8748464" cy="5492750"/>
          </a:xfrm>
        </p:spPr>
        <p:txBody>
          <a:bodyPr>
            <a:normAutofit/>
          </a:bodyPr>
          <a:lstStyle/>
          <a:p>
            <a:pPr>
              <a:buFont typeface="Symbol" pitchFamily="18" charset="2"/>
              <a:buNone/>
            </a:pPr>
            <a:r>
              <a:rPr lang="en-US" sz="1600" dirty="0"/>
              <a:t>     </a:t>
            </a:r>
            <a:r>
              <a:rPr lang="en-US" sz="2800" dirty="0" err="1"/>
              <a:t>Sistem</a:t>
            </a:r>
            <a:r>
              <a:rPr lang="en-US" sz="2800" dirty="0"/>
              <a:t> </a:t>
            </a:r>
            <a:r>
              <a:rPr lang="en-US" sz="2800" dirty="0" err="1"/>
              <a:t>pakar</a:t>
            </a:r>
            <a:r>
              <a:rPr lang="en-US" sz="2800" dirty="0"/>
              <a:t> </a:t>
            </a:r>
            <a:r>
              <a:rPr lang="en-US" sz="2800" dirty="0" err="1"/>
              <a:t>dikembangkan</a:t>
            </a:r>
            <a:r>
              <a:rPr lang="en-US" sz="2800" dirty="0"/>
              <a:t> </a:t>
            </a:r>
            <a:r>
              <a:rPr lang="en-US" sz="2800" dirty="0" err="1"/>
              <a:t>karena</a:t>
            </a:r>
            <a:r>
              <a:rPr lang="en-US" sz="2800" dirty="0"/>
              <a:t> </a:t>
            </a:r>
            <a:r>
              <a:rPr lang="en-US" sz="2800" dirty="0" err="1" smtClean="0"/>
              <a:t>adanya</a:t>
            </a:r>
            <a:r>
              <a:rPr lang="id-ID" dirty="0"/>
              <a:t> </a:t>
            </a:r>
            <a:r>
              <a:rPr lang="en-US" sz="2800" dirty="0" err="1" smtClean="0">
                <a:solidFill>
                  <a:srgbClr val="FFFF00"/>
                </a:solidFill>
              </a:rPr>
              <a:t>keterbatasan</a:t>
            </a:r>
            <a:r>
              <a:rPr lang="en-US" sz="2800" dirty="0" smtClean="0">
                <a:solidFill>
                  <a:srgbClr val="FFFF00"/>
                </a:solidFill>
              </a:rPr>
              <a:t> </a:t>
            </a:r>
            <a:r>
              <a:rPr lang="en-US" sz="2800" dirty="0" err="1">
                <a:solidFill>
                  <a:srgbClr val="FFFF00"/>
                </a:solidFill>
              </a:rPr>
              <a:t>manusia</a:t>
            </a:r>
            <a:r>
              <a:rPr lang="en-US" sz="2800" dirty="0">
                <a:solidFill>
                  <a:srgbClr val="FFFF00"/>
                </a:solidFill>
              </a:rPr>
              <a:t> (</a:t>
            </a:r>
            <a:r>
              <a:rPr lang="en-US" sz="2800" dirty="0" err="1">
                <a:solidFill>
                  <a:srgbClr val="FFFF00"/>
                </a:solidFill>
              </a:rPr>
              <a:t>pakar</a:t>
            </a:r>
            <a:r>
              <a:rPr lang="en-US" sz="2800" dirty="0"/>
              <a:t>) </a:t>
            </a:r>
            <a:r>
              <a:rPr lang="en-US" sz="2800" dirty="0" err="1"/>
              <a:t>dalam</a:t>
            </a:r>
            <a:r>
              <a:rPr lang="en-US" sz="2800" dirty="0"/>
              <a:t> </a:t>
            </a:r>
            <a:r>
              <a:rPr lang="en-US" sz="2800" dirty="0" err="1"/>
              <a:t>membuat</a:t>
            </a:r>
            <a:r>
              <a:rPr lang="en-US" sz="2800" dirty="0"/>
              <a:t> </a:t>
            </a:r>
            <a:r>
              <a:rPr lang="en-US" sz="2800" dirty="0" err="1" smtClean="0"/>
              <a:t>keputusan</a:t>
            </a:r>
            <a:r>
              <a:rPr lang="id-ID" sz="2800" dirty="0" smtClean="0"/>
              <a:t> yaitu:</a:t>
            </a:r>
            <a:endParaRPr lang="en-US" sz="2800" dirty="0"/>
          </a:p>
          <a:p>
            <a:r>
              <a:rPr lang="en-US" sz="2800" dirty="0" err="1"/>
              <a:t>Kepakaran</a:t>
            </a:r>
            <a:r>
              <a:rPr lang="en-US" sz="2800" dirty="0"/>
              <a:t> </a:t>
            </a:r>
            <a:r>
              <a:rPr lang="en-US" sz="2800" dirty="0" err="1"/>
              <a:t>manusia</a:t>
            </a:r>
            <a:r>
              <a:rPr lang="en-US" sz="2800" dirty="0"/>
              <a:t> (</a:t>
            </a:r>
            <a:r>
              <a:rPr lang="en-US" sz="2800" i="1" dirty="0"/>
              <a:t>human expertise</a:t>
            </a:r>
            <a:r>
              <a:rPr lang="en-US" sz="2800" dirty="0"/>
              <a:t>) </a:t>
            </a:r>
            <a:r>
              <a:rPr lang="en-US" sz="2800" dirty="0" err="1"/>
              <a:t>sangat</a:t>
            </a:r>
            <a:r>
              <a:rPr lang="en-US" sz="2800" dirty="0"/>
              <a:t> </a:t>
            </a:r>
            <a:r>
              <a:rPr lang="en-US" sz="2800" dirty="0" err="1">
                <a:solidFill>
                  <a:srgbClr val="FFFF00"/>
                </a:solidFill>
              </a:rPr>
              <a:t>jarang</a:t>
            </a:r>
            <a:r>
              <a:rPr lang="en-US" sz="2800" dirty="0"/>
              <a:t> </a:t>
            </a:r>
          </a:p>
          <a:p>
            <a:r>
              <a:rPr lang="en-US" sz="2800" dirty="0" err="1"/>
              <a:t>Manusia</a:t>
            </a:r>
            <a:r>
              <a:rPr lang="en-US" sz="2800" dirty="0"/>
              <a:t> </a:t>
            </a:r>
            <a:r>
              <a:rPr lang="en-US" sz="2800" dirty="0" err="1"/>
              <a:t>akan</a:t>
            </a:r>
            <a:r>
              <a:rPr lang="en-US" sz="2800" dirty="0"/>
              <a:t> </a:t>
            </a:r>
            <a:r>
              <a:rPr lang="en-US" sz="2800" dirty="0" err="1"/>
              <a:t>mengalami</a:t>
            </a:r>
            <a:r>
              <a:rPr lang="en-US" sz="2800" dirty="0"/>
              <a:t> </a:t>
            </a:r>
            <a:r>
              <a:rPr lang="en-US" sz="2800" dirty="0" err="1">
                <a:solidFill>
                  <a:srgbClr val="FFFF00"/>
                </a:solidFill>
              </a:rPr>
              <a:t>kelelahan</a:t>
            </a:r>
            <a:r>
              <a:rPr lang="en-US" sz="2800" dirty="0"/>
              <a:t> </a:t>
            </a:r>
            <a:r>
              <a:rPr lang="en-US" sz="2800" dirty="0" err="1"/>
              <a:t>secara</a:t>
            </a:r>
            <a:r>
              <a:rPr lang="en-US" sz="2800" dirty="0"/>
              <a:t> </a:t>
            </a:r>
            <a:r>
              <a:rPr lang="en-US" sz="2800" dirty="0" err="1"/>
              <a:t>fisik</a:t>
            </a:r>
            <a:r>
              <a:rPr lang="en-US" sz="2800" dirty="0"/>
              <a:t> </a:t>
            </a:r>
            <a:r>
              <a:rPr lang="en-US" sz="2800" dirty="0" err="1"/>
              <a:t>dan</a:t>
            </a:r>
            <a:r>
              <a:rPr lang="en-US" sz="2800" dirty="0"/>
              <a:t> mental </a:t>
            </a:r>
            <a:r>
              <a:rPr lang="en-US" sz="2800" dirty="0" err="1"/>
              <a:t>bila</a:t>
            </a:r>
            <a:r>
              <a:rPr lang="en-US" sz="2800" dirty="0"/>
              <a:t> </a:t>
            </a:r>
            <a:r>
              <a:rPr lang="en-US" sz="2800" dirty="0" err="1"/>
              <a:t>melakukan</a:t>
            </a:r>
            <a:r>
              <a:rPr lang="en-US" sz="2800" dirty="0"/>
              <a:t> </a:t>
            </a:r>
            <a:r>
              <a:rPr lang="en-US" sz="2800" dirty="0" err="1"/>
              <a:t>pekerjaan</a:t>
            </a:r>
            <a:r>
              <a:rPr lang="en-US" sz="2800" dirty="0"/>
              <a:t> </a:t>
            </a:r>
            <a:r>
              <a:rPr lang="en-US" sz="2800" dirty="0" err="1"/>
              <a:t>berat</a:t>
            </a:r>
            <a:endParaRPr lang="en-US" sz="2800" dirty="0"/>
          </a:p>
          <a:p>
            <a:r>
              <a:rPr lang="en-US" sz="2800" dirty="0" err="1"/>
              <a:t>Manusia</a:t>
            </a:r>
            <a:r>
              <a:rPr lang="en-US" sz="2800" dirty="0"/>
              <a:t> </a:t>
            </a:r>
            <a:r>
              <a:rPr lang="en-US" sz="2800" dirty="0" err="1"/>
              <a:t>memiliki</a:t>
            </a:r>
            <a:r>
              <a:rPr lang="en-US" sz="2800" dirty="0"/>
              <a:t> </a:t>
            </a:r>
            <a:r>
              <a:rPr lang="en-US" sz="2800" dirty="0" err="1" smtClean="0">
                <a:solidFill>
                  <a:srgbClr val="FFFF00"/>
                </a:solidFill>
              </a:rPr>
              <a:t>keterbatas</a:t>
            </a:r>
            <a:r>
              <a:rPr lang="id-ID" sz="2800" dirty="0" smtClean="0">
                <a:solidFill>
                  <a:srgbClr val="FFFF00"/>
                </a:solidFill>
              </a:rPr>
              <a:t>an</a:t>
            </a:r>
            <a:r>
              <a:rPr lang="en-US" sz="2800" dirty="0" smtClean="0"/>
              <a:t> </a:t>
            </a:r>
            <a:r>
              <a:rPr lang="en-US" sz="2800" dirty="0" err="1"/>
              <a:t>dalam</a:t>
            </a:r>
            <a:r>
              <a:rPr lang="en-US" sz="2800" dirty="0"/>
              <a:t> </a:t>
            </a:r>
            <a:r>
              <a:rPr lang="en-US" sz="2800" dirty="0" err="1" smtClean="0"/>
              <a:t>mengingat</a:t>
            </a:r>
            <a:r>
              <a:rPr lang="en-US" sz="2800" dirty="0" smtClean="0"/>
              <a:t> </a:t>
            </a:r>
            <a:endParaRPr lang="en-US" sz="2800" dirty="0"/>
          </a:p>
          <a:p>
            <a:r>
              <a:rPr lang="en-US" sz="2800" dirty="0" err="1"/>
              <a:t>Manusia</a:t>
            </a:r>
            <a:r>
              <a:rPr lang="en-US" sz="2800" dirty="0"/>
              <a:t> </a:t>
            </a:r>
            <a:r>
              <a:rPr lang="en-US" sz="2800" dirty="0" err="1"/>
              <a:t>kadangkala</a:t>
            </a:r>
            <a:r>
              <a:rPr lang="en-US" sz="2800" dirty="0"/>
              <a:t> </a:t>
            </a:r>
            <a:r>
              <a:rPr lang="en-US" sz="2800" dirty="0" err="1"/>
              <a:t>menjadi</a:t>
            </a:r>
            <a:r>
              <a:rPr lang="en-US" sz="2800" dirty="0"/>
              <a:t> </a:t>
            </a:r>
            <a:r>
              <a:rPr lang="en-US" sz="2800" dirty="0" err="1">
                <a:solidFill>
                  <a:srgbClr val="FFFF00"/>
                </a:solidFill>
              </a:rPr>
              <a:t>tidak</a:t>
            </a:r>
            <a:r>
              <a:rPr lang="en-US" sz="2800" dirty="0">
                <a:solidFill>
                  <a:srgbClr val="FFFF00"/>
                </a:solidFill>
              </a:rPr>
              <a:t> </a:t>
            </a:r>
            <a:r>
              <a:rPr lang="en-US" sz="2800" dirty="0" err="1">
                <a:solidFill>
                  <a:srgbClr val="FFFF00"/>
                </a:solidFill>
              </a:rPr>
              <a:t>konsisten</a:t>
            </a:r>
            <a:r>
              <a:rPr lang="en-US" sz="2800" dirty="0"/>
              <a:t> </a:t>
            </a:r>
            <a:r>
              <a:rPr lang="en-US" sz="2800" dirty="0" err="1"/>
              <a:t>dalam</a:t>
            </a:r>
            <a:r>
              <a:rPr lang="en-US" sz="2800" dirty="0"/>
              <a:t> </a:t>
            </a:r>
            <a:r>
              <a:rPr lang="en-US" sz="2800" dirty="0" err="1"/>
              <a:t>pengambilan</a:t>
            </a:r>
            <a:r>
              <a:rPr lang="en-US" sz="2800" dirty="0"/>
              <a:t> </a:t>
            </a:r>
            <a:r>
              <a:rPr lang="en-US" sz="2800" dirty="0" err="1"/>
              <a:t>keputusan</a:t>
            </a:r>
            <a:endParaRPr lang="en-US" sz="2800" dirty="0"/>
          </a:p>
        </p:txBody>
      </p:sp>
      <p:sp>
        <p:nvSpPr>
          <p:cNvPr id="131077"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11FC77B8-84CB-4F93-996F-162341A33300}" type="slidenum">
              <a:rPr lang="en-US" sz="1400">
                <a:latin typeface="Arial" charset="0"/>
              </a:rPr>
              <a:pPr algn="r" eaLnBrk="0" hangingPunct="0"/>
              <a:t>22</a:t>
            </a:fld>
            <a:endParaRPr lang="en-US" sz="1400">
              <a:latin typeface="Arial" charset="0"/>
            </a:endParaRPr>
          </a:p>
        </p:txBody>
      </p:sp>
    </p:spTree>
    <p:extLst>
      <p:ext uri="{BB962C8B-B14F-4D97-AF65-F5344CB8AC3E}">
        <p14:creationId xmlns:p14="http://schemas.microsoft.com/office/powerpoint/2010/main" val="3547454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Content Placeholder 2"/>
          <p:cNvSpPr>
            <a:spLocks noGrp="1"/>
          </p:cNvSpPr>
          <p:nvPr>
            <p:ph idx="4294967295"/>
          </p:nvPr>
        </p:nvSpPr>
        <p:spPr>
          <a:xfrm>
            <a:off x="611560" y="908720"/>
            <a:ext cx="7772400" cy="5105400"/>
          </a:xfrm>
        </p:spPr>
        <p:txBody>
          <a:bodyPr/>
          <a:lstStyle/>
          <a:p>
            <a:r>
              <a:rPr lang="en-US" sz="2800" dirty="0" err="1"/>
              <a:t>Manusia</a:t>
            </a:r>
            <a:r>
              <a:rPr lang="en-US" sz="2800" dirty="0"/>
              <a:t> </a:t>
            </a:r>
            <a:r>
              <a:rPr lang="en-US" sz="2800" dirty="0" err="1"/>
              <a:t>memiliki</a:t>
            </a:r>
            <a:r>
              <a:rPr lang="en-US" sz="2800" dirty="0"/>
              <a:t> </a:t>
            </a:r>
            <a:r>
              <a:rPr lang="en-US" sz="2800" dirty="0" err="1" smtClean="0"/>
              <a:t>keterbatas</a:t>
            </a:r>
            <a:r>
              <a:rPr lang="id-ID" sz="2800" dirty="0" smtClean="0"/>
              <a:t>an</a:t>
            </a:r>
            <a:r>
              <a:rPr lang="en-US" sz="2800" dirty="0" smtClean="0"/>
              <a:t> </a:t>
            </a:r>
            <a:r>
              <a:rPr lang="en-US" sz="2800" dirty="0" err="1"/>
              <a:t>dalam</a:t>
            </a:r>
            <a:r>
              <a:rPr lang="en-US" sz="2800" dirty="0"/>
              <a:t> </a:t>
            </a:r>
            <a:r>
              <a:rPr lang="en-US" sz="2800" dirty="0" err="1"/>
              <a:t>berfikir</a:t>
            </a:r>
            <a:r>
              <a:rPr lang="en-US" sz="2800" dirty="0"/>
              <a:t> (</a:t>
            </a:r>
            <a:r>
              <a:rPr lang="en-US" sz="2800" i="1" dirty="0"/>
              <a:t>working memory</a:t>
            </a:r>
            <a:r>
              <a:rPr lang="en-US" sz="2800" dirty="0" smtClean="0"/>
              <a:t>)</a:t>
            </a:r>
            <a:endParaRPr lang="id-ID" sz="2800" dirty="0" smtClean="0"/>
          </a:p>
          <a:p>
            <a:endParaRPr lang="en-US" sz="2800" dirty="0"/>
          </a:p>
          <a:p>
            <a:r>
              <a:rPr lang="en-US" sz="2800" dirty="0" err="1"/>
              <a:t>Manusia</a:t>
            </a:r>
            <a:r>
              <a:rPr lang="en-US" sz="2800" dirty="0"/>
              <a:t> </a:t>
            </a:r>
            <a:r>
              <a:rPr lang="en-US" sz="2800" dirty="0" err="1"/>
              <a:t>tidak</a:t>
            </a:r>
            <a:r>
              <a:rPr lang="en-US" sz="2800" dirty="0"/>
              <a:t> </a:t>
            </a:r>
            <a:r>
              <a:rPr lang="en-US" sz="2800" dirty="0" err="1"/>
              <a:t>dapat</a:t>
            </a:r>
            <a:r>
              <a:rPr lang="en-US" sz="2800" dirty="0"/>
              <a:t> </a:t>
            </a:r>
            <a:r>
              <a:rPr lang="en-US" sz="2800" dirty="0" err="1"/>
              <a:t>melakukan</a:t>
            </a:r>
            <a:r>
              <a:rPr lang="en-US" sz="2800" dirty="0"/>
              <a:t> </a:t>
            </a:r>
            <a:r>
              <a:rPr lang="en-US" sz="2800" dirty="0" err="1"/>
              <a:t>mengolah</a:t>
            </a:r>
            <a:r>
              <a:rPr lang="en-US" sz="2800" dirty="0"/>
              <a:t> data yang </a:t>
            </a:r>
            <a:r>
              <a:rPr lang="en-US" sz="2800" dirty="0" err="1"/>
              <a:t>besar</a:t>
            </a:r>
            <a:r>
              <a:rPr lang="en-US" sz="2800" dirty="0"/>
              <a:t> </a:t>
            </a:r>
            <a:r>
              <a:rPr lang="en-US" sz="2800" dirty="0" err="1"/>
              <a:t>dengan</a:t>
            </a:r>
            <a:r>
              <a:rPr lang="en-US" sz="2800" dirty="0"/>
              <a:t> </a:t>
            </a:r>
            <a:r>
              <a:rPr lang="en-US" sz="2800" dirty="0" err="1" smtClean="0"/>
              <a:t>cepat</a:t>
            </a:r>
            <a:endParaRPr lang="id-ID" sz="2800" dirty="0" smtClean="0"/>
          </a:p>
          <a:p>
            <a:endParaRPr lang="en-US" sz="2800" dirty="0"/>
          </a:p>
          <a:p>
            <a:r>
              <a:rPr lang="en-US" sz="2800" dirty="0" err="1"/>
              <a:t>Pemikiran</a:t>
            </a:r>
            <a:r>
              <a:rPr lang="en-US" sz="2800" dirty="0"/>
              <a:t> </a:t>
            </a:r>
            <a:r>
              <a:rPr lang="en-US" sz="2800" dirty="0" err="1"/>
              <a:t>manusia</a:t>
            </a:r>
            <a:r>
              <a:rPr lang="en-US" sz="2800" dirty="0"/>
              <a:t> </a:t>
            </a:r>
            <a:r>
              <a:rPr lang="en-US" sz="2800" dirty="0" err="1"/>
              <a:t>kadang</a:t>
            </a:r>
            <a:r>
              <a:rPr lang="en-US" sz="2800" dirty="0"/>
              <a:t> </a:t>
            </a:r>
            <a:r>
              <a:rPr lang="en-US" sz="2800" dirty="0" smtClean="0"/>
              <a:t>bias</a:t>
            </a:r>
            <a:endParaRPr lang="id-ID" sz="2800" dirty="0" smtClean="0"/>
          </a:p>
          <a:p>
            <a:endParaRPr lang="en-US" sz="2800" dirty="0"/>
          </a:p>
          <a:p>
            <a:r>
              <a:rPr lang="en-US" sz="2800" dirty="0" err="1"/>
              <a:t>Manusia</a:t>
            </a:r>
            <a:r>
              <a:rPr lang="en-US" sz="2800" dirty="0"/>
              <a:t> </a:t>
            </a:r>
            <a:r>
              <a:rPr lang="en-US" sz="2800" dirty="0" err="1"/>
              <a:t>bisa</a:t>
            </a:r>
            <a:r>
              <a:rPr lang="en-US" sz="2800" dirty="0"/>
              <a:t> </a:t>
            </a:r>
            <a:r>
              <a:rPr lang="en-US" sz="2800" dirty="0" err="1"/>
              <a:t>berbohong</a:t>
            </a:r>
            <a:r>
              <a:rPr lang="en-US" sz="2800" dirty="0"/>
              <a:t>, </a:t>
            </a:r>
            <a:r>
              <a:rPr lang="en-US" sz="2800" dirty="0" err="1"/>
              <a:t>bersembunyi</a:t>
            </a:r>
            <a:r>
              <a:rPr lang="en-US" sz="2800" dirty="0"/>
              <a:t> </a:t>
            </a:r>
            <a:r>
              <a:rPr lang="en-US" sz="2800" dirty="0" err="1"/>
              <a:t>atau</a:t>
            </a:r>
            <a:r>
              <a:rPr lang="en-US" sz="2800" dirty="0"/>
              <a:t> </a:t>
            </a:r>
            <a:r>
              <a:rPr lang="en-US" sz="2800" dirty="0" err="1"/>
              <a:t>meninggal</a:t>
            </a:r>
            <a:endParaRPr lang="en-US" sz="2800" dirty="0"/>
          </a:p>
        </p:txBody>
      </p:sp>
      <p:sp>
        <p:nvSpPr>
          <p:cNvPr id="138245"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6900538D-25E9-4F7F-A759-AE78A4EFECCB}" type="slidenum">
              <a:rPr lang="en-US" sz="1400">
                <a:latin typeface="Arial" charset="0"/>
              </a:rPr>
              <a:pPr algn="r" eaLnBrk="0" hangingPunct="0"/>
              <a:t>23</a:t>
            </a:fld>
            <a:endParaRPr lang="en-US" sz="1400">
              <a:latin typeface="Arial" charset="0"/>
            </a:endParaRPr>
          </a:p>
        </p:txBody>
      </p:sp>
      <p:sp>
        <p:nvSpPr>
          <p:cNvPr id="5" name="Title 1"/>
          <p:cNvSpPr txBox="1">
            <a:spLocks/>
          </p:cNvSpPr>
          <p:nvPr/>
        </p:nvSpPr>
        <p:spPr>
          <a:xfrm>
            <a:off x="539552" y="304800"/>
            <a:ext cx="8604448" cy="533400"/>
          </a:xfrm>
          <a:prstGeom prst="rect">
            <a:avLst/>
          </a:prstGeom>
        </p:spPr>
        <p:txBody>
          <a:bodyPr vert="horz" anchor="ctr">
            <a:normAutofit fontScale="82500" lnSpcReduction="20000"/>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dirty="0" err="1" smtClean="0"/>
              <a:t>Ke</a:t>
            </a:r>
            <a:r>
              <a:rPr lang="id-ID" dirty="0" smtClean="0"/>
              <a:t>terbatasan manusia (Pakar)</a:t>
            </a:r>
            <a:r>
              <a:rPr lang="en-US" dirty="0" smtClean="0"/>
              <a:t> (</a:t>
            </a:r>
            <a:r>
              <a:rPr lang="id-ID" dirty="0" smtClean="0"/>
              <a:t>2</a:t>
            </a:r>
            <a:r>
              <a:rPr lang="en-US" dirty="0" smtClean="0"/>
              <a:t>)</a:t>
            </a:r>
            <a:endParaRPr lang="en-US" dirty="0"/>
          </a:p>
        </p:txBody>
      </p:sp>
    </p:spTree>
    <p:extLst>
      <p:ext uri="{BB962C8B-B14F-4D97-AF65-F5344CB8AC3E}">
        <p14:creationId xmlns:p14="http://schemas.microsoft.com/office/powerpoint/2010/main" val="3673326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idx="4294967295"/>
          </p:nvPr>
        </p:nvSpPr>
        <p:spPr>
          <a:xfrm>
            <a:off x="1371600" y="304800"/>
            <a:ext cx="7772400" cy="533400"/>
          </a:xfrm>
        </p:spPr>
        <p:txBody>
          <a:bodyPr>
            <a:normAutofit fontScale="90000"/>
          </a:bodyPr>
          <a:lstStyle/>
          <a:p>
            <a:r>
              <a:rPr lang="en-US" dirty="0" err="1"/>
              <a:t>Kelebihan</a:t>
            </a:r>
            <a:r>
              <a:rPr lang="en-US" dirty="0"/>
              <a:t> </a:t>
            </a:r>
            <a:r>
              <a:rPr lang="en-US" dirty="0" err="1"/>
              <a:t>Sistem</a:t>
            </a:r>
            <a:r>
              <a:rPr lang="en-US" dirty="0"/>
              <a:t> </a:t>
            </a:r>
            <a:r>
              <a:rPr lang="en-US" dirty="0" err="1"/>
              <a:t>Pakar</a:t>
            </a:r>
            <a:r>
              <a:rPr lang="en-US" dirty="0"/>
              <a:t> </a:t>
            </a:r>
            <a:r>
              <a:rPr lang="en-US" dirty="0" smtClean="0"/>
              <a:t>(</a:t>
            </a:r>
            <a:r>
              <a:rPr lang="id-ID" dirty="0" smtClean="0"/>
              <a:t>1</a:t>
            </a:r>
            <a:r>
              <a:rPr lang="en-US" dirty="0" smtClean="0"/>
              <a:t>)</a:t>
            </a:r>
            <a:endParaRPr lang="en-US" dirty="0"/>
          </a:p>
        </p:txBody>
      </p:sp>
      <p:sp>
        <p:nvSpPr>
          <p:cNvPr id="132099" name="Content Placeholder 2"/>
          <p:cNvSpPr>
            <a:spLocks noGrp="1"/>
          </p:cNvSpPr>
          <p:nvPr>
            <p:ph idx="4294967295"/>
          </p:nvPr>
        </p:nvSpPr>
        <p:spPr>
          <a:xfrm>
            <a:off x="1371600" y="990600"/>
            <a:ext cx="7772400" cy="5105400"/>
          </a:xfrm>
        </p:spPr>
        <p:txBody>
          <a:bodyPr>
            <a:normAutofit fontScale="92500"/>
          </a:bodyPr>
          <a:lstStyle/>
          <a:p>
            <a:r>
              <a:rPr lang="en-US" sz="3000" i="1"/>
              <a:t>Economical</a:t>
            </a:r>
            <a:r>
              <a:rPr lang="en-US" sz="3000"/>
              <a:t>. Dengan pengembangan sistem pakar, maka biaya yang harus dikeluarkan b</a:t>
            </a:r>
            <a:r>
              <a:rPr lang="fi-FI" sz="3000"/>
              <a:t>isa lebih ekonomis dibandingkan dengan biaya seorang pakar.</a:t>
            </a:r>
            <a:endParaRPr lang="en-US" sz="3000"/>
          </a:p>
          <a:p>
            <a:r>
              <a:rPr lang="en-US" sz="3000" i="1"/>
              <a:t>Availability</a:t>
            </a:r>
            <a:r>
              <a:rPr lang="en-US" sz="3000"/>
              <a:t>. Dengan sistem pakar, maka permasalah dapat diselesaikan kapan saja, tanpa tergantung kepada keberadaan seorang pakar.</a:t>
            </a:r>
          </a:p>
          <a:p>
            <a:r>
              <a:rPr lang="en-US" sz="3000" i="1"/>
              <a:t>Respon time. </a:t>
            </a:r>
            <a:r>
              <a:rPr lang="en-US" sz="3000"/>
              <a:t>Sistem pakar sering kali memiliki waktu respon yang lebih cepat dibanding dengan manusia.</a:t>
            </a:r>
          </a:p>
          <a:p>
            <a:endParaRPr lang="en-US" sz="3000"/>
          </a:p>
        </p:txBody>
      </p:sp>
      <p:sp>
        <p:nvSpPr>
          <p:cNvPr id="132101"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07D29464-37EA-4160-9A48-F64862CB4619}" type="slidenum">
              <a:rPr lang="en-US" sz="1400">
                <a:latin typeface="Arial" charset="0"/>
              </a:rPr>
              <a:pPr algn="r" eaLnBrk="0" hangingPunct="0"/>
              <a:t>24</a:t>
            </a:fld>
            <a:endParaRPr lang="en-US" sz="1400">
              <a:latin typeface="Arial" charset="0"/>
            </a:endParaRPr>
          </a:p>
        </p:txBody>
      </p:sp>
    </p:spTree>
    <p:extLst>
      <p:ext uri="{BB962C8B-B14F-4D97-AF65-F5344CB8AC3E}">
        <p14:creationId xmlns:p14="http://schemas.microsoft.com/office/powerpoint/2010/main" val="3662520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idx="4294967295"/>
          </p:nvPr>
        </p:nvSpPr>
        <p:spPr>
          <a:xfrm>
            <a:off x="1371600" y="304800"/>
            <a:ext cx="7772400" cy="533400"/>
          </a:xfrm>
        </p:spPr>
        <p:txBody>
          <a:bodyPr>
            <a:normAutofit fontScale="90000"/>
          </a:bodyPr>
          <a:lstStyle/>
          <a:p>
            <a:r>
              <a:rPr lang="en-US" dirty="0" err="1"/>
              <a:t>Kelebihan</a:t>
            </a:r>
            <a:r>
              <a:rPr lang="en-US" dirty="0"/>
              <a:t> </a:t>
            </a:r>
            <a:r>
              <a:rPr lang="en-US" dirty="0" err="1"/>
              <a:t>Sistem</a:t>
            </a:r>
            <a:r>
              <a:rPr lang="en-US" dirty="0"/>
              <a:t> </a:t>
            </a:r>
            <a:r>
              <a:rPr lang="en-US" dirty="0" err="1"/>
              <a:t>Pakar</a:t>
            </a:r>
            <a:r>
              <a:rPr lang="en-US" dirty="0"/>
              <a:t> </a:t>
            </a:r>
            <a:r>
              <a:rPr lang="en-US" dirty="0" smtClean="0"/>
              <a:t>(</a:t>
            </a:r>
            <a:r>
              <a:rPr lang="id-ID" dirty="0" smtClean="0"/>
              <a:t>2</a:t>
            </a:r>
            <a:r>
              <a:rPr lang="en-US" dirty="0" smtClean="0"/>
              <a:t>)</a:t>
            </a:r>
            <a:endParaRPr lang="en-US" dirty="0"/>
          </a:p>
        </p:txBody>
      </p:sp>
      <p:sp>
        <p:nvSpPr>
          <p:cNvPr id="139267" name="Content Placeholder 2"/>
          <p:cNvSpPr>
            <a:spLocks noGrp="1"/>
          </p:cNvSpPr>
          <p:nvPr>
            <p:ph idx="4294967295"/>
          </p:nvPr>
        </p:nvSpPr>
        <p:spPr>
          <a:xfrm>
            <a:off x="1371600" y="990600"/>
            <a:ext cx="7772400" cy="5105400"/>
          </a:xfrm>
        </p:spPr>
        <p:txBody>
          <a:bodyPr>
            <a:normAutofit lnSpcReduction="10000"/>
          </a:bodyPr>
          <a:lstStyle/>
          <a:p>
            <a:r>
              <a:rPr lang="en-US" sz="3000" i="1"/>
              <a:t>Reliability</a:t>
            </a:r>
            <a:r>
              <a:rPr lang="en-US" sz="3000"/>
              <a:t>. Kepakaran sistem pakar dapat dikembang lebih luas lagi. Selain itu juga sistem pakar tidak memiliki perasasaan/emosi sehingga bisa lebih objektif dalam memecahkan masalah</a:t>
            </a:r>
          </a:p>
          <a:p>
            <a:r>
              <a:rPr lang="en-US" sz="3000" i="1"/>
              <a:t>Explanation</a:t>
            </a:r>
            <a:r>
              <a:rPr lang="en-US" sz="3000"/>
              <a:t>. Sistem pakar memiliki fasilitas untuk menjelaskan bagaimana pengambilan keputusan (</a:t>
            </a:r>
            <a:r>
              <a:rPr lang="en-US" sz="3000" i="1"/>
              <a:t>reasoning</a:t>
            </a:r>
            <a:r>
              <a:rPr lang="en-US" sz="3000"/>
              <a:t>) dilakukan. </a:t>
            </a:r>
          </a:p>
          <a:p>
            <a:r>
              <a:rPr lang="en-US" sz="3000" i="1"/>
              <a:t>Intellectual property</a:t>
            </a:r>
            <a:r>
              <a:rPr lang="en-US" sz="3000"/>
              <a:t>. Sistem pakar dilengkapi kemampuan intelektual.</a:t>
            </a:r>
          </a:p>
          <a:p>
            <a:endParaRPr lang="en-US" sz="3000"/>
          </a:p>
        </p:txBody>
      </p:sp>
      <p:sp>
        <p:nvSpPr>
          <p:cNvPr id="139269"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92497612-CB45-4633-A73F-E9BCD7DF0F62}" type="slidenum">
              <a:rPr lang="en-US" sz="1400">
                <a:latin typeface="Arial" charset="0"/>
              </a:rPr>
              <a:pPr algn="r" eaLnBrk="0" hangingPunct="0"/>
              <a:t>25</a:t>
            </a:fld>
            <a:endParaRPr lang="en-US" sz="1400">
              <a:latin typeface="Arial" charset="0"/>
            </a:endParaRPr>
          </a:p>
        </p:txBody>
      </p:sp>
    </p:spTree>
    <p:extLst>
      <p:ext uri="{BB962C8B-B14F-4D97-AF65-F5344CB8AC3E}">
        <p14:creationId xmlns:p14="http://schemas.microsoft.com/office/powerpoint/2010/main" val="2311211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idx="4294967295"/>
          </p:nvPr>
        </p:nvSpPr>
        <p:spPr>
          <a:xfrm>
            <a:off x="1371600" y="304800"/>
            <a:ext cx="7772400" cy="533400"/>
          </a:xfrm>
        </p:spPr>
        <p:txBody>
          <a:bodyPr>
            <a:normAutofit fontScale="90000"/>
          </a:bodyPr>
          <a:lstStyle/>
          <a:p>
            <a:r>
              <a:rPr lang="en-US"/>
              <a:t>Kekurangan Sistem Pakar</a:t>
            </a:r>
          </a:p>
        </p:txBody>
      </p:sp>
      <p:sp>
        <p:nvSpPr>
          <p:cNvPr id="133123" name="Content Placeholder 2"/>
          <p:cNvSpPr>
            <a:spLocks noGrp="1"/>
          </p:cNvSpPr>
          <p:nvPr>
            <p:ph idx="4294967295"/>
          </p:nvPr>
        </p:nvSpPr>
        <p:spPr>
          <a:xfrm>
            <a:off x="1371600" y="990600"/>
            <a:ext cx="7772400" cy="5105400"/>
          </a:xfrm>
        </p:spPr>
        <p:txBody>
          <a:bodyPr>
            <a:normAutofit fontScale="85000" lnSpcReduction="20000"/>
          </a:bodyPr>
          <a:lstStyle/>
          <a:p>
            <a:r>
              <a:rPr lang="fi-FI" i="1"/>
              <a:t>Limited knowledge</a:t>
            </a:r>
            <a:r>
              <a:rPr lang="fi-FI"/>
              <a:t>. </a:t>
            </a:r>
            <a:r>
              <a:rPr lang="en-US"/>
              <a:t>Sistem pakar memiliki keterbatasan pengetahuan. Pengetahuan sistem pakar hanya dibatasi oleh pengetahuan yang dimasukkan </a:t>
            </a:r>
            <a:r>
              <a:rPr lang="en-US" smtClean="0"/>
              <a:t>ke dalam </a:t>
            </a:r>
            <a:r>
              <a:rPr lang="en-US"/>
              <a:t>sistem. Sistem pakar tidak memahami keterkaitan antara konsep dan keterhubungannya. Sistem pakar tidak memiliki </a:t>
            </a:r>
            <a:r>
              <a:rPr lang="en-US" i="1"/>
              <a:t>’common-sense’ knowledge.</a:t>
            </a:r>
            <a:endParaRPr lang="en-US"/>
          </a:p>
          <a:p>
            <a:r>
              <a:rPr lang="fi-FI" i="1"/>
              <a:t>Mechanical Reasoning</a:t>
            </a:r>
            <a:r>
              <a:rPr lang="fi-FI"/>
              <a:t>. Sistem pakar dibangun dengan ketentuan yang sudah ditetapkan, sehingga pada sistem pakar tidak dapat menentukan metode yang paling tepat untuk menyelesaikan masalah. Sistem pakar mungkin saja menyelesaikan masalah yang mudah dengan waktu komputasi yang sangat tinggi.</a:t>
            </a:r>
            <a:endParaRPr lang="en-US"/>
          </a:p>
          <a:p>
            <a:r>
              <a:rPr lang="fi-FI" i="1"/>
              <a:t>Lack of trust.</a:t>
            </a:r>
            <a:r>
              <a:rPr lang="fi-FI"/>
              <a:t> Kesimpulan yang diberikan oleh sistem pakar tidak dapat dikritik</a:t>
            </a:r>
            <a:endParaRPr lang="en-US"/>
          </a:p>
          <a:p>
            <a:endParaRPr lang="en-US"/>
          </a:p>
        </p:txBody>
      </p:sp>
      <p:sp>
        <p:nvSpPr>
          <p:cNvPr id="133125"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78A203A6-00E7-4596-BC73-6FB919790476}" type="slidenum">
              <a:rPr lang="en-US" sz="1400">
                <a:latin typeface="Arial" charset="0"/>
              </a:rPr>
              <a:pPr algn="r" eaLnBrk="0" hangingPunct="0"/>
              <a:t>26</a:t>
            </a:fld>
            <a:endParaRPr lang="en-US" sz="1400">
              <a:latin typeface="Arial" charset="0"/>
            </a:endParaRPr>
          </a:p>
        </p:txBody>
      </p:sp>
    </p:spTree>
    <p:extLst>
      <p:ext uri="{BB962C8B-B14F-4D97-AF65-F5344CB8AC3E}">
        <p14:creationId xmlns:p14="http://schemas.microsoft.com/office/powerpoint/2010/main" val="1022492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idx="4294967295"/>
          </p:nvPr>
        </p:nvSpPr>
        <p:spPr>
          <a:xfrm>
            <a:off x="1371600" y="304800"/>
            <a:ext cx="7772400" cy="533400"/>
          </a:xfrm>
        </p:spPr>
        <p:txBody>
          <a:bodyPr>
            <a:normAutofit fontScale="90000"/>
          </a:bodyPr>
          <a:lstStyle/>
          <a:p>
            <a:r>
              <a:rPr lang="en-US" sz="3200"/>
              <a:t>Expert System Application Area (1)</a:t>
            </a:r>
          </a:p>
        </p:txBody>
      </p:sp>
      <p:sp>
        <p:nvSpPr>
          <p:cNvPr id="134147" name="Content Placeholder 2"/>
          <p:cNvSpPr>
            <a:spLocks noGrp="1"/>
          </p:cNvSpPr>
          <p:nvPr>
            <p:ph idx="4294967295"/>
          </p:nvPr>
        </p:nvSpPr>
        <p:spPr>
          <a:xfrm>
            <a:off x="1295400" y="1447800"/>
            <a:ext cx="7848600" cy="4824413"/>
          </a:xfrm>
        </p:spPr>
        <p:txBody>
          <a:bodyPr>
            <a:normAutofit fontScale="85000" lnSpcReduction="20000"/>
          </a:bodyPr>
          <a:lstStyle/>
          <a:p>
            <a:r>
              <a:rPr lang="en-US" b="1"/>
              <a:t>Control</a:t>
            </a:r>
            <a:r>
              <a:rPr lang="en-US"/>
              <a:t>: control systems adaptively govern the behaviour of a given system to meet specifications(e.g., manufacturing process, treatment of a patient)</a:t>
            </a:r>
          </a:p>
          <a:p>
            <a:r>
              <a:rPr lang="en-US" b="1"/>
              <a:t>Prediction</a:t>
            </a:r>
            <a:r>
              <a:rPr lang="en-US"/>
              <a:t>: inferring likely consequences of a given situation (e.g., predicting the expected damage to a crop from an invading insect).</a:t>
            </a:r>
          </a:p>
          <a:p>
            <a:r>
              <a:rPr lang="en-US" b="1"/>
              <a:t>Diagnosis</a:t>
            </a:r>
            <a:r>
              <a:rPr lang="en-US"/>
              <a:t>: infer system malfunctions or faults from observable information ( finding the disease of a patient from her symptoms.)</a:t>
            </a:r>
          </a:p>
          <a:p>
            <a:r>
              <a:rPr lang="en-US" b="1"/>
              <a:t>Design</a:t>
            </a:r>
            <a:r>
              <a:rPr lang="en-US"/>
              <a:t>: configures objects under a set of problem constraints(e.g., design of electronic circuits)</a:t>
            </a:r>
          </a:p>
          <a:p>
            <a:r>
              <a:rPr lang="en-US" b="1"/>
              <a:t>Planning</a:t>
            </a:r>
            <a:r>
              <a:rPr lang="en-US"/>
              <a:t>: form actions to achieve a given (a robot's accomplishment of a given work function).</a:t>
            </a:r>
          </a:p>
        </p:txBody>
      </p:sp>
      <p:sp>
        <p:nvSpPr>
          <p:cNvPr id="134148" name="Footer Placeholder 3"/>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eaLnBrk="0" hangingPunct="0"/>
            <a:r>
              <a:rPr lang="en-US" sz="1400">
                <a:latin typeface="Arial" charset="0"/>
              </a:rPr>
              <a:t>Sistem Pakar (KOM481)</a:t>
            </a:r>
          </a:p>
        </p:txBody>
      </p:sp>
      <p:sp>
        <p:nvSpPr>
          <p:cNvPr id="134149"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E1C6E75F-1948-4CC4-9AFA-EF625E967DF5}" type="slidenum">
              <a:rPr lang="en-US" sz="1400">
                <a:latin typeface="Arial" charset="0"/>
              </a:rPr>
              <a:pPr algn="r" eaLnBrk="0" hangingPunct="0"/>
              <a:t>27</a:t>
            </a:fld>
            <a:endParaRPr lang="en-US" sz="1400">
              <a:latin typeface="Arial" charset="0"/>
            </a:endParaRPr>
          </a:p>
        </p:txBody>
      </p:sp>
    </p:spTree>
    <p:extLst>
      <p:ext uri="{BB962C8B-B14F-4D97-AF65-F5344CB8AC3E}">
        <p14:creationId xmlns:p14="http://schemas.microsoft.com/office/powerpoint/2010/main" val="49168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idx="4294967295"/>
          </p:nvPr>
        </p:nvSpPr>
        <p:spPr>
          <a:xfrm>
            <a:off x="1371600" y="304800"/>
            <a:ext cx="7772400" cy="533400"/>
          </a:xfrm>
        </p:spPr>
        <p:txBody>
          <a:bodyPr>
            <a:normAutofit fontScale="90000"/>
          </a:bodyPr>
          <a:lstStyle/>
          <a:p>
            <a:r>
              <a:rPr lang="en-US" sz="3200"/>
              <a:t>Expert System Application Area (2)</a:t>
            </a:r>
          </a:p>
        </p:txBody>
      </p:sp>
      <p:sp>
        <p:nvSpPr>
          <p:cNvPr id="135171" name="Content Placeholder 2"/>
          <p:cNvSpPr>
            <a:spLocks noGrp="1"/>
          </p:cNvSpPr>
          <p:nvPr>
            <p:ph idx="4294967295"/>
          </p:nvPr>
        </p:nvSpPr>
        <p:spPr>
          <a:xfrm>
            <a:off x="1371600" y="990600"/>
            <a:ext cx="7772400" cy="5105400"/>
          </a:xfrm>
        </p:spPr>
        <p:txBody>
          <a:bodyPr>
            <a:normAutofit fontScale="92500"/>
          </a:bodyPr>
          <a:lstStyle/>
          <a:p>
            <a:r>
              <a:rPr lang="en-US" sz="2800" b="1"/>
              <a:t>Monitoring</a:t>
            </a:r>
            <a:r>
              <a:rPr lang="en-US" sz="2800"/>
              <a:t>: compare observable information on the behavior of a system with system states that are considered important to its operation (e.g., interpretation of signals from sensors).</a:t>
            </a:r>
          </a:p>
          <a:p>
            <a:r>
              <a:rPr lang="en-US" sz="2800" b="1"/>
              <a:t>Debugging and repair</a:t>
            </a:r>
            <a:r>
              <a:rPr lang="en-US" sz="2800"/>
              <a:t>: proposing and implementing remedies for malfunctions.</a:t>
            </a:r>
          </a:p>
          <a:p>
            <a:r>
              <a:rPr lang="en-US" sz="2800" b="1"/>
              <a:t>Instruction</a:t>
            </a:r>
            <a:r>
              <a:rPr lang="en-US" sz="2800"/>
              <a:t>: guides the education of students in a given topic.</a:t>
            </a:r>
          </a:p>
          <a:p>
            <a:r>
              <a:rPr lang="en-US" sz="2800" b="1"/>
              <a:t>Interpretation</a:t>
            </a:r>
            <a:r>
              <a:rPr lang="en-US" sz="2800"/>
              <a:t>: produce an understanding of a situation from available information (e.g., interpretation of speech analysis results).</a:t>
            </a:r>
          </a:p>
        </p:txBody>
      </p:sp>
      <p:sp>
        <p:nvSpPr>
          <p:cNvPr id="135173"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EF73E936-03E8-4C32-88D2-6DE9387E9E9D}" type="slidenum">
              <a:rPr lang="en-US" sz="1400">
                <a:latin typeface="Arial" charset="0"/>
              </a:rPr>
              <a:pPr algn="r" eaLnBrk="0" hangingPunct="0"/>
              <a:t>28</a:t>
            </a:fld>
            <a:endParaRPr lang="en-US" sz="1400">
              <a:latin typeface="Arial" charset="0"/>
            </a:endParaRPr>
          </a:p>
        </p:txBody>
      </p:sp>
    </p:spTree>
    <p:extLst>
      <p:ext uri="{BB962C8B-B14F-4D97-AF65-F5344CB8AC3E}">
        <p14:creationId xmlns:p14="http://schemas.microsoft.com/office/powerpoint/2010/main" val="872958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t>Applications in Expert Systems and AI</a:t>
            </a:r>
          </a:p>
        </p:txBody>
      </p:sp>
      <p:sp>
        <p:nvSpPr>
          <p:cNvPr id="21507" name="Rectangle 3"/>
          <p:cNvSpPr>
            <a:spLocks noGrp="1" noChangeArrowheads="1"/>
          </p:cNvSpPr>
          <p:nvPr>
            <p:ph idx="1"/>
          </p:nvPr>
        </p:nvSpPr>
        <p:spPr/>
        <p:txBody>
          <a:bodyPr>
            <a:normAutofit lnSpcReduction="10000"/>
          </a:bodyPr>
          <a:lstStyle/>
          <a:p>
            <a:r>
              <a:rPr lang="en-US" sz="2000"/>
              <a:t>Credit granting</a:t>
            </a:r>
          </a:p>
          <a:p>
            <a:r>
              <a:rPr lang="en-US" sz="2000"/>
              <a:t>Information management and retrieval</a:t>
            </a:r>
          </a:p>
          <a:p>
            <a:r>
              <a:rPr lang="en-US" sz="2000"/>
              <a:t>AI and expert systems embedded in products</a:t>
            </a:r>
          </a:p>
          <a:p>
            <a:r>
              <a:rPr lang="en-US" sz="2000"/>
              <a:t>Plant layout</a:t>
            </a:r>
          </a:p>
          <a:p>
            <a:r>
              <a:rPr lang="en-US" sz="2000"/>
              <a:t>Hospitals and medical facilities</a:t>
            </a:r>
          </a:p>
          <a:p>
            <a:r>
              <a:rPr lang="en-US" sz="2000"/>
              <a:t>Help desks and assistance</a:t>
            </a:r>
          </a:p>
          <a:p>
            <a:r>
              <a:rPr lang="en-US" sz="2000"/>
              <a:t>Employee performance evaluation</a:t>
            </a:r>
          </a:p>
          <a:p>
            <a:r>
              <a:rPr lang="en-US" sz="2000"/>
              <a:t>Loan analysis</a:t>
            </a:r>
          </a:p>
          <a:p>
            <a:r>
              <a:rPr lang="en-US" sz="2000"/>
              <a:t>Virus detection</a:t>
            </a:r>
          </a:p>
          <a:p>
            <a:r>
              <a:rPr lang="en-US" sz="2000"/>
              <a:t>Repair and maintenance</a:t>
            </a:r>
          </a:p>
          <a:p>
            <a:r>
              <a:rPr lang="en-US" sz="2000"/>
              <a:t>Shipping</a:t>
            </a:r>
          </a:p>
          <a:p>
            <a:r>
              <a:rPr lang="en-US" sz="2000"/>
              <a:t>Marketing</a:t>
            </a:r>
          </a:p>
          <a:p>
            <a:r>
              <a:rPr lang="en-US" sz="2000"/>
              <a:t>Warehouse optimization</a:t>
            </a:r>
          </a:p>
        </p:txBody>
      </p:sp>
    </p:spTree>
    <p:extLst>
      <p:ext uri="{BB962C8B-B14F-4D97-AF65-F5344CB8AC3E}">
        <p14:creationId xmlns:p14="http://schemas.microsoft.com/office/powerpoint/2010/main" val="2104019254"/>
      </p:ext>
    </p:extLst>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itle 1"/>
          <p:cNvSpPr>
            <a:spLocks noGrp="1"/>
          </p:cNvSpPr>
          <p:nvPr>
            <p:ph type="title"/>
          </p:nvPr>
        </p:nvSpPr>
        <p:spPr>
          <a:ln/>
        </p:spPr>
        <p:txBody>
          <a:bodyPr/>
          <a:lstStyle/>
          <a:p>
            <a:r>
              <a:rPr lang="en-US"/>
              <a:t>Sistem Pakar (KOM323)</a:t>
            </a:r>
          </a:p>
        </p:txBody>
      </p:sp>
      <p:sp>
        <p:nvSpPr>
          <p:cNvPr id="143363" name="Rectangle 3"/>
          <p:cNvSpPr>
            <a:spLocks noGrp="1" noChangeArrowheads="1"/>
          </p:cNvSpPr>
          <p:nvPr>
            <p:ph idx="1"/>
          </p:nvPr>
        </p:nvSpPr>
        <p:spPr/>
        <p:txBody>
          <a:bodyPr>
            <a:normAutofit fontScale="92500" lnSpcReduction="20000"/>
          </a:bodyPr>
          <a:lstStyle/>
          <a:p>
            <a:r>
              <a:rPr lang="en-US" dirty="0"/>
              <a:t>KOMPONEN PENILAIAN</a:t>
            </a:r>
          </a:p>
          <a:p>
            <a:pPr lvl="1"/>
            <a:r>
              <a:rPr lang="en-US" dirty="0"/>
              <a:t>UTS</a:t>
            </a:r>
          </a:p>
          <a:p>
            <a:pPr lvl="1"/>
            <a:r>
              <a:rPr lang="en-US" dirty="0"/>
              <a:t>UAS</a:t>
            </a:r>
          </a:p>
          <a:p>
            <a:pPr lvl="1"/>
            <a:r>
              <a:rPr lang="en-US" dirty="0"/>
              <a:t>TUGAS</a:t>
            </a:r>
          </a:p>
          <a:p>
            <a:pPr lvl="1"/>
            <a:r>
              <a:rPr lang="en-US" dirty="0" smtClean="0"/>
              <a:t>QUIZ</a:t>
            </a:r>
            <a:endParaRPr lang="en-US" dirty="0"/>
          </a:p>
          <a:p>
            <a:pPr lvl="1"/>
            <a:r>
              <a:rPr lang="en-US" dirty="0"/>
              <a:t>PROJEK</a:t>
            </a:r>
          </a:p>
          <a:p>
            <a:pPr lvl="1"/>
            <a:r>
              <a:rPr lang="en-US" dirty="0"/>
              <a:t>PRAKTIKUM</a:t>
            </a:r>
          </a:p>
          <a:p>
            <a:pPr lvl="1">
              <a:buFontTx/>
              <a:buNone/>
            </a:pPr>
            <a:endParaRPr lang="en-US" dirty="0"/>
          </a:p>
          <a:p>
            <a:r>
              <a:rPr lang="en-US" dirty="0"/>
              <a:t>LAIN-LAIN</a:t>
            </a:r>
          </a:p>
          <a:p>
            <a:pPr lvl="1"/>
            <a:r>
              <a:rPr lang="en-US" dirty="0"/>
              <a:t>SETIAP PENGUMPULAN TUGAS DISERTAI BUKTI BERUPA DAFTAR YANG DITANDATANGANI SETIAP MAHASISWA (SESUAI URUTAN DAFTAR HADIR)</a:t>
            </a:r>
          </a:p>
          <a:p>
            <a:pPr lvl="1"/>
            <a:r>
              <a:rPr lang="en-US" dirty="0"/>
              <a:t>TUGAS DIKORDINIR OLEH PJ MK SISTEM PAKAR</a:t>
            </a:r>
          </a:p>
          <a:p>
            <a:pPr lvl="1">
              <a:buFontTx/>
              <a:buNone/>
            </a:pPr>
            <a:endParaRPr lang="en-US" dirty="0"/>
          </a:p>
        </p:txBody>
      </p:sp>
    </p:spTree>
    <p:extLst>
      <p:ext uri="{BB962C8B-B14F-4D97-AF65-F5344CB8AC3E}">
        <p14:creationId xmlns:p14="http://schemas.microsoft.com/office/powerpoint/2010/main" val="853891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idx="4294967295"/>
          </p:nvPr>
        </p:nvSpPr>
        <p:spPr>
          <a:xfrm>
            <a:off x="1371600" y="304800"/>
            <a:ext cx="7772400" cy="533400"/>
          </a:xfrm>
        </p:spPr>
        <p:txBody>
          <a:bodyPr>
            <a:normAutofit fontScale="90000"/>
          </a:bodyPr>
          <a:lstStyle/>
          <a:p>
            <a:r>
              <a:rPr lang="en-US"/>
              <a:t>Contoh Aplikasi Sistem Pakar</a:t>
            </a:r>
          </a:p>
        </p:txBody>
      </p:sp>
      <p:sp>
        <p:nvSpPr>
          <p:cNvPr id="136195" name="Content Placeholder 2"/>
          <p:cNvSpPr>
            <a:spLocks noGrp="1"/>
          </p:cNvSpPr>
          <p:nvPr>
            <p:ph idx="4294967295"/>
          </p:nvPr>
        </p:nvSpPr>
        <p:spPr>
          <a:xfrm>
            <a:off x="1371600" y="990600"/>
            <a:ext cx="7772400" cy="5105400"/>
          </a:xfrm>
        </p:spPr>
        <p:txBody>
          <a:bodyPr/>
          <a:lstStyle/>
          <a:p>
            <a:r>
              <a:rPr lang="fi-FI" sz="2800"/>
              <a:t>DENDRAL. Sistem pakar yang digunakan untuk mendeteksi bahan kimia</a:t>
            </a:r>
            <a:endParaRPr lang="en-US" sz="2800"/>
          </a:p>
          <a:p>
            <a:r>
              <a:rPr lang="fi-FI" sz="2800"/>
              <a:t>MYCIN. Sistem pakar yang digunakan untuk mendeteksi penyakit</a:t>
            </a:r>
            <a:endParaRPr lang="en-US" sz="2800"/>
          </a:p>
          <a:p>
            <a:r>
              <a:rPr lang="fi-FI" sz="2800"/>
              <a:t>PROSPECTOR. Sistem pakar geologi yang digunakan untuk mendeteksi mineral</a:t>
            </a:r>
            <a:endParaRPr lang="en-US" sz="2800"/>
          </a:p>
          <a:p>
            <a:r>
              <a:rPr lang="fi-FI" sz="2800"/>
              <a:t>XCON/R1. Sistem pakar yang digunakan untuk mengkonfigurasi sistem komputer DEC VAX.</a:t>
            </a:r>
            <a:endParaRPr lang="en-US" sz="2800"/>
          </a:p>
          <a:p>
            <a:endParaRPr lang="en-US" sz="2800"/>
          </a:p>
        </p:txBody>
      </p:sp>
      <p:sp>
        <p:nvSpPr>
          <p:cNvPr id="136197"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22A8ABC5-4124-45FC-8898-9F33A54EFB4A}" type="slidenum">
              <a:rPr lang="en-US" sz="1400">
                <a:latin typeface="Arial" charset="0"/>
              </a:rPr>
              <a:pPr algn="r" eaLnBrk="0" hangingPunct="0"/>
              <a:t>30</a:t>
            </a:fld>
            <a:endParaRPr lang="en-US" sz="1400">
              <a:latin typeface="Arial" charset="0"/>
            </a:endParaRPr>
          </a:p>
        </p:txBody>
      </p:sp>
    </p:spTree>
    <p:extLst>
      <p:ext uri="{BB962C8B-B14F-4D97-AF65-F5344CB8AC3E}">
        <p14:creationId xmlns:p14="http://schemas.microsoft.com/office/powerpoint/2010/main" val="4267686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idx="4294967295"/>
          </p:nvPr>
        </p:nvSpPr>
        <p:spPr>
          <a:xfrm>
            <a:off x="1371600" y="304800"/>
            <a:ext cx="7772400" cy="533400"/>
          </a:xfrm>
        </p:spPr>
        <p:txBody>
          <a:bodyPr>
            <a:normAutofit fontScale="90000"/>
          </a:bodyPr>
          <a:lstStyle/>
          <a:p>
            <a:r>
              <a:rPr lang="en-US"/>
              <a:t>Perangkat Lunak Sistem Pakar</a:t>
            </a:r>
          </a:p>
        </p:txBody>
      </p:sp>
      <p:sp>
        <p:nvSpPr>
          <p:cNvPr id="137219" name="Content Placeholder 2"/>
          <p:cNvSpPr>
            <a:spLocks noGrp="1"/>
          </p:cNvSpPr>
          <p:nvPr>
            <p:ph idx="4294967295"/>
          </p:nvPr>
        </p:nvSpPr>
        <p:spPr>
          <a:xfrm>
            <a:off x="1371600" y="990600"/>
            <a:ext cx="7772400" cy="5105400"/>
          </a:xfrm>
        </p:spPr>
        <p:txBody>
          <a:bodyPr>
            <a:normAutofit fontScale="92500"/>
          </a:bodyPr>
          <a:lstStyle/>
          <a:p>
            <a:r>
              <a:rPr lang="en-US" sz="2800"/>
              <a:t>Perangkat Lunak Berbasis Bahasa Pemrograman</a:t>
            </a:r>
          </a:p>
          <a:p>
            <a:pPr lvl="1"/>
            <a:r>
              <a:rPr lang="fi-FI" sz="2800"/>
              <a:t>Perangkat lunak jenis ini merupakan bahasa pemrograman tingkat tinggi (higher-level languanges). Dengan perangkat lunak ini pengguna dituntut untuk merancang bagaimana merepresentasikan pengetahuan (</a:t>
            </a:r>
            <a:r>
              <a:rPr lang="fi-FI" sz="2800" i="1"/>
              <a:t>knowledge representation</a:t>
            </a:r>
            <a:r>
              <a:rPr lang="fi-FI" sz="2800"/>
              <a:t>) dan membuat penalaran pengetahuan (</a:t>
            </a:r>
            <a:r>
              <a:rPr lang="fi-FI" sz="2800" i="1"/>
              <a:t>reasoning</a:t>
            </a:r>
            <a:r>
              <a:rPr lang="fi-FI" sz="2800"/>
              <a:t>).</a:t>
            </a:r>
            <a:endParaRPr lang="en-US" sz="2800"/>
          </a:p>
          <a:p>
            <a:r>
              <a:rPr lang="en-US" sz="2800"/>
              <a:t>Perangkat Lunak Berbasis Shell</a:t>
            </a:r>
          </a:p>
          <a:p>
            <a:pPr lvl="1"/>
            <a:r>
              <a:rPr lang="fi-FI" sz="2800"/>
              <a:t>Contoh: WINEXSYS, PROLOG, LISP, CLIPS, JESS, KAPPA-PC, Babylon dan lain-lain</a:t>
            </a:r>
            <a:endParaRPr lang="en-US" sz="2800"/>
          </a:p>
          <a:p>
            <a:pPr lvl="1"/>
            <a:endParaRPr lang="en-US" sz="2400"/>
          </a:p>
        </p:txBody>
      </p:sp>
      <p:sp>
        <p:nvSpPr>
          <p:cNvPr id="137220" name="Footer Placeholder 3"/>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eaLnBrk="0" hangingPunct="0"/>
            <a:r>
              <a:rPr lang="en-US" sz="1400">
                <a:latin typeface="Arial" charset="0"/>
              </a:rPr>
              <a:t>Sistem Pakar (KOM481)</a:t>
            </a:r>
          </a:p>
        </p:txBody>
      </p:sp>
      <p:sp>
        <p:nvSpPr>
          <p:cNvPr id="137221"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AE7F6DBB-504C-4EF2-9815-739AB138289C}" type="slidenum">
              <a:rPr lang="en-US" sz="1400">
                <a:latin typeface="Arial" charset="0"/>
              </a:rPr>
              <a:pPr algn="r" eaLnBrk="0" hangingPunct="0"/>
              <a:t>31</a:t>
            </a:fld>
            <a:endParaRPr lang="en-US" sz="1400">
              <a:latin typeface="Arial" charset="0"/>
            </a:endParaRPr>
          </a:p>
        </p:txBody>
      </p:sp>
    </p:spTree>
    <p:extLst>
      <p:ext uri="{BB962C8B-B14F-4D97-AF65-F5344CB8AC3E}">
        <p14:creationId xmlns:p14="http://schemas.microsoft.com/office/powerpoint/2010/main" val="238897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Pustaka </a:t>
            </a:r>
          </a:p>
        </p:txBody>
      </p:sp>
      <p:sp>
        <p:nvSpPr>
          <p:cNvPr id="108547" name="Rectangle 3"/>
          <p:cNvSpPr>
            <a:spLocks noGrp="1" noChangeArrowheads="1"/>
          </p:cNvSpPr>
          <p:nvPr>
            <p:ph idx="1"/>
          </p:nvPr>
        </p:nvSpPr>
        <p:spPr/>
        <p:txBody>
          <a:bodyPr/>
          <a:lstStyle/>
          <a:p>
            <a:r>
              <a:rPr lang="sv-SE" dirty="0"/>
              <a:t>Marimin, 2005, Teori dan Aplikasi Sistem Pakar pada Teknologi Manajerial, IPB Press, Bogor</a:t>
            </a:r>
            <a:endParaRPr lang="en-US" dirty="0"/>
          </a:p>
          <a:p>
            <a:r>
              <a:rPr lang="en-US" dirty="0" err="1"/>
              <a:t>Yeni</a:t>
            </a:r>
            <a:r>
              <a:rPr lang="en-US" dirty="0"/>
              <a:t> H. 2007. Fundamental </a:t>
            </a:r>
            <a:r>
              <a:rPr lang="en-US" dirty="0" err="1"/>
              <a:t>sistem</a:t>
            </a:r>
            <a:r>
              <a:rPr lang="en-US" dirty="0"/>
              <a:t> </a:t>
            </a:r>
            <a:r>
              <a:rPr lang="en-US" dirty="0" err="1"/>
              <a:t>pakar</a:t>
            </a:r>
            <a:r>
              <a:rPr lang="en-US" dirty="0"/>
              <a:t>. </a:t>
            </a:r>
            <a:r>
              <a:rPr lang="en-US" dirty="0" err="1"/>
              <a:t>Materi</a:t>
            </a:r>
            <a:r>
              <a:rPr lang="en-US" dirty="0"/>
              <a:t> </a:t>
            </a:r>
            <a:r>
              <a:rPr lang="en-US" dirty="0" err="1"/>
              <a:t>kuliah</a:t>
            </a:r>
            <a:r>
              <a:rPr lang="en-US" dirty="0"/>
              <a:t> </a:t>
            </a:r>
            <a:r>
              <a:rPr lang="en-US" dirty="0" err="1"/>
              <a:t>sistem</a:t>
            </a:r>
            <a:r>
              <a:rPr lang="en-US" dirty="0"/>
              <a:t> </a:t>
            </a:r>
            <a:r>
              <a:rPr lang="en-US" dirty="0" err="1"/>
              <a:t>pakar</a:t>
            </a:r>
            <a:r>
              <a:rPr lang="en-US" dirty="0"/>
              <a:t>.</a:t>
            </a:r>
          </a:p>
          <a:p>
            <a:r>
              <a:rPr lang="en-US" dirty="0" err="1"/>
              <a:t>Sumber-sumber</a:t>
            </a:r>
            <a:r>
              <a:rPr lang="en-US" dirty="0"/>
              <a:t> lain </a:t>
            </a:r>
            <a:r>
              <a:rPr lang="en-US" dirty="0" err="1"/>
              <a:t>dari</a:t>
            </a:r>
            <a:r>
              <a:rPr lang="en-US"/>
              <a:t> internet</a:t>
            </a:r>
          </a:p>
        </p:txBody>
      </p:sp>
    </p:spTree>
    <p:extLst>
      <p:ext uri="{BB962C8B-B14F-4D97-AF65-F5344CB8AC3E}">
        <p14:creationId xmlns:p14="http://schemas.microsoft.com/office/powerpoint/2010/main" val="1292351901"/>
      </p:ext>
    </p:extLst>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idx="4294967295"/>
          </p:nvPr>
        </p:nvSpPr>
        <p:spPr>
          <a:xfrm>
            <a:off x="1371600" y="304800"/>
            <a:ext cx="7772400" cy="533400"/>
          </a:xfrm>
        </p:spPr>
        <p:txBody>
          <a:bodyPr>
            <a:normAutofit fontScale="90000"/>
          </a:bodyPr>
          <a:lstStyle/>
          <a:p>
            <a:r>
              <a:rPr lang="en-US"/>
              <a:t>Deskripsi Mata Kuliah</a:t>
            </a:r>
          </a:p>
        </p:txBody>
      </p:sp>
      <p:sp>
        <p:nvSpPr>
          <p:cNvPr id="114691" name="Content Placeholder 2"/>
          <p:cNvSpPr>
            <a:spLocks noGrp="1"/>
          </p:cNvSpPr>
          <p:nvPr>
            <p:ph idx="4294967295"/>
          </p:nvPr>
        </p:nvSpPr>
        <p:spPr>
          <a:xfrm>
            <a:off x="0" y="1052737"/>
            <a:ext cx="8892480" cy="5668738"/>
          </a:xfrm>
        </p:spPr>
        <p:txBody>
          <a:bodyPr>
            <a:normAutofit fontScale="92500" lnSpcReduction="10000"/>
          </a:bodyPr>
          <a:lstStyle/>
          <a:p>
            <a:r>
              <a:rPr lang="en-US" sz="2800" dirty="0"/>
              <a:t>Mata </a:t>
            </a:r>
            <a:r>
              <a:rPr lang="en-US" sz="2800" dirty="0" err="1"/>
              <a:t>kuliah</a:t>
            </a:r>
            <a:r>
              <a:rPr lang="en-US" sz="2800" dirty="0"/>
              <a:t> </a:t>
            </a:r>
            <a:r>
              <a:rPr lang="en-US" sz="2800" dirty="0" err="1"/>
              <a:t>ini</a:t>
            </a:r>
            <a:r>
              <a:rPr lang="en-US" sz="2800" dirty="0"/>
              <a:t> </a:t>
            </a:r>
            <a:r>
              <a:rPr lang="en-US" sz="2800" dirty="0" err="1" smtClean="0"/>
              <a:t>membahas</a:t>
            </a:r>
            <a:r>
              <a:rPr lang="id-ID" sz="2800" dirty="0" smtClean="0"/>
              <a:t>:</a:t>
            </a:r>
          </a:p>
          <a:p>
            <a:pPr lvl="1"/>
            <a:r>
              <a:rPr lang="en-US" dirty="0" smtClean="0"/>
              <a:t> </a:t>
            </a:r>
            <a:r>
              <a:rPr lang="en-US" dirty="0" err="1"/>
              <a:t>posisi</a:t>
            </a:r>
            <a:r>
              <a:rPr lang="en-US" dirty="0"/>
              <a:t> </a:t>
            </a:r>
            <a:r>
              <a:rPr lang="en-US" dirty="0" err="1"/>
              <a:t>sistem</a:t>
            </a:r>
            <a:r>
              <a:rPr lang="en-US" dirty="0"/>
              <a:t> </a:t>
            </a:r>
            <a:r>
              <a:rPr lang="en-US" dirty="0" err="1"/>
              <a:t>pakar</a:t>
            </a:r>
            <a:r>
              <a:rPr lang="en-US" dirty="0"/>
              <a:t> </a:t>
            </a:r>
            <a:r>
              <a:rPr lang="en-US" dirty="0" err="1"/>
              <a:t>pada</a:t>
            </a:r>
            <a:r>
              <a:rPr lang="en-US" dirty="0"/>
              <a:t> </a:t>
            </a:r>
            <a:r>
              <a:rPr lang="en-US" dirty="0" err="1"/>
              <a:t>kecerdasan</a:t>
            </a:r>
            <a:r>
              <a:rPr lang="en-US" dirty="0"/>
              <a:t> </a:t>
            </a:r>
            <a:r>
              <a:rPr lang="en-US" dirty="0" err="1"/>
              <a:t>buatan</a:t>
            </a:r>
            <a:r>
              <a:rPr lang="en-US" dirty="0"/>
              <a:t>, </a:t>
            </a:r>
            <a:endParaRPr lang="id-ID" dirty="0" smtClean="0"/>
          </a:p>
          <a:p>
            <a:pPr lvl="1"/>
            <a:r>
              <a:rPr lang="en-US" dirty="0" err="1" smtClean="0"/>
              <a:t>definisi</a:t>
            </a:r>
            <a:r>
              <a:rPr lang="en-US" dirty="0"/>
              <a:t>, </a:t>
            </a:r>
            <a:r>
              <a:rPr lang="en-US" dirty="0" err="1"/>
              <a:t>ruang</a:t>
            </a:r>
            <a:r>
              <a:rPr lang="en-US" dirty="0"/>
              <a:t> </a:t>
            </a:r>
            <a:r>
              <a:rPr lang="en-US" dirty="0" err="1"/>
              <a:t>lingkup</a:t>
            </a:r>
            <a:r>
              <a:rPr lang="en-US" dirty="0"/>
              <a:t>, </a:t>
            </a:r>
            <a:r>
              <a:rPr lang="en-US" dirty="0" err="1"/>
              <a:t>karakteristik</a:t>
            </a:r>
            <a:r>
              <a:rPr lang="en-US" dirty="0"/>
              <a:t> </a:t>
            </a:r>
            <a:r>
              <a:rPr lang="en-US" dirty="0" err="1"/>
              <a:t>dan</a:t>
            </a:r>
            <a:r>
              <a:rPr lang="en-US" dirty="0"/>
              <a:t> </a:t>
            </a:r>
            <a:r>
              <a:rPr lang="en-US" dirty="0" err="1"/>
              <a:t>perkembangan</a:t>
            </a:r>
            <a:r>
              <a:rPr lang="en-US" dirty="0"/>
              <a:t> </a:t>
            </a:r>
            <a:r>
              <a:rPr lang="en-US" dirty="0" err="1"/>
              <a:t>sistem</a:t>
            </a:r>
            <a:r>
              <a:rPr lang="en-US" dirty="0"/>
              <a:t> </a:t>
            </a:r>
            <a:r>
              <a:rPr lang="en-US" dirty="0" err="1"/>
              <a:t>pakar</a:t>
            </a:r>
            <a:r>
              <a:rPr lang="en-US" dirty="0"/>
              <a:t>, </a:t>
            </a:r>
            <a:r>
              <a:rPr lang="en-US" dirty="0" err="1"/>
              <a:t>beda</a:t>
            </a:r>
            <a:r>
              <a:rPr lang="en-US" dirty="0"/>
              <a:t> </a:t>
            </a:r>
            <a:r>
              <a:rPr lang="en-US" dirty="0" err="1"/>
              <a:t>perangkat</a:t>
            </a:r>
            <a:r>
              <a:rPr lang="en-US" dirty="0"/>
              <a:t> </a:t>
            </a:r>
            <a:r>
              <a:rPr lang="en-US" dirty="0" err="1"/>
              <a:t>lunak</a:t>
            </a:r>
            <a:r>
              <a:rPr lang="en-US" dirty="0"/>
              <a:t> </a:t>
            </a:r>
            <a:r>
              <a:rPr lang="en-US" dirty="0" err="1"/>
              <a:t>sistem</a:t>
            </a:r>
            <a:r>
              <a:rPr lang="en-US" dirty="0"/>
              <a:t> </a:t>
            </a:r>
            <a:r>
              <a:rPr lang="en-US" dirty="0" err="1"/>
              <a:t>pakar</a:t>
            </a:r>
            <a:r>
              <a:rPr lang="en-US" dirty="0"/>
              <a:t> </a:t>
            </a:r>
            <a:r>
              <a:rPr lang="en-US" dirty="0" err="1"/>
              <a:t>dengan</a:t>
            </a:r>
            <a:r>
              <a:rPr lang="en-US" dirty="0"/>
              <a:t> </a:t>
            </a:r>
            <a:r>
              <a:rPr lang="en-US" dirty="0" err="1"/>
              <a:t>perangkat</a:t>
            </a:r>
            <a:r>
              <a:rPr lang="en-US" dirty="0"/>
              <a:t> </a:t>
            </a:r>
            <a:r>
              <a:rPr lang="en-US" dirty="0" err="1"/>
              <a:t>lunak</a:t>
            </a:r>
            <a:r>
              <a:rPr lang="en-US" dirty="0"/>
              <a:t> </a:t>
            </a:r>
            <a:r>
              <a:rPr lang="en-US" dirty="0" err="1"/>
              <a:t>konvensional</a:t>
            </a:r>
            <a:r>
              <a:rPr lang="en-US" dirty="0"/>
              <a:t>, </a:t>
            </a:r>
            <a:endParaRPr lang="id-ID" dirty="0" smtClean="0"/>
          </a:p>
          <a:p>
            <a:pPr lvl="1"/>
            <a:r>
              <a:rPr lang="en-US" dirty="0" err="1" smtClean="0"/>
              <a:t>metodologi</a:t>
            </a:r>
            <a:r>
              <a:rPr lang="en-US" dirty="0" smtClean="0"/>
              <a:t> </a:t>
            </a:r>
            <a:r>
              <a:rPr lang="en-US" dirty="0" err="1"/>
              <a:t>pengembangan</a:t>
            </a:r>
            <a:r>
              <a:rPr lang="en-US" dirty="0"/>
              <a:t> </a:t>
            </a:r>
            <a:r>
              <a:rPr lang="en-US" dirty="0" err="1"/>
              <a:t>sistem</a:t>
            </a:r>
            <a:r>
              <a:rPr lang="en-US" dirty="0"/>
              <a:t> </a:t>
            </a:r>
            <a:r>
              <a:rPr lang="en-US" dirty="0" err="1"/>
              <a:t>pakar</a:t>
            </a:r>
            <a:r>
              <a:rPr lang="en-US" dirty="0"/>
              <a:t>, </a:t>
            </a:r>
            <a:endParaRPr lang="id-ID" dirty="0" smtClean="0"/>
          </a:p>
          <a:p>
            <a:pPr lvl="1"/>
            <a:r>
              <a:rPr lang="en-US" dirty="0" err="1" smtClean="0"/>
              <a:t>karakteristik</a:t>
            </a:r>
            <a:r>
              <a:rPr lang="en-US" dirty="0" smtClean="0"/>
              <a:t> </a:t>
            </a:r>
            <a:r>
              <a:rPr lang="en-US" dirty="0" err="1"/>
              <a:t>seorang</a:t>
            </a:r>
            <a:r>
              <a:rPr lang="en-US" dirty="0"/>
              <a:t> </a:t>
            </a:r>
            <a:r>
              <a:rPr lang="en-US" dirty="0" err="1"/>
              <a:t>pakar</a:t>
            </a:r>
            <a:r>
              <a:rPr lang="en-US" dirty="0"/>
              <a:t>, </a:t>
            </a:r>
            <a:endParaRPr lang="id-ID" dirty="0" smtClean="0"/>
          </a:p>
          <a:p>
            <a:pPr lvl="1"/>
            <a:r>
              <a:rPr lang="en-US" dirty="0" err="1" smtClean="0"/>
              <a:t>akuisisi</a:t>
            </a:r>
            <a:r>
              <a:rPr lang="en-US" dirty="0" smtClean="0"/>
              <a:t> </a:t>
            </a:r>
            <a:r>
              <a:rPr lang="en-US" dirty="0" err="1"/>
              <a:t>pengetahuan</a:t>
            </a:r>
            <a:r>
              <a:rPr lang="en-US" dirty="0"/>
              <a:t>, </a:t>
            </a:r>
            <a:endParaRPr lang="id-ID" dirty="0" smtClean="0"/>
          </a:p>
          <a:p>
            <a:pPr lvl="1"/>
            <a:r>
              <a:rPr lang="en-US" dirty="0" err="1" smtClean="0"/>
              <a:t>representasi</a:t>
            </a:r>
            <a:r>
              <a:rPr lang="en-US" dirty="0" smtClean="0"/>
              <a:t> </a:t>
            </a:r>
            <a:r>
              <a:rPr lang="en-US" dirty="0" err="1"/>
              <a:t>pengetahuan</a:t>
            </a:r>
            <a:r>
              <a:rPr lang="en-US" dirty="0"/>
              <a:t>, </a:t>
            </a:r>
            <a:endParaRPr lang="id-ID" dirty="0" smtClean="0"/>
          </a:p>
          <a:p>
            <a:pPr lvl="1"/>
            <a:r>
              <a:rPr lang="en-US" dirty="0" err="1" smtClean="0"/>
              <a:t>metode</a:t>
            </a:r>
            <a:r>
              <a:rPr lang="en-US" dirty="0" smtClean="0"/>
              <a:t> </a:t>
            </a:r>
            <a:r>
              <a:rPr lang="en-US" dirty="0" err="1"/>
              <a:t>inferensi</a:t>
            </a:r>
            <a:r>
              <a:rPr lang="en-US" dirty="0"/>
              <a:t>, </a:t>
            </a:r>
            <a:endParaRPr lang="id-ID" dirty="0" smtClean="0"/>
          </a:p>
          <a:p>
            <a:pPr lvl="1"/>
            <a:r>
              <a:rPr lang="en-US" dirty="0" err="1" smtClean="0"/>
              <a:t>metode</a:t>
            </a:r>
            <a:r>
              <a:rPr lang="en-US" dirty="0" smtClean="0"/>
              <a:t> </a:t>
            </a:r>
            <a:r>
              <a:rPr lang="en-US" dirty="0" err="1"/>
              <a:t>penanganan</a:t>
            </a:r>
            <a:r>
              <a:rPr lang="en-US" dirty="0"/>
              <a:t> </a:t>
            </a:r>
            <a:r>
              <a:rPr lang="en-US" dirty="0" err="1"/>
              <a:t>ketidakpastian</a:t>
            </a:r>
            <a:r>
              <a:rPr lang="en-US" dirty="0"/>
              <a:t> </a:t>
            </a:r>
            <a:r>
              <a:rPr lang="en-US" dirty="0" err="1"/>
              <a:t>dengan</a:t>
            </a:r>
            <a:r>
              <a:rPr lang="en-US" dirty="0"/>
              <a:t> </a:t>
            </a:r>
            <a:r>
              <a:rPr lang="en-US" dirty="0" err="1"/>
              <a:t>certanty</a:t>
            </a:r>
            <a:r>
              <a:rPr lang="en-US" dirty="0"/>
              <a:t> factor, </a:t>
            </a:r>
            <a:r>
              <a:rPr lang="en-US" dirty="0" err="1"/>
              <a:t>logika</a:t>
            </a:r>
            <a:r>
              <a:rPr lang="en-US" dirty="0"/>
              <a:t> fuzzy, </a:t>
            </a:r>
            <a:r>
              <a:rPr lang="en-US" i="1" dirty="0"/>
              <a:t>fuzzy expert system</a:t>
            </a:r>
            <a:r>
              <a:rPr lang="en-US" dirty="0"/>
              <a:t>, </a:t>
            </a:r>
            <a:endParaRPr lang="id-ID" dirty="0" smtClean="0"/>
          </a:p>
          <a:p>
            <a:pPr lvl="1"/>
            <a:r>
              <a:rPr lang="en-US" dirty="0" err="1" smtClean="0"/>
              <a:t>pengambilan</a:t>
            </a:r>
            <a:r>
              <a:rPr lang="en-US" dirty="0" smtClean="0"/>
              <a:t> </a:t>
            </a:r>
            <a:r>
              <a:rPr lang="en-US" dirty="0" err="1"/>
              <a:t>keputusan</a:t>
            </a:r>
            <a:r>
              <a:rPr lang="en-US" dirty="0"/>
              <a:t> </a:t>
            </a:r>
            <a:r>
              <a:rPr lang="en-US" dirty="0" err="1"/>
              <a:t>berbasis</a:t>
            </a:r>
            <a:r>
              <a:rPr lang="en-US" dirty="0"/>
              <a:t> </a:t>
            </a:r>
            <a:r>
              <a:rPr lang="en-US" dirty="0" err="1"/>
              <a:t>indeks</a:t>
            </a:r>
            <a:r>
              <a:rPr lang="en-US" dirty="0"/>
              <a:t> </a:t>
            </a:r>
            <a:r>
              <a:rPr lang="en-US" dirty="0" err="1"/>
              <a:t>kinerja</a:t>
            </a:r>
            <a:r>
              <a:rPr lang="en-US" dirty="0"/>
              <a:t> </a:t>
            </a:r>
            <a:r>
              <a:rPr lang="en-US" dirty="0" err="1"/>
              <a:t>dan</a:t>
            </a:r>
            <a:r>
              <a:rPr lang="en-US" dirty="0"/>
              <a:t> </a:t>
            </a:r>
            <a:endParaRPr lang="id-ID" dirty="0" smtClean="0"/>
          </a:p>
          <a:p>
            <a:pPr lvl="1"/>
            <a:r>
              <a:rPr lang="en-US" dirty="0" err="1" smtClean="0"/>
              <a:t>sistem</a:t>
            </a:r>
            <a:r>
              <a:rPr lang="en-US" dirty="0" smtClean="0"/>
              <a:t> </a:t>
            </a:r>
            <a:r>
              <a:rPr lang="en-US" dirty="0" err="1"/>
              <a:t>pendukung</a:t>
            </a:r>
            <a:r>
              <a:rPr lang="en-US" dirty="0"/>
              <a:t> </a:t>
            </a:r>
            <a:r>
              <a:rPr lang="en-US" dirty="0" err="1"/>
              <a:t>keputusan</a:t>
            </a:r>
            <a:r>
              <a:rPr lang="en-US" dirty="0"/>
              <a:t> (</a:t>
            </a:r>
            <a:r>
              <a:rPr lang="en-US" i="1" dirty="0"/>
              <a:t>decision support system</a:t>
            </a:r>
            <a:r>
              <a:rPr lang="en-US" dirty="0"/>
              <a:t>) </a:t>
            </a:r>
            <a:endParaRPr lang="id-ID" dirty="0" smtClean="0"/>
          </a:p>
          <a:p>
            <a:pPr lvl="1"/>
            <a:r>
              <a:rPr lang="en-US" dirty="0" err="1" smtClean="0"/>
              <a:t>Perangkat</a:t>
            </a:r>
            <a:r>
              <a:rPr lang="en-US" dirty="0" smtClean="0"/>
              <a:t> </a:t>
            </a:r>
            <a:r>
              <a:rPr lang="en-US" dirty="0" err="1"/>
              <a:t>lunak</a:t>
            </a:r>
            <a:r>
              <a:rPr lang="en-US" dirty="0"/>
              <a:t> </a:t>
            </a:r>
            <a:r>
              <a:rPr lang="en-US" dirty="0" err="1"/>
              <a:t>pengembang</a:t>
            </a:r>
            <a:r>
              <a:rPr lang="en-US" dirty="0"/>
              <a:t> </a:t>
            </a:r>
            <a:r>
              <a:rPr lang="en-US" dirty="0" err="1"/>
              <a:t>sistem</a:t>
            </a:r>
            <a:r>
              <a:rPr lang="en-US" dirty="0"/>
              <a:t> </a:t>
            </a:r>
            <a:r>
              <a:rPr lang="en-US" dirty="0" err="1"/>
              <a:t>pakar</a:t>
            </a:r>
            <a:r>
              <a:rPr lang="en-US" dirty="0"/>
              <a:t> : </a:t>
            </a:r>
            <a:r>
              <a:rPr lang="en-US" dirty="0" err="1"/>
              <a:t>Winexsys</a:t>
            </a:r>
            <a:r>
              <a:rPr lang="en-US" dirty="0"/>
              <a:t>, </a:t>
            </a:r>
            <a:r>
              <a:rPr lang="en-US" dirty="0" smtClean="0"/>
              <a:t>CLIPS</a:t>
            </a:r>
            <a:r>
              <a:rPr lang="en-US" sz="1600" dirty="0" smtClean="0"/>
              <a:t> </a:t>
            </a:r>
            <a:endParaRPr lang="en-US" sz="1600" dirty="0"/>
          </a:p>
          <a:p>
            <a:endParaRPr lang="en-US" sz="2000" dirty="0"/>
          </a:p>
        </p:txBody>
      </p:sp>
      <p:sp>
        <p:nvSpPr>
          <p:cNvPr id="114693"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eaLnBrk="0" hangingPunct="0"/>
            <a:fld id="{93CAA98C-1113-4D8B-9A2B-1E02CCFC75FA}" type="slidenum">
              <a:rPr lang="en-US" sz="1400">
                <a:latin typeface="Arial" charset="0"/>
              </a:rPr>
              <a:pPr algn="r" eaLnBrk="0" hangingPunct="0"/>
              <a:t>4</a:t>
            </a:fld>
            <a:endParaRPr lang="en-US" sz="1400">
              <a:latin typeface="Arial" charset="0"/>
            </a:endParaRPr>
          </a:p>
        </p:txBody>
      </p:sp>
    </p:spTree>
    <p:extLst>
      <p:ext uri="{BB962C8B-B14F-4D97-AF65-F5344CB8AC3E}">
        <p14:creationId xmlns:p14="http://schemas.microsoft.com/office/powerpoint/2010/main" val="129396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id-ID" dirty="0" smtClean="0"/>
              <a:t>TOPIK</a:t>
            </a:r>
            <a:endParaRPr lang="id-ID" dirty="0"/>
          </a:p>
        </p:txBody>
      </p:sp>
      <p:sp>
        <p:nvSpPr>
          <p:cNvPr id="3" name="Content Placeholder 2"/>
          <p:cNvSpPr>
            <a:spLocks noGrp="1"/>
          </p:cNvSpPr>
          <p:nvPr>
            <p:ph idx="1"/>
          </p:nvPr>
        </p:nvSpPr>
        <p:spPr>
          <a:xfrm>
            <a:off x="457200" y="764704"/>
            <a:ext cx="8229600" cy="5112608"/>
          </a:xfrm>
        </p:spPr>
        <p:txBody>
          <a:bodyPr>
            <a:noAutofit/>
          </a:bodyPr>
          <a:lstStyle/>
          <a:p>
            <a:pPr marL="651510" indent="-514350" fontAlgn="t">
              <a:buFont typeface="+mj-lt"/>
              <a:buAutoNum type="arabicPeriod"/>
            </a:pPr>
            <a:r>
              <a:rPr lang="en-US" sz="3200" b="1" dirty="0" err="1" smtClean="0"/>
              <a:t>Pendahuluan</a:t>
            </a:r>
            <a:r>
              <a:rPr lang="en-US" sz="3200" b="1" dirty="0" smtClean="0"/>
              <a:t> </a:t>
            </a:r>
            <a:r>
              <a:rPr lang="en-US" sz="3200" b="1" dirty="0" err="1"/>
              <a:t>Sistem</a:t>
            </a:r>
            <a:r>
              <a:rPr lang="en-US" sz="3200" b="1" dirty="0"/>
              <a:t> </a:t>
            </a:r>
            <a:r>
              <a:rPr lang="en-US" sz="3200" b="1" dirty="0" err="1" smtClean="0"/>
              <a:t>Pakar</a:t>
            </a:r>
            <a:endParaRPr lang="id-ID" sz="3200" dirty="0"/>
          </a:p>
          <a:p>
            <a:pPr marL="651510" indent="-514350" fontAlgn="t">
              <a:buFont typeface="+mj-lt"/>
              <a:buAutoNum type="arabicPeriod"/>
            </a:pPr>
            <a:r>
              <a:rPr lang="en-US" sz="3200" b="1" dirty="0" err="1"/>
              <a:t>Akuisisi</a:t>
            </a:r>
            <a:r>
              <a:rPr lang="en-US" sz="3200" b="1" dirty="0"/>
              <a:t> </a:t>
            </a:r>
            <a:r>
              <a:rPr lang="en-US" sz="3200" b="1" dirty="0" err="1"/>
              <a:t>Pengetahuan</a:t>
            </a:r>
            <a:endParaRPr lang="id-ID" sz="3200" dirty="0"/>
          </a:p>
          <a:p>
            <a:pPr marL="651510" indent="-514350" fontAlgn="t">
              <a:buFont typeface="+mj-lt"/>
              <a:buAutoNum type="arabicPeriod"/>
            </a:pPr>
            <a:r>
              <a:rPr lang="en-US" sz="3200" b="1" dirty="0" err="1"/>
              <a:t>Teknik</a:t>
            </a:r>
            <a:r>
              <a:rPr lang="en-US" sz="3200" b="1" dirty="0"/>
              <a:t> </a:t>
            </a:r>
            <a:r>
              <a:rPr lang="en-US" sz="3200" b="1" dirty="0" err="1"/>
              <a:t>Representasi</a:t>
            </a:r>
            <a:r>
              <a:rPr lang="en-US" sz="3200" b="1" dirty="0"/>
              <a:t> </a:t>
            </a:r>
            <a:r>
              <a:rPr lang="en-US" sz="3200" b="1" dirty="0" err="1"/>
              <a:t>Pengetahuan</a:t>
            </a:r>
            <a:r>
              <a:rPr lang="en-US" sz="3200" b="1" dirty="0"/>
              <a:t> </a:t>
            </a:r>
            <a:r>
              <a:rPr lang="en-US" sz="3200" b="1" dirty="0" err="1"/>
              <a:t>dan</a:t>
            </a:r>
            <a:r>
              <a:rPr lang="en-US" sz="3200" b="1" dirty="0"/>
              <a:t> </a:t>
            </a:r>
            <a:r>
              <a:rPr lang="en-US" sz="3200" b="1" dirty="0" err="1"/>
              <a:t>studi</a:t>
            </a:r>
            <a:r>
              <a:rPr lang="en-US" sz="3200" b="1" dirty="0"/>
              <a:t> </a:t>
            </a:r>
            <a:r>
              <a:rPr lang="en-US" sz="3200" b="1" dirty="0" err="1"/>
              <a:t>kasus</a:t>
            </a:r>
            <a:r>
              <a:rPr lang="en-US" sz="3200" b="1" dirty="0"/>
              <a:t> </a:t>
            </a:r>
            <a:r>
              <a:rPr lang="en-US" sz="3200" b="1" dirty="0" err="1"/>
              <a:t>pada</a:t>
            </a:r>
            <a:r>
              <a:rPr lang="en-US" sz="3200" b="1" dirty="0"/>
              <a:t> </a:t>
            </a:r>
            <a:r>
              <a:rPr lang="en-US" sz="3200" b="1" dirty="0" err="1"/>
              <a:t>sistem</a:t>
            </a:r>
            <a:r>
              <a:rPr lang="en-US" sz="3200" b="1" dirty="0"/>
              <a:t> </a:t>
            </a:r>
            <a:r>
              <a:rPr lang="en-US" sz="3200" b="1" dirty="0" err="1"/>
              <a:t>pakar</a:t>
            </a:r>
            <a:endParaRPr lang="id-ID" sz="3200" dirty="0"/>
          </a:p>
          <a:p>
            <a:pPr marL="651510" indent="-514350" fontAlgn="t">
              <a:buFont typeface="+mj-lt"/>
              <a:buAutoNum type="arabicPeriod"/>
            </a:pPr>
            <a:r>
              <a:rPr lang="en-US" sz="3200" b="1" dirty="0" err="1"/>
              <a:t>Sistem</a:t>
            </a:r>
            <a:r>
              <a:rPr lang="en-US" sz="3200" b="1" dirty="0"/>
              <a:t> </a:t>
            </a:r>
            <a:r>
              <a:rPr lang="en-US" sz="3200" b="1" dirty="0" err="1"/>
              <a:t>Inferensi</a:t>
            </a:r>
            <a:r>
              <a:rPr lang="en-US" sz="3200" b="1" dirty="0"/>
              <a:t> </a:t>
            </a:r>
            <a:r>
              <a:rPr lang="en-US" sz="3200" b="1" dirty="0" err="1"/>
              <a:t>dan</a:t>
            </a:r>
            <a:r>
              <a:rPr lang="en-US" sz="3200" b="1" dirty="0"/>
              <a:t> </a:t>
            </a:r>
            <a:r>
              <a:rPr lang="en-US" sz="3200" b="1" dirty="0" err="1"/>
              <a:t>contoh</a:t>
            </a:r>
            <a:r>
              <a:rPr lang="en-US" sz="3200" b="1" dirty="0"/>
              <a:t> </a:t>
            </a:r>
            <a:r>
              <a:rPr lang="en-US" sz="3200" b="1" dirty="0" err="1"/>
              <a:t>studi</a:t>
            </a:r>
            <a:r>
              <a:rPr lang="en-US" sz="3200" b="1" dirty="0"/>
              <a:t> </a:t>
            </a:r>
            <a:r>
              <a:rPr lang="en-US" sz="3200" b="1" dirty="0" err="1"/>
              <a:t>kasus</a:t>
            </a:r>
            <a:r>
              <a:rPr lang="en-US" sz="3200" b="1" dirty="0"/>
              <a:t> </a:t>
            </a:r>
            <a:r>
              <a:rPr lang="en-US" sz="3200" b="1" dirty="0" err="1"/>
              <a:t>inferensi</a:t>
            </a:r>
            <a:r>
              <a:rPr lang="en-US" sz="3200" b="1" dirty="0"/>
              <a:t> </a:t>
            </a:r>
            <a:r>
              <a:rPr lang="en-US" sz="3200" b="1" dirty="0" err="1"/>
              <a:t>pada</a:t>
            </a:r>
            <a:r>
              <a:rPr lang="en-US" sz="3200" b="1" dirty="0"/>
              <a:t> </a:t>
            </a:r>
            <a:r>
              <a:rPr lang="en-US" sz="3200" b="1" dirty="0" err="1"/>
              <a:t>sistem</a:t>
            </a:r>
            <a:r>
              <a:rPr lang="en-US" sz="3200" b="1" dirty="0"/>
              <a:t> </a:t>
            </a:r>
            <a:r>
              <a:rPr lang="en-US" sz="3200" b="1" dirty="0" err="1"/>
              <a:t>pakar</a:t>
            </a:r>
            <a:endParaRPr lang="id-ID" sz="3200" dirty="0"/>
          </a:p>
          <a:p>
            <a:pPr marL="651510" indent="-514350" fontAlgn="t">
              <a:buFont typeface="+mj-lt"/>
              <a:buAutoNum type="arabicPeriod"/>
            </a:pPr>
            <a:r>
              <a:rPr lang="en-US" sz="3200" b="1" dirty="0"/>
              <a:t>Certainty Factor </a:t>
            </a:r>
            <a:r>
              <a:rPr lang="en-US" sz="3200" b="1" dirty="0" err="1"/>
              <a:t>dan</a:t>
            </a:r>
            <a:r>
              <a:rPr lang="en-US" sz="3200" b="1" dirty="0"/>
              <a:t> Uncertainty</a:t>
            </a:r>
            <a:endParaRPr lang="id-ID" sz="3200" dirty="0"/>
          </a:p>
          <a:p>
            <a:pPr marL="651510" indent="-514350" fontAlgn="t">
              <a:buFont typeface="+mj-lt"/>
              <a:buAutoNum type="arabicPeriod"/>
            </a:pPr>
            <a:r>
              <a:rPr lang="en-US" sz="3200" b="1" dirty="0" err="1"/>
              <a:t>Pengambilan</a:t>
            </a:r>
            <a:r>
              <a:rPr lang="en-US" sz="3200" b="1" dirty="0"/>
              <a:t> </a:t>
            </a:r>
            <a:r>
              <a:rPr lang="en-US" sz="3200" b="1" dirty="0" err="1"/>
              <a:t>Keputusan</a:t>
            </a:r>
            <a:r>
              <a:rPr lang="en-US" sz="3200" b="1" dirty="0"/>
              <a:t> </a:t>
            </a:r>
            <a:r>
              <a:rPr lang="en-US" sz="3200" b="1" dirty="0" err="1"/>
              <a:t>Hirarki</a:t>
            </a:r>
            <a:r>
              <a:rPr lang="en-US" sz="3200" b="1" dirty="0"/>
              <a:t> (AHP)</a:t>
            </a:r>
            <a:endParaRPr lang="id-ID" sz="3200" dirty="0"/>
          </a:p>
          <a:p>
            <a:pPr marL="651510" indent="-514350" fontAlgn="t">
              <a:buFont typeface="+mj-lt"/>
              <a:buAutoNum type="arabicPeriod"/>
            </a:pPr>
            <a:r>
              <a:rPr lang="en-US" sz="3200" b="1" dirty="0" err="1"/>
              <a:t>Representasi</a:t>
            </a:r>
            <a:r>
              <a:rPr lang="en-US" sz="3200" b="1" dirty="0"/>
              <a:t> </a:t>
            </a:r>
            <a:r>
              <a:rPr lang="en-US" sz="3200" b="1" dirty="0" err="1"/>
              <a:t>dan</a:t>
            </a:r>
            <a:r>
              <a:rPr lang="en-US" sz="3200" b="1" dirty="0"/>
              <a:t> </a:t>
            </a:r>
            <a:r>
              <a:rPr lang="en-US" sz="3200" b="1" dirty="0" err="1"/>
              <a:t>Inferensi</a:t>
            </a:r>
            <a:r>
              <a:rPr lang="en-US" sz="3200" b="1" dirty="0"/>
              <a:t> </a:t>
            </a:r>
            <a:r>
              <a:rPr lang="en-US" sz="3200" b="1" dirty="0" err="1"/>
              <a:t>Sistem</a:t>
            </a:r>
            <a:r>
              <a:rPr lang="en-US" sz="3200" b="1" dirty="0"/>
              <a:t> Fuzzy</a:t>
            </a:r>
            <a:endParaRPr lang="id-ID" sz="3200" dirty="0"/>
          </a:p>
          <a:p>
            <a:pPr fontAlgn="t"/>
            <a:r>
              <a:rPr lang="en-US" sz="3200" b="1" dirty="0"/>
              <a:t>UTS</a:t>
            </a:r>
            <a:endParaRPr lang="id-ID" sz="3200" dirty="0"/>
          </a:p>
          <a:p>
            <a:endParaRPr lang="id-ID" sz="3200" dirty="0"/>
          </a:p>
        </p:txBody>
      </p:sp>
    </p:spTree>
    <p:extLst>
      <p:ext uri="{BB962C8B-B14F-4D97-AF65-F5344CB8AC3E}">
        <p14:creationId xmlns:p14="http://schemas.microsoft.com/office/powerpoint/2010/main" val="425786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TOPIK</a:t>
            </a:r>
          </a:p>
        </p:txBody>
      </p:sp>
      <p:sp>
        <p:nvSpPr>
          <p:cNvPr id="3" name="Content Placeholder 2"/>
          <p:cNvSpPr>
            <a:spLocks noGrp="1"/>
          </p:cNvSpPr>
          <p:nvPr>
            <p:ph idx="1"/>
          </p:nvPr>
        </p:nvSpPr>
        <p:spPr>
          <a:xfrm>
            <a:off x="457200" y="1340768"/>
            <a:ext cx="8229600" cy="4968592"/>
          </a:xfrm>
        </p:spPr>
        <p:txBody>
          <a:bodyPr>
            <a:noAutofit/>
          </a:bodyPr>
          <a:lstStyle/>
          <a:p>
            <a:pPr marL="651510" indent="-514350" fontAlgn="t">
              <a:buFont typeface="+mj-lt"/>
              <a:buAutoNum type="arabicPeriod" startAt="8"/>
            </a:pPr>
            <a:r>
              <a:rPr lang="en-US" sz="3200" b="1" dirty="0"/>
              <a:t>Neural Network </a:t>
            </a:r>
            <a:r>
              <a:rPr lang="en-US" sz="3200" b="1" dirty="0" err="1"/>
              <a:t>dan</a:t>
            </a:r>
            <a:r>
              <a:rPr lang="en-US" sz="3200" b="1" dirty="0"/>
              <a:t> </a:t>
            </a:r>
            <a:r>
              <a:rPr lang="en-US" sz="3200" b="1" dirty="0" err="1"/>
              <a:t>studi</a:t>
            </a:r>
            <a:r>
              <a:rPr lang="en-US" sz="3200" b="1" dirty="0"/>
              <a:t> </a:t>
            </a:r>
            <a:r>
              <a:rPr lang="en-US" sz="3200" b="1" dirty="0" err="1"/>
              <a:t>kasus</a:t>
            </a:r>
            <a:r>
              <a:rPr lang="en-US" sz="3200" b="1" dirty="0"/>
              <a:t> </a:t>
            </a:r>
            <a:r>
              <a:rPr lang="en-US" sz="3200" b="1" dirty="0" err="1"/>
              <a:t>sistem</a:t>
            </a:r>
            <a:r>
              <a:rPr lang="en-US" sz="3200" b="1" dirty="0"/>
              <a:t> </a:t>
            </a:r>
            <a:r>
              <a:rPr lang="en-US" sz="3200" b="1" dirty="0" err="1"/>
              <a:t>pakar</a:t>
            </a:r>
            <a:endParaRPr lang="id-ID" sz="3200" dirty="0"/>
          </a:p>
          <a:p>
            <a:pPr marL="651510" indent="-514350" fontAlgn="t">
              <a:buFont typeface="+mj-lt"/>
              <a:buAutoNum type="arabicPeriod" startAt="8"/>
            </a:pPr>
            <a:r>
              <a:rPr lang="en-US" sz="3200" b="1" dirty="0"/>
              <a:t>ANFIS </a:t>
            </a:r>
            <a:r>
              <a:rPr lang="en-US" sz="3200" b="1" dirty="0" err="1"/>
              <a:t>dan</a:t>
            </a:r>
            <a:r>
              <a:rPr lang="en-US" sz="3200" b="1" dirty="0"/>
              <a:t> </a:t>
            </a:r>
            <a:r>
              <a:rPr lang="en-US" sz="3200" b="1" dirty="0" err="1"/>
              <a:t>studi</a:t>
            </a:r>
            <a:r>
              <a:rPr lang="en-US" sz="3200" b="1" dirty="0"/>
              <a:t> </a:t>
            </a:r>
            <a:r>
              <a:rPr lang="en-US" sz="3200" b="1" dirty="0" err="1"/>
              <a:t>kasus</a:t>
            </a:r>
            <a:r>
              <a:rPr lang="en-US" sz="3200" b="1" dirty="0"/>
              <a:t> </a:t>
            </a:r>
            <a:r>
              <a:rPr lang="en-US" sz="3200" b="1" dirty="0" err="1"/>
              <a:t>sistem</a:t>
            </a:r>
            <a:r>
              <a:rPr lang="en-US" sz="3200" b="1" dirty="0"/>
              <a:t> </a:t>
            </a:r>
            <a:r>
              <a:rPr lang="en-US" sz="3200" b="1" dirty="0" err="1"/>
              <a:t>pakar</a:t>
            </a:r>
            <a:endParaRPr lang="id-ID" sz="3200" dirty="0"/>
          </a:p>
          <a:p>
            <a:pPr marL="651510" indent="-514350" fontAlgn="t">
              <a:buFont typeface="+mj-lt"/>
              <a:buAutoNum type="arabicPeriod" startAt="8"/>
            </a:pPr>
            <a:r>
              <a:rPr lang="en-US" sz="3200" b="1" dirty="0" err="1"/>
              <a:t>Studi</a:t>
            </a:r>
            <a:r>
              <a:rPr lang="en-US" sz="3200" b="1" dirty="0"/>
              <a:t> </a:t>
            </a:r>
            <a:r>
              <a:rPr lang="en-US" sz="3200" b="1" dirty="0" err="1"/>
              <a:t>Kasus</a:t>
            </a:r>
            <a:r>
              <a:rPr lang="en-US" sz="3200" b="1" dirty="0"/>
              <a:t> </a:t>
            </a:r>
            <a:endParaRPr lang="id-ID" sz="3200" dirty="0"/>
          </a:p>
          <a:p>
            <a:pPr marL="651510" indent="-514350" fontAlgn="t">
              <a:buFont typeface="+mj-lt"/>
              <a:buAutoNum type="arabicPeriod" startAt="8"/>
            </a:pPr>
            <a:r>
              <a:rPr lang="en-US" sz="3200" b="1" dirty="0" err="1"/>
              <a:t>Studi</a:t>
            </a:r>
            <a:r>
              <a:rPr lang="en-US" sz="3200" b="1" dirty="0"/>
              <a:t> </a:t>
            </a:r>
            <a:r>
              <a:rPr lang="en-US" sz="3200" b="1" dirty="0" err="1"/>
              <a:t>Kasus</a:t>
            </a:r>
            <a:endParaRPr lang="id-ID" sz="3200" dirty="0"/>
          </a:p>
          <a:p>
            <a:pPr marL="651510" indent="-514350" fontAlgn="t">
              <a:buFont typeface="+mj-lt"/>
              <a:buAutoNum type="arabicPeriod" startAt="8"/>
            </a:pPr>
            <a:r>
              <a:rPr lang="en-US" sz="3200" b="1" dirty="0" err="1"/>
              <a:t>Studi</a:t>
            </a:r>
            <a:r>
              <a:rPr lang="en-US" sz="3200" b="1" dirty="0"/>
              <a:t> </a:t>
            </a:r>
            <a:r>
              <a:rPr lang="en-US" sz="3200" b="1" dirty="0" err="1"/>
              <a:t>Kasus</a:t>
            </a:r>
            <a:endParaRPr lang="id-ID" sz="3200" dirty="0"/>
          </a:p>
          <a:p>
            <a:pPr marL="651510" indent="-514350" fontAlgn="t">
              <a:buFont typeface="+mj-lt"/>
              <a:buAutoNum type="arabicPeriod" startAt="8"/>
            </a:pPr>
            <a:r>
              <a:rPr lang="en-US" sz="3200" b="1" dirty="0" err="1"/>
              <a:t>Presentasi</a:t>
            </a:r>
            <a:r>
              <a:rPr lang="en-US" sz="3200" b="1" dirty="0"/>
              <a:t> </a:t>
            </a:r>
            <a:r>
              <a:rPr lang="en-US" sz="3200" b="1" dirty="0" err="1"/>
              <a:t>Proyek</a:t>
            </a:r>
            <a:endParaRPr lang="id-ID" sz="3200" dirty="0"/>
          </a:p>
          <a:p>
            <a:pPr marL="651510" indent="-514350" fontAlgn="t">
              <a:buFont typeface="+mj-lt"/>
              <a:buAutoNum type="arabicPeriod" startAt="8"/>
            </a:pPr>
            <a:r>
              <a:rPr lang="en-US" sz="3200" b="1" dirty="0" err="1"/>
              <a:t>Presentasi</a:t>
            </a:r>
            <a:r>
              <a:rPr lang="en-US" sz="3200" b="1" dirty="0"/>
              <a:t> </a:t>
            </a:r>
            <a:r>
              <a:rPr lang="en-US" sz="3200" b="1" dirty="0" err="1" smtClean="0"/>
              <a:t>Proyek</a:t>
            </a:r>
            <a:endParaRPr lang="id-ID" sz="3200" b="1" dirty="0" smtClean="0"/>
          </a:p>
          <a:p>
            <a:pPr fontAlgn="t"/>
            <a:r>
              <a:rPr lang="id-ID" sz="3200" b="1" dirty="0" smtClean="0"/>
              <a:t>UAS</a:t>
            </a:r>
            <a:endParaRPr lang="id-ID" sz="3200" dirty="0"/>
          </a:p>
          <a:p>
            <a:endParaRPr lang="id-ID" sz="3200" dirty="0"/>
          </a:p>
        </p:txBody>
      </p:sp>
    </p:spTree>
    <p:extLst>
      <p:ext uri="{BB962C8B-B14F-4D97-AF65-F5344CB8AC3E}">
        <p14:creationId xmlns:p14="http://schemas.microsoft.com/office/powerpoint/2010/main" val="183918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de-DE" altLang="zh-CN" sz="3200" b="1">
                <a:ea typeface="宋体" charset="-122"/>
              </a:rPr>
              <a:t>Sumber Kepustakaan</a:t>
            </a:r>
            <a:r>
              <a:rPr lang="sv-SE" altLang="zh-CN" sz="3200" b="1">
                <a:ea typeface="宋体" charset="-122"/>
              </a:rPr>
              <a:t>:</a:t>
            </a:r>
            <a:endParaRPr lang="en-US" sz="3200" b="1"/>
          </a:p>
        </p:txBody>
      </p:sp>
      <p:sp>
        <p:nvSpPr>
          <p:cNvPr id="144387" name="Rectangle 3"/>
          <p:cNvSpPr>
            <a:spLocks noGrp="1" noChangeArrowheads="1"/>
          </p:cNvSpPr>
          <p:nvPr>
            <p:ph idx="1"/>
          </p:nvPr>
        </p:nvSpPr>
        <p:spPr>
          <a:xfrm>
            <a:off x="1219200" y="990600"/>
            <a:ext cx="7772400" cy="5867400"/>
          </a:xfrm>
        </p:spPr>
        <p:txBody>
          <a:bodyPr>
            <a:normAutofit fontScale="92500" lnSpcReduction="20000"/>
          </a:bodyPr>
          <a:lstStyle/>
          <a:p>
            <a:pPr marL="457200" indent="-457200"/>
            <a:r>
              <a:rPr lang="en-US" altLang="zh-CN">
                <a:ea typeface="宋体" charset="-122"/>
              </a:rPr>
              <a:t>Russell S. &amp; Peter N. 2003. </a:t>
            </a:r>
            <a:r>
              <a:rPr lang="en-US" altLang="zh-CN" i="1">
                <a:ea typeface="宋体" charset="-122"/>
              </a:rPr>
              <a:t>Artificial Intelligence: A Modern Approach</a:t>
            </a:r>
            <a:r>
              <a:rPr lang="en-US" altLang="zh-CN">
                <a:ea typeface="宋体" charset="-122"/>
              </a:rPr>
              <a:t>. Edisi ke-2. Prentice-Hall, New Jersey.</a:t>
            </a:r>
            <a:endParaRPr lang="sv-SE" altLang="zh-CN">
              <a:ea typeface="宋体" charset="-122"/>
            </a:endParaRPr>
          </a:p>
          <a:p>
            <a:pPr marL="457200" indent="-457200"/>
            <a:r>
              <a:rPr lang="sv-SE" altLang="zh-CN">
                <a:ea typeface="宋体" charset="-122"/>
              </a:rPr>
              <a:t>Marimin. 2002. </a:t>
            </a:r>
            <a:r>
              <a:rPr lang="sv-SE" altLang="zh-CN" i="1">
                <a:ea typeface="宋体" charset="-122"/>
              </a:rPr>
              <a:t>Teori dan Aplikasi Sistem Pakar pada Teknologi Manajerial</a:t>
            </a:r>
            <a:r>
              <a:rPr lang="sv-SE" altLang="zh-CN">
                <a:ea typeface="宋体" charset="-122"/>
              </a:rPr>
              <a:t>. </a:t>
            </a:r>
            <a:r>
              <a:rPr lang="en-US" altLang="zh-CN">
                <a:ea typeface="宋体" charset="-122"/>
              </a:rPr>
              <a:t>IPB Press dan Program Pascasarjana IPB.</a:t>
            </a:r>
          </a:p>
          <a:p>
            <a:pPr marL="457200" indent="-457200"/>
            <a:r>
              <a:rPr lang="en-US" altLang="zh-CN">
                <a:ea typeface="宋体" charset="-122"/>
              </a:rPr>
              <a:t>E. Turban. 1990. </a:t>
            </a:r>
            <a:r>
              <a:rPr lang="en-US" altLang="zh-CN" i="1">
                <a:ea typeface="宋体" charset="-122"/>
              </a:rPr>
              <a:t>Decision Support and Expert Systems: Management Support System</a:t>
            </a:r>
            <a:r>
              <a:rPr lang="en-US" altLang="zh-CN">
                <a:ea typeface="宋体" charset="-122"/>
              </a:rPr>
              <a:t>.Macmillan, New York. </a:t>
            </a:r>
          </a:p>
          <a:p>
            <a:pPr marL="457200" indent="-457200"/>
            <a:r>
              <a:rPr lang="en-US" altLang="zh-CN">
                <a:ea typeface="宋体" charset="-122"/>
              </a:rPr>
              <a:t>Giarratano, J. 1998. </a:t>
            </a:r>
            <a:r>
              <a:rPr lang="en-US" altLang="zh-CN" i="1">
                <a:ea typeface="宋体" charset="-122"/>
              </a:rPr>
              <a:t>Expert Systems - Principles and Programming</a:t>
            </a:r>
            <a:r>
              <a:rPr lang="en-US" altLang="zh-CN">
                <a:ea typeface="宋体" charset="-122"/>
              </a:rPr>
              <a:t>. Edisi ke-3. PWS Publishing Company.</a:t>
            </a:r>
            <a:endParaRPr lang="it-IT" altLang="zh-CN">
              <a:ea typeface="宋体" charset="-122"/>
            </a:endParaRPr>
          </a:p>
          <a:p>
            <a:pPr marL="457200" indent="-457200"/>
            <a:r>
              <a:rPr lang="it-IT" altLang="zh-CN">
                <a:ea typeface="宋体" charset="-122"/>
              </a:rPr>
              <a:t>J.-S.R Jang, C.-T. Sun, E. Mizutani.  </a:t>
            </a:r>
            <a:r>
              <a:rPr lang="en-US" altLang="zh-CN">
                <a:ea typeface="宋体" charset="-122"/>
              </a:rPr>
              <a:t>1997.  </a:t>
            </a:r>
            <a:r>
              <a:rPr lang="en-US" altLang="zh-CN" i="1">
                <a:ea typeface="宋体" charset="-122"/>
              </a:rPr>
              <a:t>Neuro-Fuzzy and Soft Computing : A Computational approach to learning and Machine Intelligence</a:t>
            </a:r>
            <a:r>
              <a:rPr lang="en-US" altLang="zh-CN">
                <a:ea typeface="宋体" charset="-122"/>
              </a:rPr>
              <a:t>.  </a:t>
            </a:r>
            <a:r>
              <a:rPr lang="nb-NO" altLang="zh-CN">
                <a:ea typeface="宋体" charset="-122"/>
              </a:rPr>
              <a:t>Prentice Hall. International Edition.</a:t>
            </a:r>
            <a:endParaRPr lang="en-US"/>
          </a:p>
        </p:txBody>
      </p:sp>
    </p:spTree>
    <p:extLst>
      <p:ext uri="{BB962C8B-B14F-4D97-AF65-F5344CB8AC3E}">
        <p14:creationId xmlns:p14="http://schemas.microsoft.com/office/powerpoint/2010/main" val="2234815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 </a:t>
            </a:r>
            <a:endParaRPr lang="id-ID" dirty="0"/>
          </a:p>
        </p:txBody>
      </p:sp>
      <p:sp>
        <p:nvSpPr>
          <p:cNvPr id="3" name="Content Placeholder 2"/>
          <p:cNvSpPr>
            <a:spLocks noGrp="1"/>
          </p:cNvSpPr>
          <p:nvPr>
            <p:ph idx="1"/>
          </p:nvPr>
        </p:nvSpPr>
        <p:spPr/>
        <p:txBody>
          <a:bodyPr/>
          <a:lstStyle/>
          <a:p>
            <a:r>
              <a:rPr lang="id-ID" dirty="0" smtClean="0"/>
              <a:t>Sistem pakar dan AI</a:t>
            </a:r>
            <a:endParaRPr lang="id-ID" dirty="0"/>
          </a:p>
        </p:txBody>
      </p:sp>
    </p:spTree>
    <p:extLst>
      <p:ext uri="{BB962C8B-B14F-4D97-AF65-F5344CB8AC3E}">
        <p14:creationId xmlns:p14="http://schemas.microsoft.com/office/powerpoint/2010/main" val="3248537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idx="4294967295"/>
          </p:nvPr>
        </p:nvSpPr>
        <p:spPr>
          <a:xfrm>
            <a:off x="1371600" y="304800"/>
            <a:ext cx="7772400" cy="533400"/>
          </a:xfrm>
        </p:spPr>
        <p:txBody>
          <a:bodyPr>
            <a:normAutofit fontScale="90000"/>
          </a:bodyPr>
          <a:lstStyle/>
          <a:p>
            <a:r>
              <a:rPr lang="en-US"/>
              <a:t>Components of AI (1)</a:t>
            </a:r>
          </a:p>
        </p:txBody>
      </p:sp>
      <p:sp>
        <p:nvSpPr>
          <p:cNvPr id="116741" name="Slide Number Placeholder 4"/>
          <p:cNvSpPr txBox="1">
            <a:spLocks noGrp="1"/>
          </p:cNvSpPr>
          <p:nvPr/>
        </p:nvSpPr>
        <p:spPr bwMode="auto">
          <a:xfrm>
            <a:off x="6553200" y="5907088"/>
            <a:ext cx="2133600" cy="476250"/>
          </a:xfrm>
          <a:prstGeom prst="rect">
            <a:avLst/>
          </a:prstGeom>
          <a:noFill/>
          <a:ln w="9525">
            <a:noFill/>
            <a:miter lim="800000"/>
            <a:headEnd/>
            <a:tailEnd/>
          </a:ln>
        </p:spPr>
        <p:txBody>
          <a:bodyPr/>
          <a:lstStyle/>
          <a:p>
            <a:pPr algn="r" eaLnBrk="0" hangingPunct="0"/>
            <a:fld id="{D53BBC2F-3309-4813-9B3D-AF1001514BEE}" type="slidenum">
              <a:rPr lang="en-US" sz="1400">
                <a:latin typeface="Arial" charset="0"/>
              </a:rPr>
              <a:pPr algn="r" eaLnBrk="0" hangingPunct="0"/>
              <a:t>9</a:t>
            </a:fld>
            <a:endParaRPr lang="en-US" sz="1400">
              <a:latin typeface="Arial" charset="0"/>
            </a:endParaRPr>
          </a:p>
        </p:txBody>
      </p:sp>
      <p:sp>
        <p:nvSpPr>
          <p:cNvPr id="116742" name="Oval 4"/>
          <p:cNvSpPr>
            <a:spLocks noChangeArrowheads="1"/>
          </p:cNvSpPr>
          <p:nvPr/>
        </p:nvSpPr>
        <p:spPr bwMode="auto">
          <a:xfrm>
            <a:off x="1852613" y="1722438"/>
            <a:ext cx="5691187" cy="3806825"/>
          </a:xfrm>
          <a:prstGeom prst="ellipse">
            <a:avLst/>
          </a:prstGeom>
          <a:solidFill>
            <a:srgbClr val="66FFCC"/>
          </a:solidFill>
          <a:ln w="9525">
            <a:solidFill>
              <a:schemeClr val="tx1"/>
            </a:solidFill>
            <a:round/>
            <a:headEnd/>
            <a:tailEnd/>
          </a:ln>
        </p:spPr>
        <p:txBody>
          <a:bodyPr wrap="none" anchor="ctr"/>
          <a:lstStyle/>
          <a:p>
            <a:endParaRPr lang="en-US" sz="1800">
              <a:latin typeface="Arial" charset="0"/>
            </a:endParaRPr>
          </a:p>
        </p:txBody>
      </p:sp>
      <p:sp>
        <p:nvSpPr>
          <p:cNvPr id="116743" name="Text Box 5"/>
          <p:cNvSpPr txBox="1">
            <a:spLocks noChangeArrowheads="1"/>
          </p:cNvSpPr>
          <p:nvPr/>
        </p:nvSpPr>
        <p:spPr bwMode="auto">
          <a:xfrm>
            <a:off x="3779838" y="3060700"/>
            <a:ext cx="1728787" cy="822325"/>
          </a:xfrm>
          <a:prstGeom prst="rect">
            <a:avLst/>
          </a:prstGeom>
          <a:noFill/>
          <a:ln w="9525">
            <a:noFill/>
            <a:miter lim="800000"/>
            <a:headEnd/>
            <a:tailEnd/>
          </a:ln>
        </p:spPr>
        <p:txBody>
          <a:bodyPr wrap="none">
            <a:spAutoFit/>
          </a:bodyPr>
          <a:lstStyle/>
          <a:p>
            <a:pPr algn="ctr"/>
            <a:r>
              <a:rPr lang="en-GB" altLang="zh-TW">
                <a:solidFill>
                  <a:schemeClr val="bg1"/>
                </a:solidFill>
                <a:latin typeface="Arial" charset="0"/>
                <a:ea typeface="新細明體" pitchFamily="18" charset="-120"/>
              </a:rPr>
              <a:t>Artificial</a:t>
            </a:r>
          </a:p>
          <a:p>
            <a:pPr algn="ctr"/>
            <a:r>
              <a:rPr lang="en-GB" altLang="zh-TW">
                <a:solidFill>
                  <a:schemeClr val="bg1"/>
                </a:solidFill>
                <a:latin typeface="Arial" charset="0"/>
                <a:ea typeface="新細明體" pitchFamily="18" charset="-120"/>
              </a:rPr>
              <a:t>Intelligence</a:t>
            </a:r>
          </a:p>
        </p:txBody>
      </p:sp>
      <p:sp>
        <p:nvSpPr>
          <p:cNvPr id="116744" name="Oval 13"/>
          <p:cNvSpPr>
            <a:spLocks noChangeArrowheads="1"/>
          </p:cNvSpPr>
          <p:nvPr/>
        </p:nvSpPr>
        <p:spPr bwMode="auto">
          <a:xfrm>
            <a:off x="3151188" y="1981200"/>
            <a:ext cx="1079500" cy="1081088"/>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robotics</a:t>
            </a:r>
          </a:p>
        </p:txBody>
      </p:sp>
      <p:sp>
        <p:nvSpPr>
          <p:cNvPr id="116745" name="Oval 14"/>
          <p:cNvSpPr>
            <a:spLocks noChangeArrowheads="1"/>
          </p:cNvSpPr>
          <p:nvPr/>
        </p:nvSpPr>
        <p:spPr bwMode="auto">
          <a:xfrm>
            <a:off x="2286000" y="3060700"/>
            <a:ext cx="1079500" cy="1081088"/>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Learning  </a:t>
            </a:r>
          </a:p>
          <a:p>
            <a:pPr algn="ctr"/>
            <a:r>
              <a:rPr lang="en-GB" altLang="zh-TW" sz="1800">
                <a:solidFill>
                  <a:srgbClr val="000000"/>
                </a:solidFill>
                <a:latin typeface="Arial" charset="0"/>
                <a:ea typeface="新細明體" pitchFamily="18" charset="-120"/>
              </a:rPr>
              <a:t>system</a:t>
            </a:r>
          </a:p>
        </p:txBody>
      </p:sp>
      <p:sp>
        <p:nvSpPr>
          <p:cNvPr id="116746" name="Oval 15"/>
          <p:cNvSpPr>
            <a:spLocks noChangeArrowheads="1"/>
          </p:cNvSpPr>
          <p:nvPr/>
        </p:nvSpPr>
        <p:spPr bwMode="auto">
          <a:xfrm>
            <a:off x="3644900" y="4162425"/>
            <a:ext cx="1079500" cy="1081088"/>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Artificial</a:t>
            </a:r>
          </a:p>
          <a:p>
            <a:pPr algn="ctr"/>
            <a:r>
              <a:rPr lang="en-GB" altLang="zh-TW" sz="1800">
                <a:solidFill>
                  <a:srgbClr val="000000"/>
                </a:solidFill>
                <a:latin typeface="Arial" charset="0"/>
                <a:ea typeface="新細明體" pitchFamily="18" charset="-120"/>
              </a:rPr>
              <a:t>neural</a:t>
            </a:r>
          </a:p>
          <a:p>
            <a:pPr algn="ctr"/>
            <a:r>
              <a:rPr lang="en-GB" altLang="zh-TW" sz="1800">
                <a:solidFill>
                  <a:srgbClr val="000000"/>
                </a:solidFill>
                <a:latin typeface="Arial" charset="0"/>
                <a:ea typeface="新細明體" pitchFamily="18" charset="-120"/>
              </a:rPr>
              <a:t>network</a:t>
            </a:r>
          </a:p>
        </p:txBody>
      </p:sp>
      <p:sp>
        <p:nvSpPr>
          <p:cNvPr id="116747" name="Oval 16"/>
          <p:cNvSpPr>
            <a:spLocks noChangeArrowheads="1"/>
          </p:cNvSpPr>
          <p:nvPr/>
        </p:nvSpPr>
        <p:spPr bwMode="auto">
          <a:xfrm>
            <a:off x="4572000" y="1836738"/>
            <a:ext cx="1079500" cy="1081087"/>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Vision</a:t>
            </a:r>
          </a:p>
        </p:txBody>
      </p:sp>
      <p:sp>
        <p:nvSpPr>
          <p:cNvPr id="116748" name="Oval 17"/>
          <p:cNvSpPr>
            <a:spLocks noChangeArrowheads="1"/>
          </p:cNvSpPr>
          <p:nvPr/>
        </p:nvSpPr>
        <p:spPr bwMode="auto">
          <a:xfrm>
            <a:off x="5815013" y="2413000"/>
            <a:ext cx="1079500" cy="1081088"/>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Natural</a:t>
            </a:r>
          </a:p>
          <a:p>
            <a:pPr algn="ctr"/>
            <a:r>
              <a:rPr lang="en-GB" altLang="zh-TW" sz="1800">
                <a:solidFill>
                  <a:srgbClr val="000000"/>
                </a:solidFill>
                <a:latin typeface="Arial" charset="0"/>
                <a:ea typeface="新細明體" pitchFamily="18" charset="-120"/>
              </a:rPr>
              <a:t>language</a:t>
            </a:r>
          </a:p>
        </p:txBody>
      </p:sp>
      <p:sp>
        <p:nvSpPr>
          <p:cNvPr id="116750" name="Oval 19"/>
          <p:cNvSpPr>
            <a:spLocks noChangeArrowheads="1"/>
          </p:cNvSpPr>
          <p:nvPr/>
        </p:nvSpPr>
        <p:spPr bwMode="auto">
          <a:xfrm>
            <a:off x="5486400" y="4100513"/>
            <a:ext cx="1079500" cy="1081087"/>
          </a:xfrm>
          <a:prstGeom prst="ellipse">
            <a:avLst/>
          </a:prstGeom>
          <a:solidFill>
            <a:srgbClr val="FFFF66"/>
          </a:solidFill>
          <a:ln w="9525">
            <a:solidFill>
              <a:schemeClr val="tx1"/>
            </a:solidFill>
            <a:round/>
            <a:headEnd/>
            <a:tailEnd/>
          </a:ln>
        </p:spPr>
        <p:txBody>
          <a:bodyPr wrap="none" anchor="ctr"/>
          <a:lstStyle/>
          <a:p>
            <a:pPr algn="ctr"/>
            <a:r>
              <a:rPr lang="en-GB" altLang="zh-TW" sz="1800">
                <a:solidFill>
                  <a:srgbClr val="000000"/>
                </a:solidFill>
                <a:latin typeface="Arial" charset="0"/>
                <a:ea typeface="新細明體" pitchFamily="18" charset="-120"/>
              </a:rPr>
              <a:t>expert</a:t>
            </a:r>
          </a:p>
          <a:p>
            <a:pPr algn="ctr"/>
            <a:r>
              <a:rPr lang="en-GB" altLang="zh-TW" sz="1800">
                <a:solidFill>
                  <a:srgbClr val="000000"/>
                </a:solidFill>
                <a:latin typeface="Arial" charset="0"/>
                <a:ea typeface="新細明體" pitchFamily="18" charset="-120"/>
              </a:rPr>
              <a:t>systems</a:t>
            </a:r>
          </a:p>
        </p:txBody>
      </p:sp>
      <p:sp>
        <p:nvSpPr>
          <p:cNvPr id="116751" name="Text Box 22"/>
          <p:cNvSpPr txBox="1">
            <a:spLocks noChangeArrowheads="1"/>
          </p:cNvSpPr>
          <p:nvPr/>
        </p:nvSpPr>
        <p:spPr bwMode="auto">
          <a:xfrm>
            <a:off x="3132138" y="5754688"/>
            <a:ext cx="3130550" cy="396875"/>
          </a:xfrm>
          <a:prstGeom prst="rect">
            <a:avLst/>
          </a:prstGeom>
          <a:noFill/>
          <a:ln w="9525">
            <a:noFill/>
            <a:miter lim="800000"/>
            <a:headEnd/>
            <a:tailEnd/>
          </a:ln>
        </p:spPr>
        <p:txBody>
          <a:bodyPr wrap="none">
            <a:spAutoFit/>
          </a:bodyPr>
          <a:lstStyle/>
          <a:p>
            <a:r>
              <a:rPr lang="en-GB" altLang="zh-TW" sz="2000" i="1">
                <a:latin typeface="Arial" charset="0"/>
                <a:ea typeface="新細明體" pitchFamily="18" charset="-120"/>
              </a:rPr>
              <a:t>Giarratano Ch 1 figure 1-1</a:t>
            </a:r>
            <a:endParaRPr lang="zh-TW" altLang="en-GB" sz="2000" i="1">
              <a:latin typeface="Arial" charset="0"/>
              <a:ea typeface="新細明體" pitchFamily="18" charset="-120"/>
            </a:endParaRPr>
          </a:p>
        </p:txBody>
      </p:sp>
    </p:spTree>
    <p:extLst>
      <p:ext uri="{BB962C8B-B14F-4D97-AF65-F5344CB8AC3E}">
        <p14:creationId xmlns:p14="http://schemas.microsoft.com/office/powerpoint/2010/main" val="2937332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1_Ape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1806</Words>
  <Application>Microsoft Office PowerPoint</Application>
  <PresentationFormat>On-screen Show (4:3)</PresentationFormat>
  <Paragraphs>235</Paragraphs>
  <Slides>32</Slides>
  <Notes>2</Notes>
  <HiddenSlides>1</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Apex</vt:lpstr>
      <vt:lpstr>1_Apex</vt:lpstr>
      <vt:lpstr>KOM323 SISTEM PAKAR</vt:lpstr>
      <vt:lpstr>Sistem Pakar (KOM323)</vt:lpstr>
      <vt:lpstr>Sistem Pakar (KOM323)</vt:lpstr>
      <vt:lpstr>Deskripsi Mata Kuliah</vt:lpstr>
      <vt:lpstr>TOPIK</vt:lpstr>
      <vt:lpstr>TOPIK</vt:lpstr>
      <vt:lpstr>Sumber Kepustakaan:</vt:lpstr>
      <vt:lpstr>Pendahuluan </vt:lpstr>
      <vt:lpstr>Components of AI (1)</vt:lpstr>
      <vt:lpstr>Components of AI (2)</vt:lpstr>
      <vt:lpstr>Apa itu Sistem Pakar? (1)</vt:lpstr>
      <vt:lpstr>Apa itu Sistem Pakar? (2)</vt:lpstr>
      <vt:lpstr>Apa itu Sistem Pakar? (2)</vt:lpstr>
      <vt:lpstr>Karakteristik sistem pakar </vt:lpstr>
      <vt:lpstr>What Human Do When Solving Problem?</vt:lpstr>
      <vt:lpstr>Struktur Sistem Pakar (2)</vt:lpstr>
      <vt:lpstr>Struktur Sistem Pakar (3)</vt:lpstr>
      <vt:lpstr>Struktur Sistem Pakar (6)</vt:lpstr>
      <vt:lpstr>Struktur Sistem Pakar (7)</vt:lpstr>
      <vt:lpstr>Participants in Developing and Using Expert Systems</vt:lpstr>
      <vt:lpstr>Why Develop an Expert System?</vt:lpstr>
      <vt:lpstr>Keterbatasan manusia (Pakar) (1)</vt:lpstr>
      <vt:lpstr>PowerPoint Presentation</vt:lpstr>
      <vt:lpstr>Kelebihan Sistem Pakar (1)</vt:lpstr>
      <vt:lpstr>Kelebihan Sistem Pakar (2)</vt:lpstr>
      <vt:lpstr>Kekurangan Sistem Pakar</vt:lpstr>
      <vt:lpstr>Expert System Application Area (1)</vt:lpstr>
      <vt:lpstr>Expert System Application Area (2)</vt:lpstr>
      <vt:lpstr>Applications in Expert Systems and AI</vt:lpstr>
      <vt:lpstr>Contoh Aplikasi Sistem Pakar</vt:lpstr>
      <vt:lpstr>Perangkat Lunak Sistem Pakar</vt:lpstr>
      <vt:lpstr>Pustaka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KOM323 SISTEM PAKAR</dc:title>
  <dc:creator>HP</dc:creator>
  <cp:lastModifiedBy>HP</cp:lastModifiedBy>
  <cp:revision>10</cp:revision>
  <dcterms:created xsi:type="dcterms:W3CDTF">2013-09-20T13:10:58Z</dcterms:created>
  <dcterms:modified xsi:type="dcterms:W3CDTF">2015-09-29T10:56:56Z</dcterms:modified>
</cp:coreProperties>
</file>