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0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letter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-13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b="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/>
            </a:lvl1pPr>
          </a:lstStyle>
          <a:p>
            <a:pPr>
              <a:defRPr/>
            </a:pPr>
            <a:fld id="{3AC7F99E-F1FE-4FEB-B39B-AA1B7D3CB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065588" y="6532563"/>
            <a:ext cx="765175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US" sz="1200" b="0">
                <a:solidFill>
                  <a:schemeClr val="tx1"/>
                </a:solidFill>
              </a:rPr>
              <a:t>Page </a:t>
            </a:r>
            <a:fld id="{E9406841-3D07-4F1F-B814-CE5DBC680725}" type="slidenum">
              <a:rPr lang="en-US" sz="1200" b="0">
                <a:solidFill>
                  <a:schemeClr val="tx1"/>
                </a:solidFill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0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b="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481E0CB-3385-45DE-983C-85FE814EC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065588" y="6532563"/>
            <a:ext cx="765175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US" sz="1200" b="0">
                <a:solidFill>
                  <a:schemeClr val="tx1"/>
                </a:solidFill>
              </a:rPr>
              <a:t>Page </a:t>
            </a:r>
            <a:fld id="{038DF8C3-2955-485E-89B5-789B045AC17D}" type="slidenum">
              <a:rPr lang="en-US" sz="1200" b="0">
                <a:solidFill>
                  <a:schemeClr val="tx1"/>
                </a:solidFill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450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19113"/>
            <a:ext cx="3416300" cy="256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425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74CAA-1039-4C2E-82A6-F98CA39C10A8}" type="slidenum">
              <a:rPr lang="en-US"/>
              <a:pPr/>
              <a:t>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02F3C-AE6F-43F4-AF04-586491A276A7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C4F3D-E623-4B45-BA4C-58E8F6E6ABE2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DF30D-9C20-4178-8750-FA88ACCF07F9}" type="slidenum">
              <a:rPr lang="en-US"/>
              <a:pPr/>
              <a:t>13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44EF2-F8F6-4737-90E3-139D1518FDAB}" type="slidenum">
              <a:rPr lang="en-US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61285-73B3-4F3C-8BBE-FBFA31B5A46A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2F32B-B792-4085-8135-1AEB4B083987}" type="slidenum">
              <a:rPr lang="en-US"/>
              <a:pPr/>
              <a:t>16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CF1C7-9396-4B6C-A3A6-188621C9E80C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12D8-B481-4D5A-A1EF-C65B69757ADD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94BCA-28D5-4EB7-A635-EA7CDCFC82E7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3FF4-4355-4CFB-B77F-348F4376F9CD}" type="slidenum">
              <a:rPr lang="en-US"/>
              <a:pPr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3B15D-7DAD-4D2B-8A55-4C89934B855F}" type="slidenum">
              <a:rPr lang="en-US"/>
              <a:pPr/>
              <a:t>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ECA1FD-A939-439B-8DAA-CCBFD5C90E01}" type="slidenum">
              <a:rPr lang="en-US"/>
              <a:pPr/>
              <a:t>21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B05C26-D107-48EF-9873-A8552B69269B}" type="slidenum">
              <a:rPr lang="en-US"/>
              <a:pPr/>
              <a:t>22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CFCDB-7691-49B9-8133-FAEEABC65AE7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F7CC1-1C50-4699-A473-8F785444C56E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08903-F64C-4A1E-99D6-639ADDD432D9}" type="slidenum">
              <a:rPr lang="en-US"/>
              <a:pPr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1C373-29F5-4001-960C-C839448D13BE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EBF5F-2347-447B-A72B-D84C50B6E9D6}" type="slidenum">
              <a:rPr lang="en-US"/>
              <a:pPr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76D01-3D38-4E9E-94EA-CBA2D7BC7A5F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D4531-8327-4E34-A62F-4C71ACC7CC4C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DE942-2214-4597-B5E7-ADE98D124192}" type="slidenum">
              <a:rPr lang="en-US"/>
              <a:pPr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8E8FB-880D-4049-927B-93D9DDDEF5A9}" type="slidenum">
              <a:rPr lang="en-US"/>
              <a:pPr/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5DA2F-5F69-43BE-9FAE-567B847E931B}" type="slidenum">
              <a:rPr lang="en-US"/>
              <a:pPr/>
              <a:t>31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24BF1-49DA-4A50-80EE-2F9DE9A87990}" type="slidenum">
              <a:rPr lang="en-US"/>
              <a:pPr/>
              <a:t>32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3F9E3-4FD8-447F-A1A2-6151307BE359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1BBCA-4E1B-4FD0-819B-DD77745C4B6C}" type="slidenum">
              <a:rPr lang="en-US"/>
              <a:pPr/>
              <a:t>34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BB99A-4475-4778-8034-24031B12E2BD}" type="slidenum">
              <a:rPr lang="en-US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2B663-0207-43BE-9465-F17537B79A15}" type="slidenum">
              <a:rPr lang="en-US"/>
              <a:pPr/>
              <a:t>36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959661-1DCA-43E5-9D24-632D866C04C2}" type="slidenum">
              <a:rPr lang="en-US"/>
              <a:pPr/>
              <a:t>37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9A069-B1F4-4526-9CB7-0DBFC9E77005}" type="slidenum">
              <a:rPr lang="en-US"/>
              <a:pPr/>
              <a:t>38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75318-C3D0-46D1-BB7A-0E3B6E3922EE}" type="slidenum">
              <a:rPr lang="en-US"/>
              <a:pPr/>
              <a:t>39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4F725-9521-48AC-B05E-1161138A64B5}" type="slidenum">
              <a:rPr lang="en-US"/>
              <a:pPr/>
              <a:t>40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557EC-62B2-4FEF-A5FF-DE402FAFDD03}" type="slidenum">
              <a:rPr lang="en-US"/>
              <a:pPr/>
              <a:t>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1C031-4E00-45F9-BBA9-94A64C9524E9}" type="slidenum">
              <a:rPr lang="en-US"/>
              <a:pPr/>
              <a:t>41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23896-78F8-45D5-85A5-565548DF439B}" type="slidenum">
              <a:rPr lang="en-US"/>
              <a:pPr/>
              <a:t>42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A3A64-9035-4D2A-A21A-51C5FC354B7F}" type="slidenum">
              <a:rPr lang="en-US"/>
              <a:pPr/>
              <a:t>43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4255F-28FA-400C-A272-6152F196D414}" type="slidenum">
              <a:rPr lang="en-US"/>
              <a:pPr/>
              <a:t>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895B5-B60F-4A39-B4D3-554C9F3E7BBC}" type="slidenum">
              <a:rPr lang="en-US"/>
              <a:pPr/>
              <a:t>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50A31-F609-4136-8984-62365C409DBD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54145-D5AD-45DD-A692-2C054124D16B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AEEFA-ACF3-4F28-B7A0-0E897AEF4AB8}" type="slidenum">
              <a:rPr lang="en-US"/>
              <a:pPr/>
              <a:t>10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B87A5-EAF7-4384-9694-8E93B4185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24828-297A-4165-B744-6504A3DB0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1FB44-31B1-4D63-9805-81F76FF8F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0D846-5CC6-4970-A795-A965F4448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B5D4D-8662-4D38-B96A-AE52B0BEF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B76A-7167-43DB-ACC9-C27D87AEA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B96B-95DE-4A2F-810D-4CB43A5F5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A0992-EEEB-4DFB-B0CF-1EE7318C7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23A3-DC18-46B8-9BE2-25CD1D0D7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689E5-A480-4B4A-8E0F-5DA9945CD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55715-5249-4EE0-B55F-F72305907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CD6A5EC-F830-433B-B7F1-C2575AAE2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08925" y="1365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70925" y="64531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fld id="{50E92081-0BD9-4CE1-AE18-EF253AE76A28}" type="slidenum">
              <a:rPr lang="en-US"/>
              <a:pPr eaLnBrk="0" hangingPunct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88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88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fontAlgn="base">
        <a:lnSpc>
          <a:spcPct val="88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fontAlgn="base">
        <a:lnSpc>
          <a:spcPct val="88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fontAlgn="base">
        <a:lnSpc>
          <a:spcPct val="88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fontAlgn="base">
        <a:lnSpc>
          <a:spcPct val="88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Kuliah </a:t>
            </a:r>
            <a:r>
              <a:rPr lang="id-ID" smtClean="0"/>
              <a:t>ke-7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Analytical Hierarchy Process (AHP)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 smtClean="0"/>
              <a:t>Consistency Ratio (CR)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6649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2743200"/>
            <a:ext cx="6477000" cy="3276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STATE THE OBJECTIVE: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SELECT A NEW CAR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DEFINE THE CRITERIA: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STYLE,  RELIABILITY,  FUEL ECONOMY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1"/>
                </a:solidFill>
              </a:rPr>
              <a:t>PICK THE ALTERNATIVES: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CIVIC COUPE,  SATURN COUPE,  FORD ESCORT, MAZDA MIATA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14478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1778000" y="254000"/>
            <a:ext cx="5054600" cy="1290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AN IMPORTANT PART OF THE PROCESS IS TO ACCOMPLISH THESE THREE STEPS </a:t>
            </a:r>
          </a:p>
        </p:txBody>
      </p:sp>
      <p:pic>
        <p:nvPicPr>
          <p:cNvPr id="10245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6062663"/>
            <a:ext cx="1092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320800" y="5664200"/>
            <a:ext cx="2082800" cy="338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200">
                <a:solidFill>
                  <a:schemeClr val="tx1"/>
                </a:solidFill>
              </a:rPr>
              <a:t>WHAT ABOUT COST?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74925" y="6218238"/>
            <a:ext cx="3595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tx1"/>
                </a:solidFill>
              </a:rPr>
              <a:t>(BE QUIET, WE’LL TALK ABOUT THAT LATER)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65125" y="6523038"/>
            <a:ext cx="1446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tx1"/>
                </a:solidFill>
              </a:rPr>
              <a:t>SKEPTIC-GATOR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8350" y="2292350"/>
            <a:ext cx="1511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rgbClr val="618FFD"/>
                </a:solidFill>
              </a:rPr>
              <a:t>Select a new car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92350" y="3511550"/>
            <a:ext cx="1435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8350" y="3511550"/>
            <a:ext cx="1435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940550" y="3511550"/>
            <a:ext cx="1435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257800" y="30511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974975" y="3276600"/>
            <a:ext cx="464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9718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76200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937125" y="4319588"/>
            <a:ext cx="908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800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803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803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803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803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574925" y="4319588"/>
            <a:ext cx="908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4384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4415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4415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24415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4415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7223125" y="4319588"/>
            <a:ext cx="908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7086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7089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089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089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089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11292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725" y="16002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3" name="AutoShape 29"/>
          <p:cNvSpPr>
            <a:spLocks noChangeArrowheads="1"/>
          </p:cNvSpPr>
          <p:nvPr/>
        </p:nvSpPr>
        <p:spPr bwMode="auto">
          <a:xfrm>
            <a:off x="1320800" y="330200"/>
            <a:ext cx="5359400" cy="1290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THIS INFORMATION IS THEN ARRANGED IN A HIERARCHICAL TREE</a:t>
            </a:r>
          </a:p>
        </p:txBody>
      </p:sp>
      <p:grpSp>
        <p:nvGrpSpPr>
          <p:cNvPr id="11294" name="Group 32"/>
          <p:cNvGrpSpPr>
            <a:grpSpLocks/>
          </p:cNvGrpSpPr>
          <p:nvPr/>
        </p:nvGrpSpPr>
        <p:grpSpPr bwMode="auto">
          <a:xfrm>
            <a:off x="2362200" y="2362200"/>
            <a:ext cx="534988" cy="915988"/>
            <a:chOff x="1488" y="1488"/>
            <a:chExt cx="337" cy="577"/>
          </a:xfrm>
        </p:grpSpPr>
        <p:sp>
          <p:nvSpPr>
            <p:cNvPr id="11304" name="Freeform 30"/>
            <p:cNvSpPr>
              <a:spLocks/>
            </p:cNvSpPr>
            <p:nvPr/>
          </p:nvSpPr>
          <p:spPr bwMode="auto">
            <a:xfrm>
              <a:off x="1491" y="1488"/>
              <a:ext cx="334" cy="577"/>
            </a:xfrm>
            <a:custGeom>
              <a:avLst/>
              <a:gdLst>
                <a:gd name="T0" fmla="*/ 312 w 334"/>
                <a:gd name="T1" fmla="*/ 0 h 577"/>
                <a:gd name="T2" fmla="*/ 283 w 334"/>
                <a:gd name="T3" fmla="*/ 18 h 577"/>
                <a:gd name="T4" fmla="*/ 249 w 334"/>
                <a:gd name="T5" fmla="*/ 44 h 577"/>
                <a:gd name="T6" fmla="*/ 220 w 334"/>
                <a:gd name="T7" fmla="*/ 76 h 577"/>
                <a:gd name="T8" fmla="*/ 187 w 334"/>
                <a:gd name="T9" fmla="*/ 112 h 577"/>
                <a:gd name="T10" fmla="*/ 156 w 334"/>
                <a:gd name="T11" fmla="*/ 154 h 577"/>
                <a:gd name="T12" fmla="*/ 123 w 334"/>
                <a:gd name="T13" fmla="*/ 207 h 577"/>
                <a:gd name="T14" fmla="*/ 97 w 334"/>
                <a:gd name="T15" fmla="*/ 257 h 577"/>
                <a:gd name="T16" fmla="*/ 78 w 334"/>
                <a:gd name="T17" fmla="*/ 313 h 577"/>
                <a:gd name="T18" fmla="*/ 67 w 334"/>
                <a:gd name="T19" fmla="*/ 369 h 577"/>
                <a:gd name="T20" fmla="*/ 67 w 334"/>
                <a:gd name="T21" fmla="*/ 406 h 577"/>
                <a:gd name="T22" fmla="*/ 70 w 334"/>
                <a:gd name="T23" fmla="*/ 437 h 577"/>
                <a:gd name="T24" fmla="*/ 0 w 334"/>
                <a:gd name="T25" fmla="*/ 449 h 577"/>
                <a:gd name="T26" fmla="*/ 40 w 334"/>
                <a:gd name="T27" fmla="*/ 483 h 577"/>
                <a:gd name="T28" fmla="*/ 81 w 334"/>
                <a:gd name="T29" fmla="*/ 526 h 577"/>
                <a:gd name="T30" fmla="*/ 104 w 334"/>
                <a:gd name="T31" fmla="*/ 576 h 577"/>
                <a:gd name="T32" fmla="*/ 131 w 334"/>
                <a:gd name="T33" fmla="*/ 550 h 577"/>
                <a:gd name="T34" fmla="*/ 161 w 334"/>
                <a:gd name="T35" fmla="*/ 496 h 577"/>
                <a:gd name="T36" fmla="*/ 189 w 334"/>
                <a:gd name="T37" fmla="*/ 461 h 577"/>
                <a:gd name="T38" fmla="*/ 144 w 334"/>
                <a:gd name="T39" fmla="*/ 448 h 577"/>
                <a:gd name="T40" fmla="*/ 139 w 334"/>
                <a:gd name="T41" fmla="*/ 398 h 577"/>
                <a:gd name="T42" fmla="*/ 143 w 334"/>
                <a:gd name="T43" fmla="*/ 344 h 577"/>
                <a:gd name="T44" fmla="*/ 156 w 334"/>
                <a:gd name="T45" fmla="*/ 286 h 577"/>
                <a:gd name="T46" fmla="*/ 179 w 334"/>
                <a:gd name="T47" fmla="*/ 215 h 577"/>
                <a:gd name="T48" fmla="*/ 207 w 334"/>
                <a:gd name="T49" fmla="*/ 157 h 577"/>
                <a:gd name="T50" fmla="*/ 221 w 334"/>
                <a:gd name="T51" fmla="*/ 130 h 577"/>
                <a:gd name="T52" fmla="*/ 235 w 334"/>
                <a:gd name="T53" fmla="*/ 108 h 577"/>
                <a:gd name="T54" fmla="*/ 258 w 334"/>
                <a:gd name="T55" fmla="*/ 75 h 577"/>
                <a:gd name="T56" fmla="*/ 274 w 334"/>
                <a:gd name="T57" fmla="*/ 54 h 577"/>
                <a:gd name="T58" fmla="*/ 291 w 334"/>
                <a:gd name="T59" fmla="*/ 37 h 577"/>
                <a:gd name="T60" fmla="*/ 311 w 334"/>
                <a:gd name="T61" fmla="*/ 17 h 577"/>
                <a:gd name="T62" fmla="*/ 333 w 334"/>
                <a:gd name="T63" fmla="*/ 0 h 5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4"/>
                <a:gd name="T97" fmla="*/ 0 h 577"/>
                <a:gd name="T98" fmla="*/ 334 w 334"/>
                <a:gd name="T99" fmla="*/ 577 h 5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4" h="577">
                  <a:moveTo>
                    <a:pt x="333" y="0"/>
                  </a:moveTo>
                  <a:lnTo>
                    <a:pt x="312" y="0"/>
                  </a:lnTo>
                  <a:lnTo>
                    <a:pt x="296" y="10"/>
                  </a:lnTo>
                  <a:lnTo>
                    <a:pt x="283" y="18"/>
                  </a:lnTo>
                  <a:lnTo>
                    <a:pt x="267" y="30"/>
                  </a:lnTo>
                  <a:lnTo>
                    <a:pt x="249" y="44"/>
                  </a:lnTo>
                  <a:lnTo>
                    <a:pt x="237" y="58"/>
                  </a:lnTo>
                  <a:lnTo>
                    <a:pt x="220" y="76"/>
                  </a:lnTo>
                  <a:lnTo>
                    <a:pt x="202" y="94"/>
                  </a:lnTo>
                  <a:lnTo>
                    <a:pt x="187" y="112"/>
                  </a:lnTo>
                  <a:lnTo>
                    <a:pt x="168" y="135"/>
                  </a:lnTo>
                  <a:lnTo>
                    <a:pt x="156" y="154"/>
                  </a:lnTo>
                  <a:lnTo>
                    <a:pt x="140" y="179"/>
                  </a:lnTo>
                  <a:lnTo>
                    <a:pt x="123" y="207"/>
                  </a:lnTo>
                  <a:lnTo>
                    <a:pt x="108" y="235"/>
                  </a:lnTo>
                  <a:lnTo>
                    <a:pt x="97" y="257"/>
                  </a:lnTo>
                  <a:lnTo>
                    <a:pt x="86" y="287"/>
                  </a:lnTo>
                  <a:lnTo>
                    <a:pt x="78" y="313"/>
                  </a:lnTo>
                  <a:lnTo>
                    <a:pt x="72" y="340"/>
                  </a:lnTo>
                  <a:lnTo>
                    <a:pt x="67" y="369"/>
                  </a:lnTo>
                  <a:lnTo>
                    <a:pt x="66" y="386"/>
                  </a:lnTo>
                  <a:lnTo>
                    <a:pt x="67" y="406"/>
                  </a:lnTo>
                  <a:lnTo>
                    <a:pt x="69" y="422"/>
                  </a:lnTo>
                  <a:lnTo>
                    <a:pt x="70" y="437"/>
                  </a:lnTo>
                  <a:lnTo>
                    <a:pt x="73" y="449"/>
                  </a:lnTo>
                  <a:lnTo>
                    <a:pt x="0" y="449"/>
                  </a:lnTo>
                  <a:lnTo>
                    <a:pt x="19" y="464"/>
                  </a:lnTo>
                  <a:lnTo>
                    <a:pt x="40" y="483"/>
                  </a:lnTo>
                  <a:lnTo>
                    <a:pt x="61" y="503"/>
                  </a:lnTo>
                  <a:lnTo>
                    <a:pt x="81" y="526"/>
                  </a:lnTo>
                  <a:lnTo>
                    <a:pt x="92" y="544"/>
                  </a:lnTo>
                  <a:lnTo>
                    <a:pt x="104" y="576"/>
                  </a:lnTo>
                  <a:lnTo>
                    <a:pt x="120" y="576"/>
                  </a:lnTo>
                  <a:lnTo>
                    <a:pt x="131" y="550"/>
                  </a:lnTo>
                  <a:lnTo>
                    <a:pt x="143" y="523"/>
                  </a:lnTo>
                  <a:lnTo>
                    <a:pt x="161" y="496"/>
                  </a:lnTo>
                  <a:lnTo>
                    <a:pt x="178" y="474"/>
                  </a:lnTo>
                  <a:lnTo>
                    <a:pt x="189" y="461"/>
                  </a:lnTo>
                  <a:lnTo>
                    <a:pt x="206" y="448"/>
                  </a:lnTo>
                  <a:lnTo>
                    <a:pt x="144" y="448"/>
                  </a:lnTo>
                  <a:lnTo>
                    <a:pt x="140" y="422"/>
                  </a:lnTo>
                  <a:lnTo>
                    <a:pt x="139" y="398"/>
                  </a:lnTo>
                  <a:lnTo>
                    <a:pt x="140" y="371"/>
                  </a:lnTo>
                  <a:lnTo>
                    <a:pt x="143" y="344"/>
                  </a:lnTo>
                  <a:lnTo>
                    <a:pt x="150" y="313"/>
                  </a:lnTo>
                  <a:lnTo>
                    <a:pt x="156" y="286"/>
                  </a:lnTo>
                  <a:lnTo>
                    <a:pt x="167" y="247"/>
                  </a:lnTo>
                  <a:lnTo>
                    <a:pt x="179" y="215"/>
                  </a:lnTo>
                  <a:lnTo>
                    <a:pt x="192" y="187"/>
                  </a:lnTo>
                  <a:lnTo>
                    <a:pt x="207" y="157"/>
                  </a:lnTo>
                  <a:lnTo>
                    <a:pt x="214" y="143"/>
                  </a:lnTo>
                  <a:lnTo>
                    <a:pt x="221" y="130"/>
                  </a:lnTo>
                  <a:lnTo>
                    <a:pt x="228" y="119"/>
                  </a:lnTo>
                  <a:lnTo>
                    <a:pt x="235" y="108"/>
                  </a:lnTo>
                  <a:lnTo>
                    <a:pt x="248" y="88"/>
                  </a:lnTo>
                  <a:lnTo>
                    <a:pt x="258" y="75"/>
                  </a:lnTo>
                  <a:lnTo>
                    <a:pt x="266" y="65"/>
                  </a:lnTo>
                  <a:lnTo>
                    <a:pt x="274" y="54"/>
                  </a:lnTo>
                  <a:lnTo>
                    <a:pt x="283" y="45"/>
                  </a:lnTo>
                  <a:lnTo>
                    <a:pt x="291" y="37"/>
                  </a:lnTo>
                  <a:lnTo>
                    <a:pt x="300" y="27"/>
                  </a:lnTo>
                  <a:lnTo>
                    <a:pt x="311" y="17"/>
                  </a:lnTo>
                  <a:lnTo>
                    <a:pt x="322" y="8"/>
                  </a:lnTo>
                  <a:lnTo>
                    <a:pt x="333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305" name="Freeform 31"/>
            <p:cNvSpPr>
              <a:spLocks/>
            </p:cNvSpPr>
            <p:nvPr/>
          </p:nvSpPr>
          <p:spPr bwMode="auto">
            <a:xfrm>
              <a:off x="1488" y="1489"/>
              <a:ext cx="317" cy="576"/>
            </a:xfrm>
            <a:custGeom>
              <a:avLst/>
              <a:gdLst>
                <a:gd name="T0" fmla="*/ 316 w 317"/>
                <a:gd name="T1" fmla="*/ 0 h 576"/>
                <a:gd name="T2" fmla="*/ 298 w 317"/>
                <a:gd name="T3" fmla="*/ 8 h 576"/>
                <a:gd name="T4" fmla="*/ 284 w 317"/>
                <a:gd name="T5" fmla="*/ 14 h 576"/>
                <a:gd name="T6" fmla="*/ 272 w 317"/>
                <a:gd name="T7" fmla="*/ 22 h 576"/>
                <a:gd name="T8" fmla="*/ 258 w 317"/>
                <a:gd name="T9" fmla="*/ 31 h 576"/>
                <a:gd name="T10" fmla="*/ 239 w 317"/>
                <a:gd name="T11" fmla="*/ 44 h 576"/>
                <a:gd name="T12" fmla="*/ 222 w 317"/>
                <a:gd name="T13" fmla="*/ 58 h 576"/>
                <a:gd name="T14" fmla="*/ 205 w 317"/>
                <a:gd name="T15" fmla="*/ 76 h 576"/>
                <a:gd name="T16" fmla="*/ 188 w 317"/>
                <a:gd name="T17" fmla="*/ 94 h 576"/>
                <a:gd name="T18" fmla="*/ 173 w 317"/>
                <a:gd name="T19" fmla="*/ 112 h 576"/>
                <a:gd name="T20" fmla="*/ 154 w 317"/>
                <a:gd name="T21" fmla="*/ 136 h 576"/>
                <a:gd name="T22" fmla="*/ 142 w 317"/>
                <a:gd name="T23" fmla="*/ 154 h 576"/>
                <a:gd name="T24" fmla="*/ 127 w 317"/>
                <a:gd name="T25" fmla="*/ 179 h 576"/>
                <a:gd name="T26" fmla="*/ 110 w 317"/>
                <a:gd name="T27" fmla="*/ 207 h 576"/>
                <a:gd name="T28" fmla="*/ 95 w 317"/>
                <a:gd name="T29" fmla="*/ 235 h 576"/>
                <a:gd name="T30" fmla="*/ 84 w 317"/>
                <a:gd name="T31" fmla="*/ 257 h 576"/>
                <a:gd name="T32" fmla="*/ 73 w 317"/>
                <a:gd name="T33" fmla="*/ 287 h 576"/>
                <a:gd name="T34" fmla="*/ 65 w 317"/>
                <a:gd name="T35" fmla="*/ 313 h 576"/>
                <a:gd name="T36" fmla="*/ 59 w 317"/>
                <a:gd name="T37" fmla="*/ 340 h 576"/>
                <a:gd name="T38" fmla="*/ 55 w 317"/>
                <a:gd name="T39" fmla="*/ 369 h 576"/>
                <a:gd name="T40" fmla="*/ 54 w 317"/>
                <a:gd name="T41" fmla="*/ 386 h 576"/>
                <a:gd name="T42" fmla="*/ 55 w 317"/>
                <a:gd name="T43" fmla="*/ 406 h 576"/>
                <a:gd name="T44" fmla="*/ 56 w 317"/>
                <a:gd name="T45" fmla="*/ 421 h 576"/>
                <a:gd name="T46" fmla="*/ 58 w 317"/>
                <a:gd name="T47" fmla="*/ 436 h 576"/>
                <a:gd name="T48" fmla="*/ 61 w 317"/>
                <a:gd name="T49" fmla="*/ 449 h 576"/>
                <a:gd name="T50" fmla="*/ 0 w 317"/>
                <a:gd name="T51" fmla="*/ 449 h 576"/>
                <a:gd name="T52" fmla="*/ 19 w 317"/>
                <a:gd name="T53" fmla="*/ 465 h 576"/>
                <a:gd name="T54" fmla="*/ 37 w 317"/>
                <a:gd name="T55" fmla="*/ 481 h 576"/>
                <a:gd name="T56" fmla="*/ 59 w 317"/>
                <a:gd name="T57" fmla="*/ 503 h 576"/>
                <a:gd name="T58" fmla="*/ 78 w 317"/>
                <a:gd name="T59" fmla="*/ 526 h 576"/>
                <a:gd name="T60" fmla="*/ 93 w 317"/>
                <a:gd name="T61" fmla="*/ 548 h 576"/>
                <a:gd name="T62" fmla="*/ 107 w 317"/>
                <a:gd name="T63" fmla="*/ 575 h 576"/>
                <a:gd name="T64" fmla="*/ 117 w 317"/>
                <a:gd name="T65" fmla="*/ 550 h 576"/>
                <a:gd name="T66" fmla="*/ 130 w 317"/>
                <a:gd name="T67" fmla="*/ 523 h 576"/>
                <a:gd name="T68" fmla="*/ 147 w 317"/>
                <a:gd name="T69" fmla="*/ 496 h 576"/>
                <a:gd name="T70" fmla="*/ 163 w 317"/>
                <a:gd name="T71" fmla="*/ 474 h 576"/>
                <a:gd name="T72" fmla="*/ 174 w 317"/>
                <a:gd name="T73" fmla="*/ 461 h 576"/>
                <a:gd name="T74" fmla="*/ 192 w 317"/>
                <a:gd name="T75" fmla="*/ 448 h 576"/>
                <a:gd name="T76" fmla="*/ 130 w 317"/>
                <a:gd name="T77" fmla="*/ 448 h 576"/>
                <a:gd name="T78" fmla="*/ 127 w 317"/>
                <a:gd name="T79" fmla="*/ 421 h 576"/>
                <a:gd name="T80" fmla="*/ 125 w 317"/>
                <a:gd name="T81" fmla="*/ 398 h 576"/>
                <a:gd name="T82" fmla="*/ 127 w 317"/>
                <a:gd name="T83" fmla="*/ 371 h 576"/>
                <a:gd name="T84" fmla="*/ 130 w 317"/>
                <a:gd name="T85" fmla="*/ 344 h 576"/>
                <a:gd name="T86" fmla="*/ 136 w 317"/>
                <a:gd name="T87" fmla="*/ 313 h 576"/>
                <a:gd name="T88" fmla="*/ 142 w 317"/>
                <a:gd name="T89" fmla="*/ 286 h 576"/>
                <a:gd name="T90" fmla="*/ 153 w 317"/>
                <a:gd name="T91" fmla="*/ 247 h 576"/>
                <a:gd name="T92" fmla="*/ 165 w 317"/>
                <a:gd name="T93" fmla="*/ 215 h 576"/>
                <a:gd name="T94" fmla="*/ 177 w 317"/>
                <a:gd name="T95" fmla="*/ 187 h 576"/>
                <a:gd name="T96" fmla="*/ 192 w 317"/>
                <a:gd name="T97" fmla="*/ 157 h 576"/>
                <a:gd name="T98" fmla="*/ 200 w 317"/>
                <a:gd name="T99" fmla="*/ 143 h 576"/>
                <a:gd name="T100" fmla="*/ 206 w 317"/>
                <a:gd name="T101" fmla="*/ 130 h 576"/>
                <a:gd name="T102" fmla="*/ 213 w 317"/>
                <a:gd name="T103" fmla="*/ 119 h 576"/>
                <a:gd name="T104" fmla="*/ 220 w 317"/>
                <a:gd name="T105" fmla="*/ 108 h 576"/>
                <a:gd name="T106" fmla="*/ 232 w 317"/>
                <a:gd name="T107" fmla="*/ 88 h 576"/>
                <a:gd name="T108" fmla="*/ 242 w 317"/>
                <a:gd name="T109" fmla="*/ 75 h 576"/>
                <a:gd name="T110" fmla="*/ 251 w 317"/>
                <a:gd name="T111" fmla="*/ 65 h 576"/>
                <a:gd name="T112" fmla="*/ 259 w 317"/>
                <a:gd name="T113" fmla="*/ 55 h 576"/>
                <a:gd name="T114" fmla="*/ 268 w 317"/>
                <a:gd name="T115" fmla="*/ 45 h 576"/>
                <a:gd name="T116" fmla="*/ 275 w 317"/>
                <a:gd name="T117" fmla="*/ 37 h 576"/>
                <a:gd name="T118" fmla="*/ 284 w 317"/>
                <a:gd name="T119" fmla="*/ 27 h 576"/>
                <a:gd name="T120" fmla="*/ 295 w 317"/>
                <a:gd name="T121" fmla="*/ 18 h 576"/>
                <a:gd name="T122" fmla="*/ 305 w 317"/>
                <a:gd name="T123" fmla="*/ 8 h 576"/>
                <a:gd name="T124" fmla="*/ 316 w 317"/>
                <a:gd name="T125" fmla="*/ 0 h 5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7"/>
                <a:gd name="T190" fmla="*/ 0 h 576"/>
                <a:gd name="T191" fmla="*/ 317 w 317"/>
                <a:gd name="T192" fmla="*/ 576 h 5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7" h="576">
                  <a:moveTo>
                    <a:pt x="316" y="0"/>
                  </a:moveTo>
                  <a:lnTo>
                    <a:pt x="298" y="8"/>
                  </a:lnTo>
                  <a:lnTo>
                    <a:pt x="284" y="14"/>
                  </a:lnTo>
                  <a:lnTo>
                    <a:pt x="272" y="22"/>
                  </a:lnTo>
                  <a:lnTo>
                    <a:pt x="258" y="31"/>
                  </a:lnTo>
                  <a:lnTo>
                    <a:pt x="239" y="44"/>
                  </a:lnTo>
                  <a:lnTo>
                    <a:pt x="222" y="58"/>
                  </a:lnTo>
                  <a:lnTo>
                    <a:pt x="205" y="76"/>
                  </a:lnTo>
                  <a:lnTo>
                    <a:pt x="188" y="94"/>
                  </a:lnTo>
                  <a:lnTo>
                    <a:pt x="173" y="112"/>
                  </a:lnTo>
                  <a:lnTo>
                    <a:pt x="154" y="136"/>
                  </a:lnTo>
                  <a:lnTo>
                    <a:pt x="142" y="154"/>
                  </a:lnTo>
                  <a:lnTo>
                    <a:pt x="127" y="179"/>
                  </a:lnTo>
                  <a:lnTo>
                    <a:pt x="110" y="207"/>
                  </a:lnTo>
                  <a:lnTo>
                    <a:pt x="95" y="235"/>
                  </a:lnTo>
                  <a:lnTo>
                    <a:pt x="84" y="257"/>
                  </a:lnTo>
                  <a:lnTo>
                    <a:pt x="73" y="287"/>
                  </a:lnTo>
                  <a:lnTo>
                    <a:pt x="65" y="313"/>
                  </a:lnTo>
                  <a:lnTo>
                    <a:pt x="59" y="340"/>
                  </a:lnTo>
                  <a:lnTo>
                    <a:pt x="55" y="369"/>
                  </a:lnTo>
                  <a:lnTo>
                    <a:pt x="54" y="386"/>
                  </a:lnTo>
                  <a:lnTo>
                    <a:pt x="55" y="406"/>
                  </a:lnTo>
                  <a:lnTo>
                    <a:pt x="56" y="421"/>
                  </a:lnTo>
                  <a:lnTo>
                    <a:pt x="58" y="436"/>
                  </a:lnTo>
                  <a:lnTo>
                    <a:pt x="61" y="449"/>
                  </a:lnTo>
                  <a:lnTo>
                    <a:pt x="0" y="449"/>
                  </a:lnTo>
                  <a:lnTo>
                    <a:pt x="19" y="465"/>
                  </a:lnTo>
                  <a:lnTo>
                    <a:pt x="37" y="481"/>
                  </a:lnTo>
                  <a:lnTo>
                    <a:pt x="59" y="503"/>
                  </a:lnTo>
                  <a:lnTo>
                    <a:pt x="78" y="526"/>
                  </a:lnTo>
                  <a:lnTo>
                    <a:pt x="93" y="548"/>
                  </a:lnTo>
                  <a:lnTo>
                    <a:pt x="107" y="575"/>
                  </a:lnTo>
                  <a:lnTo>
                    <a:pt x="117" y="550"/>
                  </a:lnTo>
                  <a:lnTo>
                    <a:pt x="130" y="523"/>
                  </a:lnTo>
                  <a:lnTo>
                    <a:pt x="147" y="496"/>
                  </a:lnTo>
                  <a:lnTo>
                    <a:pt x="163" y="474"/>
                  </a:lnTo>
                  <a:lnTo>
                    <a:pt x="174" y="461"/>
                  </a:lnTo>
                  <a:lnTo>
                    <a:pt x="192" y="448"/>
                  </a:lnTo>
                  <a:lnTo>
                    <a:pt x="130" y="448"/>
                  </a:lnTo>
                  <a:lnTo>
                    <a:pt x="127" y="421"/>
                  </a:lnTo>
                  <a:lnTo>
                    <a:pt x="125" y="398"/>
                  </a:lnTo>
                  <a:lnTo>
                    <a:pt x="127" y="371"/>
                  </a:lnTo>
                  <a:lnTo>
                    <a:pt x="130" y="344"/>
                  </a:lnTo>
                  <a:lnTo>
                    <a:pt x="136" y="313"/>
                  </a:lnTo>
                  <a:lnTo>
                    <a:pt x="142" y="286"/>
                  </a:lnTo>
                  <a:lnTo>
                    <a:pt x="153" y="247"/>
                  </a:lnTo>
                  <a:lnTo>
                    <a:pt x="165" y="215"/>
                  </a:lnTo>
                  <a:lnTo>
                    <a:pt x="177" y="187"/>
                  </a:lnTo>
                  <a:lnTo>
                    <a:pt x="192" y="157"/>
                  </a:lnTo>
                  <a:lnTo>
                    <a:pt x="200" y="143"/>
                  </a:lnTo>
                  <a:lnTo>
                    <a:pt x="206" y="130"/>
                  </a:lnTo>
                  <a:lnTo>
                    <a:pt x="213" y="119"/>
                  </a:lnTo>
                  <a:lnTo>
                    <a:pt x="220" y="108"/>
                  </a:lnTo>
                  <a:lnTo>
                    <a:pt x="232" y="88"/>
                  </a:lnTo>
                  <a:lnTo>
                    <a:pt x="242" y="75"/>
                  </a:lnTo>
                  <a:lnTo>
                    <a:pt x="251" y="65"/>
                  </a:lnTo>
                  <a:lnTo>
                    <a:pt x="259" y="55"/>
                  </a:lnTo>
                  <a:lnTo>
                    <a:pt x="268" y="45"/>
                  </a:lnTo>
                  <a:lnTo>
                    <a:pt x="275" y="37"/>
                  </a:lnTo>
                  <a:lnTo>
                    <a:pt x="284" y="27"/>
                  </a:lnTo>
                  <a:lnTo>
                    <a:pt x="295" y="18"/>
                  </a:lnTo>
                  <a:lnTo>
                    <a:pt x="305" y="8"/>
                  </a:lnTo>
                  <a:lnTo>
                    <a:pt x="316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1295" name="Group 35"/>
          <p:cNvGrpSpPr>
            <a:grpSpLocks/>
          </p:cNvGrpSpPr>
          <p:nvPr/>
        </p:nvGrpSpPr>
        <p:grpSpPr bwMode="auto">
          <a:xfrm>
            <a:off x="6400800" y="1752600"/>
            <a:ext cx="1068388" cy="839788"/>
            <a:chOff x="4032" y="1104"/>
            <a:chExt cx="673" cy="529"/>
          </a:xfrm>
        </p:grpSpPr>
        <p:sp>
          <p:nvSpPr>
            <p:cNvPr id="11302" name="Freeform 33"/>
            <p:cNvSpPr>
              <a:spLocks/>
            </p:cNvSpPr>
            <p:nvPr/>
          </p:nvSpPr>
          <p:spPr bwMode="auto">
            <a:xfrm>
              <a:off x="4032" y="1104"/>
              <a:ext cx="652" cy="529"/>
            </a:xfrm>
            <a:custGeom>
              <a:avLst/>
              <a:gdLst>
                <a:gd name="T0" fmla="*/ 565 w 652"/>
                <a:gd name="T1" fmla="*/ 1 h 529"/>
                <a:gd name="T2" fmla="*/ 607 w 652"/>
                <a:gd name="T3" fmla="*/ 36 h 529"/>
                <a:gd name="T4" fmla="*/ 625 w 652"/>
                <a:gd name="T5" fmla="*/ 61 h 529"/>
                <a:gd name="T6" fmla="*/ 640 w 652"/>
                <a:gd name="T7" fmla="*/ 88 h 529"/>
                <a:gd name="T8" fmla="*/ 647 w 652"/>
                <a:gd name="T9" fmla="*/ 117 h 529"/>
                <a:gd name="T10" fmla="*/ 651 w 652"/>
                <a:gd name="T11" fmla="*/ 148 h 529"/>
                <a:gd name="T12" fmla="*/ 649 w 652"/>
                <a:gd name="T13" fmla="*/ 186 h 529"/>
                <a:gd name="T14" fmla="*/ 638 w 652"/>
                <a:gd name="T15" fmla="*/ 234 h 529"/>
                <a:gd name="T16" fmla="*/ 618 w 652"/>
                <a:gd name="T17" fmla="*/ 277 h 529"/>
                <a:gd name="T18" fmla="*/ 594 w 652"/>
                <a:gd name="T19" fmla="*/ 315 h 529"/>
                <a:gd name="T20" fmla="*/ 560 w 652"/>
                <a:gd name="T21" fmla="*/ 353 h 529"/>
                <a:gd name="T22" fmla="*/ 522 w 652"/>
                <a:gd name="T23" fmla="*/ 387 h 529"/>
                <a:gd name="T24" fmla="*/ 473 w 652"/>
                <a:gd name="T25" fmla="*/ 416 h 529"/>
                <a:gd name="T26" fmla="*/ 410 w 652"/>
                <a:gd name="T27" fmla="*/ 444 h 529"/>
                <a:gd name="T28" fmla="*/ 345 w 652"/>
                <a:gd name="T29" fmla="*/ 465 h 529"/>
                <a:gd name="T30" fmla="*/ 305 w 652"/>
                <a:gd name="T31" fmla="*/ 475 h 529"/>
                <a:gd name="T32" fmla="*/ 386 w 652"/>
                <a:gd name="T33" fmla="*/ 528 h 529"/>
                <a:gd name="T34" fmla="*/ 325 w 652"/>
                <a:gd name="T35" fmla="*/ 520 h 529"/>
                <a:gd name="T36" fmla="*/ 262 w 652"/>
                <a:gd name="T37" fmla="*/ 515 h 529"/>
                <a:gd name="T38" fmla="*/ 200 w 652"/>
                <a:gd name="T39" fmla="*/ 513 h 529"/>
                <a:gd name="T40" fmla="*/ 134 w 652"/>
                <a:gd name="T41" fmla="*/ 514 h 529"/>
                <a:gd name="T42" fmla="*/ 47 w 652"/>
                <a:gd name="T43" fmla="*/ 522 h 529"/>
                <a:gd name="T44" fmla="*/ 17 w 652"/>
                <a:gd name="T45" fmla="*/ 510 h 529"/>
                <a:gd name="T46" fmla="*/ 46 w 652"/>
                <a:gd name="T47" fmla="*/ 485 h 529"/>
                <a:gd name="T48" fmla="*/ 63 w 652"/>
                <a:gd name="T49" fmla="*/ 464 h 529"/>
                <a:gd name="T50" fmla="*/ 73 w 652"/>
                <a:gd name="T51" fmla="*/ 443 h 529"/>
                <a:gd name="T52" fmla="*/ 76 w 652"/>
                <a:gd name="T53" fmla="*/ 420 h 529"/>
                <a:gd name="T54" fmla="*/ 73 w 652"/>
                <a:gd name="T55" fmla="*/ 395 h 529"/>
                <a:gd name="T56" fmla="*/ 109 w 652"/>
                <a:gd name="T57" fmla="*/ 375 h 529"/>
                <a:gd name="T58" fmla="*/ 212 w 652"/>
                <a:gd name="T59" fmla="*/ 419 h 529"/>
                <a:gd name="T60" fmla="*/ 286 w 652"/>
                <a:gd name="T61" fmla="*/ 391 h 529"/>
                <a:gd name="T62" fmla="*/ 350 w 652"/>
                <a:gd name="T63" fmla="*/ 363 h 529"/>
                <a:gd name="T64" fmla="*/ 401 w 652"/>
                <a:gd name="T65" fmla="*/ 337 h 529"/>
                <a:gd name="T66" fmla="*/ 452 w 652"/>
                <a:gd name="T67" fmla="*/ 304 h 529"/>
                <a:gd name="T68" fmla="*/ 491 w 652"/>
                <a:gd name="T69" fmla="*/ 271 h 529"/>
                <a:gd name="T70" fmla="*/ 521 w 652"/>
                <a:gd name="T71" fmla="*/ 240 h 529"/>
                <a:gd name="T72" fmla="*/ 545 w 652"/>
                <a:gd name="T73" fmla="*/ 201 h 529"/>
                <a:gd name="T74" fmla="*/ 565 w 652"/>
                <a:gd name="T75" fmla="*/ 163 h 529"/>
                <a:gd name="T76" fmla="*/ 582 w 652"/>
                <a:gd name="T77" fmla="*/ 118 h 529"/>
                <a:gd name="T78" fmla="*/ 585 w 652"/>
                <a:gd name="T79" fmla="*/ 83 h 529"/>
                <a:gd name="T80" fmla="*/ 580 w 652"/>
                <a:gd name="T81" fmla="*/ 58 h 529"/>
                <a:gd name="T82" fmla="*/ 568 w 652"/>
                <a:gd name="T83" fmla="*/ 35 h 5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2"/>
                <a:gd name="T127" fmla="*/ 0 h 529"/>
                <a:gd name="T128" fmla="*/ 652 w 652"/>
                <a:gd name="T129" fmla="*/ 529 h 5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2" h="529">
                  <a:moveTo>
                    <a:pt x="540" y="0"/>
                  </a:moveTo>
                  <a:lnTo>
                    <a:pt x="565" y="1"/>
                  </a:lnTo>
                  <a:lnTo>
                    <a:pt x="592" y="23"/>
                  </a:lnTo>
                  <a:lnTo>
                    <a:pt x="607" y="36"/>
                  </a:lnTo>
                  <a:lnTo>
                    <a:pt x="616" y="50"/>
                  </a:lnTo>
                  <a:lnTo>
                    <a:pt x="625" y="61"/>
                  </a:lnTo>
                  <a:lnTo>
                    <a:pt x="633" y="76"/>
                  </a:lnTo>
                  <a:lnTo>
                    <a:pt x="640" y="88"/>
                  </a:lnTo>
                  <a:lnTo>
                    <a:pt x="643" y="104"/>
                  </a:lnTo>
                  <a:lnTo>
                    <a:pt x="647" y="117"/>
                  </a:lnTo>
                  <a:lnTo>
                    <a:pt x="650" y="130"/>
                  </a:lnTo>
                  <a:lnTo>
                    <a:pt x="651" y="148"/>
                  </a:lnTo>
                  <a:lnTo>
                    <a:pt x="650" y="166"/>
                  </a:lnTo>
                  <a:lnTo>
                    <a:pt x="649" y="186"/>
                  </a:lnTo>
                  <a:lnTo>
                    <a:pt x="645" y="212"/>
                  </a:lnTo>
                  <a:lnTo>
                    <a:pt x="638" y="234"/>
                  </a:lnTo>
                  <a:lnTo>
                    <a:pt x="630" y="251"/>
                  </a:lnTo>
                  <a:lnTo>
                    <a:pt x="618" y="277"/>
                  </a:lnTo>
                  <a:lnTo>
                    <a:pt x="608" y="296"/>
                  </a:lnTo>
                  <a:lnTo>
                    <a:pt x="594" y="315"/>
                  </a:lnTo>
                  <a:lnTo>
                    <a:pt x="579" y="334"/>
                  </a:lnTo>
                  <a:lnTo>
                    <a:pt x="560" y="353"/>
                  </a:lnTo>
                  <a:lnTo>
                    <a:pt x="543" y="370"/>
                  </a:lnTo>
                  <a:lnTo>
                    <a:pt x="522" y="387"/>
                  </a:lnTo>
                  <a:lnTo>
                    <a:pt x="498" y="402"/>
                  </a:lnTo>
                  <a:lnTo>
                    <a:pt x="473" y="416"/>
                  </a:lnTo>
                  <a:lnTo>
                    <a:pt x="444" y="431"/>
                  </a:lnTo>
                  <a:lnTo>
                    <a:pt x="410" y="444"/>
                  </a:lnTo>
                  <a:lnTo>
                    <a:pt x="381" y="454"/>
                  </a:lnTo>
                  <a:lnTo>
                    <a:pt x="345" y="465"/>
                  </a:lnTo>
                  <a:lnTo>
                    <a:pt x="319" y="472"/>
                  </a:lnTo>
                  <a:lnTo>
                    <a:pt x="305" y="475"/>
                  </a:lnTo>
                  <a:lnTo>
                    <a:pt x="417" y="528"/>
                  </a:lnTo>
                  <a:lnTo>
                    <a:pt x="386" y="528"/>
                  </a:lnTo>
                  <a:lnTo>
                    <a:pt x="354" y="524"/>
                  </a:lnTo>
                  <a:lnTo>
                    <a:pt x="325" y="520"/>
                  </a:lnTo>
                  <a:lnTo>
                    <a:pt x="295" y="518"/>
                  </a:lnTo>
                  <a:lnTo>
                    <a:pt x="262" y="515"/>
                  </a:lnTo>
                  <a:lnTo>
                    <a:pt x="228" y="514"/>
                  </a:lnTo>
                  <a:lnTo>
                    <a:pt x="200" y="513"/>
                  </a:lnTo>
                  <a:lnTo>
                    <a:pt x="166" y="513"/>
                  </a:lnTo>
                  <a:lnTo>
                    <a:pt x="134" y="514"/>
                  </a:lnTo>
                  <a:lnTo>
                    <a:pt x="93" y="516"/>
                  </a:lnTo>
                  <a:lnTo>
                    <a:pt x="47" y="522"/>
                  </a:lnTo>
                  <a:lnTo>
                    <a:pt x="0" y="522"/>
                  </a:lnTo>
                  <a:lnTo>
                    <a:pt x="17" y="510"/>
                  </a:lnTo>
                  <a:lnTo>
                    <a:pt x="31" y="499"/>
                  </a:lnTo>
                  <a:lnTo>
                    <a:pt x="46" y="485"/>
                  </a:lnTo>
                  <a:lnTo>
                    <a:pt x="57" y="472"/>
                  </a:lnTo>
                  <a:lnTo>
                    <a:pt x="63" y="464"/>
                  </a:lnTo>
                  <a:lnTo>
                    <a:pt x="67" y="456"/>
                  </a:lnTo>
                  <a:lnTo>
                    <a:pt x="73" y="443"/>
                  </a:lnTo>
                  <a:lnTo>
                    <a:pt x="75" y="431"/>
                  </a:lnTo>
                  <a:lnTo>
                    <a:pt x="76" y="420"/>
                  </a:lnTo>
                  <a:lnTo>
                    <a:pt x="74" y="408"/>
                  </a:lnTo>
                  <a:lnTo>
                    <a:pt x="73" y="395"/>
                  </a:lnTo>
                  <a:lnTo>
                    <a:pt x="64" y="375"/>
                  </a:lnTo>
                  <a:lnTo>
                    <a:pt x="109" y="375"/>
                  </a:lnTo>
                  <a:lnTo>
                    <a:pt x="197" y="423"/>
                  </a:lnTo>
                  <a:lnTo>
                    <a:pt x="212" y="419"/>
                  </a:lnTo>
                  <a:lnTo>
                    <a:pt x="253" y="404"/>
                  </a:lnTo>
                  <a:lnTo>
                    <a:pt x="286" y="391"/>
                  </a:lnTo>
                  <a:lnTo>
                    <a:pt x="328" y="374"/>
                  </a:lnTo>
                  <a:lnTo>
                    <a:pt x="350" y="363"/>
                  </a:lnTo>
                  <a:lnTo>
                    <a:pt x="372" y="353"/>
                  </a:lnTo>
                  <a:lnTo>
                    <a:pt x="401" y="337"/>
                  </a:lnTo>
                  <a:lnTo>
                    <a:pt x="427" y="322"/>
                  </a:lnTo>
                  <a:lnTo>
                    <a:pt x="452" y="304"/>
                  </a:lnTo>
                  <a:lnTo>
                    <a:pt x="472" y="289"/>
                  </a:lnTo>
                  <a:lnTo>
                    <a:pt x="491" y="271"/>
                  </a:lnTo>
                  <a:lnTo>
                    <a:pt x="510" y="254"/>
                  </a:lnTo>
                  <a:lnTo>
                    <a:pt x="521" y="240"/>
                  </a:lnTo>
                  <a:lnTo>
                    <a:pt x="535" y="221"/>
                  </a:lnTo>
                  <a:lnTo>
                    <a:pt x="545" y="201"/>
                  </a:lnTo>
                  <a:lnTo>
                    <a:pt x="555" y="183"/>
                  </a:lnTo>
                  <a:lnTo>
                    <a:pt x="565" y="163"/>
                  </a:lnTo>
                  <a:lnTo>
                    <a:pt x="573" y="141"/>
                  </a:lnTo>
                  <a:lnTo>
                    <a:pt x="582" y="118"/>
                  </a:lnTo>
                  <a:lnTo>
                    <a:pt x="583" y="98"/>
                  </a:lnTo>
                  <a:lnTo>
                    <a:pt x="585" y="83"/>
                  </a:lnTo>
                  <a:lnTo>
                    <a:pt x="584" y="69"/>
                  </a:lnTo>
                  <a:lnTo>
                    <a:pt x="580" y="58"/>
                  </a:lnTo>
                  <a:lnTo>
                    <a:pt x="575" y="46"/>
                  </a:lnTo>
                  <a:lnTo>
                    <a:pt x="568" y="35"/>
                  </a:lnTo>
                  <a:lnTo>
                    <a:pt x="540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303" name="Freeform 34"/>
            <p:cNvSpPr>
              <a:spLocks/>
            </p:cNvSpPr>
            <p:nvPr/>
          </p:nvSpPr>
          <p:spPr bwMode="auto">
            <a:xfrm>
              <a:off x="4082" y="1104"/>
              <a:ext cx="623" cy="529"/>
            </a:xfrm>
            <a:custGeom>
              <a:avLst/>
              <a:gdLst>
                <a:gd name="T0" fmla="*/ 558 w 623"/>
                <a:gd name="T1" fmla="*/ 26 h 529"/>
                <a:gd name="T2" fmla="*/ 582 w 623"/>
                <a:gd name="T3" fmla="*/ 49 h 529"/>
                <a:gd name="T4" fmla="*/ 599 w 623"/>
                <a:gd name="T5" fmla="*/ 75 h 529"/>
                <a:gd name="T6" fmla="*/ 613 w 623"/>
                <a:gd name="T7" fmla="*/ 104 h 529"/>
                <a:gd name="T8" fmla="*/ 620 w 623"/>
                <a:gd name="T9" fmla="*/ 130 h 529"/>
                <a:gd name="T10" fmla="*/ 620 w 623"/>
                <a:gd name="T11" fmla="*/ 166 h 529"/>
                <a:gd name="T12" fmla="*/ 615 w 623"/>
                <a:gd name="T13" fmla="*/ 212 h 529"/>
                <a:gd name="T14" fmla="*/ 601 w 623"/>
                <a:gd name="T15" fmla="*/ 251 h 529"/>
                <a:gd name="T16" fmla="*/ 580 w 623"/>
                <a:gd name="T17" fmla="*/ 296 h 529"/>
                <a:gd name="T18" fmla="*/ 552 w 623"/>
                <a:gd name="T19" fmla="*/ 334 h 529"/>
                <a:gd name="T20" fmla="*/ 518 w 623"/>
                <a:gd name="T21" fmla="*/ 370 h 529"/>
                <a:gd name="T22" fmla="*/ 475 w 623"/>
                <a:gd name="T23" fmla="*/ 402 h 529"/>
                <a:gd name="T24" fmla="*/ 424 w 623"/>
                <a:gd name="T25" fmla="*/ 431 h 529"/>
                <a:gd name="T26" fmla="*/ 364 w 623"/>
                <a:gd name="T27" fmla="*/ 454 h 529"/>
                <a:gd name="T28" fmla="*/ 305 w 623"/>
                <a:gd name="T29" fmla="*/ 472 h 529"/>
                <a:gd name="T30" fmla="*/ 368 w 623"/>
                <a:gd name="T31" fmla="*/ 528 h 529"/>
                <a:gd name="T32" fmla="*/ 310 w 623"/>
                <a:gd name="T33" fmla="*/ 520 h 529"/>
                <a:gd name="T34" fmla="*/ 250 w 623"/>
                <a:gd name="T35" fmla="*/ 515 h 529"/>
                <a:gd name="T36" fmla="*/ 191 w 623"/>
                <a:gd name="T37" fmla="*/ 513 h 529"/>
                <a:gd name="T38" fmla="*/ 129 w 623"/>
                <a:gd name="T39" fmla="*/ 514 h 529"/>
                <a:gd name="T40" fmla="*/ 54 w 623"/>
                <a:gd name="T41" fmla="*/ 518 h 529"/>
                <a:gd name="T42" fmla="*/ 0 w 623"/>
                <a:gd name="T43" fmla="*/ 522 h 529"/>
                <a:gd name="T44" fmla="*/ 30 w 623"/>
                <a:gd name="T45" fmla="*/ 499 h 529"/>
                <a:gd name="T46" fmla="*/ 56 w 623"/>
                <a:gd name="T47" fmla="*/ 472 h 529"/>
                <a:gd name="T48" fmla="*/ 65 w 623"/>
                <a:gd name="T49" fmla="*/ 456 h 529"/>
                <a:gd name="T50" fmla="*/ 73 w 623"/>
                <a:gd name="T51" fmla="*/ 431 h 529"/>
                <a:gd name="T52" fmla="*/ 71 w 623"/>
                <a:gd name="T53" fmla="*/ 408 h 529"/>
                <a:gd name="T54" fmla="*/ 62 w 623"/>
                <a:gd name="T55" fmla="*/ 375 h 529"/>
                <a:gd name="T56" fmla="*/ 203 w 623"/>
                <a:gd name="T57" fmla="*/ 419 h 529"/>
                <a:gd name="T58" fmla="*/ 274 w 623"/>
                <a:gd name="T59" fmla="*/ 391 h 529"/>
                <a:gd name="T60" fmla="*/ 334 w 623"/>
                <a:gd name="T61" fmla="*/ 363 h 529"/>
                <a:gd name="T62" fmla="*/ 383 w 623"/>
                <a:gd name="T63" fmla="*/ 337 h 529"/>
                <a:gd name="T64" fmla="*/ 432 w 623"/>
                <a:gd name="T65" fmla="*/ 304 h 529"/>
                <a:gd name="T66" fmla="*/ 469 w 623"/>
                <a:gd name="T67" fmla="*/ 271 h 529"/>
                <a:gd name="T68" fmla="*/ 497 w 623"/>
                <a:gd name="T69" fmla="*/ 240 h 529"/>
                <a:gd name="T70" fmla="*/ 521 w 623"/>
                <a:gd name="T71" fmla="*/ 201 h 529"/>
                <a:gd name="T72" fmla="*/ 539 w 623"/>
                <a:gd name="T73" fmla="*/ 163 h 529"/>
                <a:gd name="T74" fmla="*/ 555 w 623"/>
                <a:gd name="T75" fmla="*/ 118 h 529"/>
                <a:gd name="T76" fmla="*/ 558 w 623"/>
                <a:gd name="T77" fmla="*/ 83 h 529"/>
                <a:gd name="T78" fmla="*/ 554 w 623"/>
                <a:gd name="T79" fmla="*/ 57 h 529"/>
                <a:gd name="T80" fmla="*/ 543 w 623"/>
                <a:gd name="T81" fmla="*/ 35 h 5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23"/>
                <a:gd name="T124" fmla="*/ 0 h 529"/>
                <a:gd name="T125" fmla="*/ 623 w 623"/>
                <a:gd name="T126" fmla="*/ 529 h 5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23" h="529">
                  <a:moveTo>
                    <a:pt x="515" y="0"/>
                  </a:moveTo>
                  <a:lnTo>
                    <a:pt x="558" y="26"/>
                  </a:lnTo>
                  <a:lnTo>
                    <a:pt x="570" y="37"/>
                  </a:lnTo>
                  <a:lnTo>
                    <a:pt x="582" y="49"/>
                  </a:lnTo>
                  <a:lnTo>
                    <a:pt x="591" y="61"/>
                  </a:lnTo>
                  <a:lnTo>
                    <a:pt x="599" y="75"/>
                  </a:lnTo>
                  <a:lnTo>
                    <a:pt x="607" y="88"/>
                  </a:lnTo>
                  <a:lnTo>
                    <a:pt x="613" y="104"/>
                  </a:lnTo>
                  <a:lnTo>
                    <a:pt x="617" y="117"/>
                  </a:lnTo>
                  <a:lnTo>
                    <a:pt x="620" y="130"/>
                  </a:lnTo>
                  <a:lnTo>
                    <a:pt x="622" y="148"/>
                  </a:lnTo>
                  <a:lnTo>
                    <a:pt x="620" y="166"/>
                  </a:lnTo>
                  <a:lnTo>
                    <a:pt x="618" y="186"/>
                  </a:lnTo>
                  <a:lnTo>
                    <a:pt x="615" y="212"/>
                  </a:lnTo>
                  <a:lnTo>
                    <a:pt x="609" y="234"/>
                  </a:lnTo>
                  <a:lnTo>
                    <a:pt x="601" y="251"/>
                  </a:lnTo>
                  <a:lnTo>
                    <a:pt x="590" y="277"/>
                  </a:lnTo>
                  <a:lnTo>
                    <a:pt x="580" y="296"/>
                  </a:lnTo>
                  <a:lnTo>
                    <a:pt x="566" y="315"/>
                  </a:lnTo>
                  <a:lnTo>
                    <a:pt x="552" y="334"/>
                  </a:lnTo>
                  <a:lnTo>
                    <a:pt x="535" y="353"/>
                  </a:lnTo>
                  <a:lnTo>
                    <a:pt x="518" y="370"/>
                  </a:lnTo>
                  <a:lnTo>
                    <a:pt x="498" y="387"/>
                  </a:lnTo>
                  <a:lnTo>
                    <a:pt x="475" y="402"/>
                  </a:lnTo>
                  <a:lnTo>
                    <a:pt x="452" y="416"/>
                  </a:lnTo>
                  <a:lnTo>
                    <a:pt x="424" y="431"/>
                  </a:lnTo>
                  <a:lnTo>
                    <a:pt x="391" y="444"/>
                  </a:lnTo>
                  <a:lnTo>
                    <a:pt x="364" y="454"/>
                  </a:lnTo>
                  <a:lnTo>
                    <a:pt x="330" y="465"/>
                  </a:lnTo>
                  <a:lnTo>
                    <a:pt x="305" y="472"/>
                  </a:lnTo>
                  <a:lnTo>
                    <a:pt x="269" y="482"/>
                  </a:lnTo>
                  <a:lnTo>
                    <a:pt x="368" y="528"/>
                  </a:lnTo>
                  <a:lnTo>
                    <a:pt x="338" y="524"/>
                  </a:lnTo>
                  <a:lnTo>
                    <a:pt x="310" y="520"/>
                  </a:lnTo>
                  <a:lnTo>
                    <a:pt x="282" y="518"/>
                  </a:lnTo>
                  <a:lnTo>
                    <a:pt x="250" y="515"/>
                  </a:lnTo>
                  <a:lnTo>
                    <a:pt x="218" y="514"/>
                  </a:lnTo>
                  <a:lnTo>
                    <a:pt x="191" y="513"/>
                  </a:lnTo>
                  <a:lnTo>
                    <a:pt x="159" y="513"/>
                  </a:lnTo>
                  <a:lnTo>
                    <a:pt x="129" y="514"/>
                  </a:lnTo>
                  <a:lnTo>
                    <a:pt x="89" y="516"/>
                  </a:lnTo>
                  <a:lnTo>
                    <a:pt x="54" y="518"/>
                  </a:lnTo>
                  <a:lnTo>
                    <a:pt x="30" y="519"/>
                  </a:lnTo>
                  <a:lnTo>
                    <a:pt x="0" y="522"/>
                  </a:lnTo>
                  <a:lnTo>
                    <a:pt x="16" y="510"/>
                  </a:lnTo>
                  <a:lnTo>
                    <a:pt x="30" y="499"/>
                  </a:lnTo>
                  <a:lnTo>
                    <a:pt x="45" y="485"/>
                  </a:lnTo>
                  <a:lnTo>
                    <a:pt x="56" y="472"/>
                  </a:lnTo>
                  <a:lnTo>
                    <a:pt x="61" y="464"/>
                  </a:lnTo>
                  <a:lnTo>
                    <a:pt x="65" y="456"/>
                  </a:lnTo>
                  <a:lnTo>
                    <a:pt x="70" y="443"/>
                  </a:lnTo>
                  <a:lnTo>
                    <a:pt x="73" y="431"/>
                  </a:lnTo>
                  <a:lnTo>
                    <a:pt x="74" y="420"/>
                  </a:lnTo>
                  <a:lnTo>
                    <a:pt x="71" y="408"/>
                  </a:lnTo>
                  <a:lnTo>
                    <a:pt x="70" y="395"/>
                  </a:lnTo>
                  <a:lnTo>
                    <a:pt x="62" y="375"/>
                  </a:lnTo>
                  <a:lnTo>
                    <a:pt x="168" y="432"/>
                  </a:lnTo>
                  <a:lnTo>
                    <a:pt x="203" y="419"/>
                  </a:lnTo>
                  <a:lnTo>
                    <a:pt x="242" y="404"/>
                  </a:lnTo>
                  <a:lnTo>
                    <a:pt x="274" y="391"/>
                  </a:lnTo>
                  <a:lnTo>
                    <a:pt x="313" y="374"/>
                  </a:lnTo>
                  <a:lnTo>
                    <a:pt x="334" y="363"/>
                  </a:lnTo>
                  <a:lnTo>
                    <a:pt x="356" y="353"/>
                  </a:lnTo>
                  <a:lnTo>
                    <a:pt x="383" y="337"/>
                  </a:lnTo>
                  <a:lnTo>
                    <a:pt x="408" y="322"/>
                  </a:lnTo>
                  <a:lnTo>
                    <a:pt x="432" y="304"/>
                  </a:lnTo>
                  <a:lnTo>
                    <a:pt x="450" y="289"/>
                  </a:lnTo>
                  <a:lnTo>
                    <a:pt x="469" y="271"/>
                  </a:lnTo>
                  <a:lnTo>
                    <a:pt x="487" y="254"/>
                  </a:lnTo>
                  <a:lnTo>
                    <a:pt x="497" y="240"/>
                  </a:lnTo>
                  <a:lnTo>
                    <a:pt x="510" y="221"/>
                  </a:lnTo>
                  <a:lnTo>
                    <a:pt x="521" y="201"/>
                  </a:lnTo>
                  <a:lnTo>
                    <a:pt x="530" y="183"/>
                  </a:lnTo>
                  <a:lnTo>
                    <a:pt x="539" y="163"/>
                  </a:lnTo>
                  <a:lnTo>
                    <a:pt x="547" y="141"/>
                  </a:lnTo>
                  <a:lnTo>
                    <a:pt x="555" y="118"/>
                  </a:lnTo>
                  <a:lnTo>
                    <a:pt x="556" y="98"/>
                  </a:lnTo>
                  <a:lnTo>
                    <a:pt x="558" y="83"/>
                  </a:lnTo>
                  <a:lnTo>
                    <a:pt x="557" y="69"/>
                  </a:lnTo>
                  <a:lnTo>
                    <a:pt x="554" y="57"/>
                  </a:lnTo>
                  <a:lnTo>
                    <a:pt x="551" y="45"/>
                  </a:lnTo>
                  <a:lnTo>
                    <a:pt x="543" y="35"/>
                  </a:lnTo>
                  <a:lnTo>
                    <a:pt x="515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296" name="Rectangle 36"/>
          <p:cNvSpPr>
            <a:spLocks noChangeArrowheads="1"/>
          </p:cNvSpPr>
          <p:nvPr/>
        </p:nvSpPr>
        <p:spPr bwMode="auto">
          <a:xfrm>
            <a:off x="6765925" y="1423988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11297" name="Rectangle 37"/>
          <p:cNvSpPr>
            <a:spLocks noChangeArrowheads="1"/>
          </p:cNvSpPr>
          <p:nvPr/>
        </p:nvSpPr>
        <p:spPr bwMode="auto">
          <a:xfrm>
            <a:off x="2651125" y="19573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CRITERIA</a:t>
            </a:r>
          </a:p>
        </p:txBody>
      </p:sp>
      <p:grpSp>
        <p:nvGrpSpPr>
          <p:cNvPr id="11298" name="Group 40"/>
          <p:cNvGrpSpPr>
            <a:grpSpLocks/>
          </p:cNvGrpSpPr>
          <p:nvPr/>
        </p:nvGrpSpPr>
        <p:grpSpPr bwMode="auto">
          <a:xfrm>
            <a:off x="1219200" y="5029200"/>
            <a:ext cx="877888" cy="268288"/>
            <a:chOff x="768" y="3168"/>
            <a:chExt cx="553" cy="169"/>
          </a:xfrm>
        </p:grpSpPr>
        <p:sp>
          <p:nvSpPr>
            <p:cNvPr id="11300" name="Freeform 38"/>
            <p:cNvSpPr>
              <a:spLocks/>
            </p:cNvSpPr>
            <p:nvPr/>
          </p:nvSpPr>
          <p:spPr bwMode="auto">
            <a:xfrm>
              <a:off x="768" y="3168"/>
              <a:ext cx="553" cy="167"/>
            </a:xfrm>
            <a:custGeom>
              <a:avLst/>
              <a:gdLst>
                <a:gd name="T0" fmla="*/ 0 w 553"/>
                <a:gd name="T1" fmla="*/ 11 h 167"/>
                <a:gd name="T2" fmla="*/ 17 w 553"/>
                <a:gd name="T3" fmla="*/ 25 h 167"/>
                <a:gd name="T4" fmla="*/ 43 w 553"/>
                <a:gd name="T5" fmla="*/ 42 h 167"/>
                <a:gd name="T6" fmla="*/ 72 w 553"/>
                <a:gd name="T7" fmla="*/ 57 h 167"/>
                <a:gd name="T8" fmla="*/ 107 w 553"/>
                <a:gd name="T9" fmla="*/ 73 h 167"/>
                <a:gd name="T10" fmla="*/ 147 w 553"/>
                <a:gd name="T11" fmla="*/ 88 h 167"/>
                <a:gd name="T12" fmla="*/ 198 w 553"/>
                <a:gd name="T13" fmla="*/ 105 h 167"/>
                <a:gd name="T14" fmla="*/ 246 w 553"/>
                <a:gd name="T15" fmla="*/ 118 h 167"/>
                <a:gd name="T16" fmla="*/ 300 w 553"/>
                <a:gd name="T17" fmla="*/ 127 h 167"/>
                <a:gd name="T18" fmla="*/ 354 w 553"/>
                <a:gd name="T19" fmla="*/ 133 h 167"/>
                <a:gd name="T20" fmla="*/ 389 w 553"/>
                <a:gd name="T21" fmla="*/ 133 h 167"/>
                <a:gd name="T22" fmla="*/ 418 w 553"/>
                <a:gd name="T23" fmla="*/ 131 h 167"/>
                <a:gd name="T24" fmla="*/ 430 w 553"/>
                <a:gd name="T25" fmla="*/ 166 h 167"/>
                <a:gd name="T26" fmla="*/ 463 w 553"/>
                <a:gd name="T27" fmla="*/ 146 h 167"/>
                <a:gd name="T28" fmla="*/ 505 w 553"/>
                <a:gd name="T29" fmla="*/ 126 h 167"/>
                <a:gd name="T30" fmla="*/ 552 w 553"/>
                <a:gd name="T31" fmla="*/ 114 h 167"/>
                <a:gd name="T32" fmla="*/ 527 w 553"/>
                <a:gd name="T33" fmla="*/ 101 h 167"/>
                <a:gd name="T34" fmla="*/ 475 w 553"/>
                <a:gd name="T35" fmla="*/ 86 h 167"/>
                <a:gd name="T36" fmla="*/ 442 w 553"/>
                <a:gd name="T37" fmla="*/ 72 h 167"/>
                <a:gd name="T38" fmla="*/ 429 w 553"/>
                <a:gd name="T39" fmla="*/ 94 h 167"/>
                <a:gd name="T40" fmla="*/ 381 w 553"/>
                <a:gd name="T41" fmla="*/ 97 h 167"/>
                <a:gd name="T42" fmla="*/ 330 w 553"/>
                <a:gd name="T43" fmla="*/ 95 h 167"/>
                <a:gd name="T44" fmla="*/ 274 w 553"/>
                <a:gd name="T45" fmla="*/ 88 h 167"/>
                <a:gd name="T46" fmla="*/ 206 w 553"/>
                <a:gd name="T47" fmla="*/ 77 h 167"/>
                <a:gd name="T48" fmla="*/ 151 w 553"/>
                <a:gd name="T49" fmla="*/ 63 h 167"/>
                <a:gd name="T50" fmla="*/ 125 w 553"/>
                <a:gd name="T51" fmla="*/ 56 h 167"/>
                <a:gd name="T52" fmla="*/ 104 w 553"/>
                <a:gd name="T53" fmla="*/ 49 h 167"/>
                <a:gd name="T54" fmla="*/ 72 w 553"/>
                <a:gd name="T55" fmla="*/ 37 h 167"/>
                <a:gd name="T56" fmla="*/ 52 w 553"/>
                <a:gd name="T57" fmla="*/ 29 h 167"/>
                <a:gd name="T58" fmla="*/ 35 w 553"/>
                <a:gd name="T59" fmla="*/ 21 h 167"/>
                <a:gd name="T60" fmla="*/ 17 w 553"/>
                <a:gd name="T61" fmla="*/ 11 h 167"/>
                <a:gd name="T62" fmla="*/ 0 w 553"/>
                <a:gd name="T63" fmla="*/ 0 h 1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3"/>
                <a:gd name="T97" fmla="*/ 0 h 167"/>
                <a:gd name="T98" fmla="*/ 553 w 553"/>
                <a:gd name="T99" fmla="*/ 167 h 1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3" h="167">
                  <a:moveTo>
                    <a:pt x="0" y="0"/>
                  </a:moveTo>
                  <a:lnTo>
                    <a:pt x="0" y="11"/>
                  </a:lnTo>
                  <a:lnTo>
                    <a:pt x="10" y="19"/>
                  </a:lnTo>
                  <a:lnTo>
                    <a:pt x="17" y="25"/>
                  </a:lnTo>
                  <a:lnTo>
                    <a:pt x="29" y="33"/>
                  </a:lnTo>
                  <a:lnTo>
                    <a:pt x="43" y="42"/>
                  </a:lnTo>
                  <a:lnTo>
                    <a:pt x="55" y="48"/>
                  </a:lnTo>
                  <a:lnTo>
                    <a:pt x="72" y="57"/>
                  </a:lnTo>
                  <a:lnTo>
                    <a:pt x="90" y="65"/>
                  </a:lnTo>
                  <a:lnTo>
                    <a:pt x="107" y="73"/>
                  </a:lnTo>
                  <a:lnTo>
                    <a:pt x="130" y="82"/>
                  </a:lnTo>
                  <a:lnTo>
                    <a:pt x="147" y="88"/>
                  </a:lnTo>
                  <a:lnTo>
                    <a:pt x="171" y="96"/>
                  </a:lnTo>
                  <a:lnTo>
                    <a:pt x="198" y="105"/>
                  </a:lnTo>
                  <a:lnTo>
                    <a:pt x="225" y="112"/>
                  </a:lnTo>
                  <a:lnTo>
                    <a:pt x="246" y="118"/>
                  </a:lnTo>
                  <a:lnTo>
                    <a:pt x="275" y="123"/>
                  </a:lnTo>
                  <a:lnTo>
                    <a:pt x="300" y="127"/>
                  </a:lnTo>
                  <a:lnTo>
                    <a:pt x="326" y="130"/>
                  </a:lnTo>
                  <a:lnTo>
                    <a:pt x="354" y="133"/>
                  </a:lnTo>
                  <a:lnTo>
                    <a:pt x="370" y="133"/>
                  </a:lnTo>
                  <a:lnTo>
                    <a:pt x="389" y="133"/>
                  </a:lnTo>
                  <a:lnTo>
                    <a:pt x="404" y="132"/>
                  </a:lnTo>
                  <a:lnTo>
                    <a:pt x="418" y="131"/>
                  </a:lnTo>
                  <a:lnTo>
                    <a:pt x="430" y="129"/>
                  </a:lnTo>
                  <a:lnTo>
                    <a:pt x="430" y="166"/>
                  </a:lnTo>
                  <a:lnTo>
                    <a:pt x="445" y="157"/>
                  </a:lnTo>
                  <a:lnTo>
                    <a:pt x="463" y="146"/>
                  </a:lnTo>
                  <a:lnTo>
                    <a:pt x="482" y="136"/>
                  </a:lnTo>
                  <a:lnTo>
                    <a:pt x="505" y="126"/>
                  </a:lnTo>
                  <a:lnTo>
                    <a:pt x="522" y="120"/>
                  </a:lnTo>
                  <a:lnTo>
                    <a:pt x="552" y="114"/>
                  </a:lnTo>
                  <a:lnTo>
                    <a:pt x="552" y="106"/>
                  </a:lnTo>
                  <a:lnTo>
                    <a:pt x="527" y="101"/>
                  </a:lnTo>
                  <a:lnTo>
                    <a:pt x="501" y="95"/>
                  </a:lnTo>
                  <a:lnTo>
                    <a:pt x="475" y="86"/>
                  </a:lnTo>
                  <a:lnTo>
                    <a:pt x="454" y="77"/>
                  </a:lnTo>
                  <a:lnTo>
                    <a:pt x="442" y="72"/>
                  </a:lnTo>
                  <a:lnTo>
                    <a:pt x="429" y="63"/>
                  </a:lnTo>
                  <a:lnTo>
                    <a:pt x="429" y="94"/>
                  </a:lnTo>
                  <a:lnTo>
                    <a:pt x="404" y="96"/>
                  </a:lnTo>
                  <a:lnTo>
                    <a:pt x="381" y="97"/>
                  </a:lnTo>
                  <a:lnTo>
                    <a:pt x="355" y="96"/>
                  </a:lnTo>
                  <a:lnTo>
                    <a:pt x="330" y="95"/>
                  </a:lnTo>
                  <a:lnTo>
                    <a:pt x="300" y="91"/>
                  </a:lnTo>
                  <a:lnTo>
                    <a:pt x="274" y="88"/>
                  </a:lnTo>
                  <a:lnTo>
                    <a:pt x="237" y="83"/>
                  </a:lnTo>
                  <a:lnTo>
                    <a:pt x="206" y="77"/>
                  </a:lnTo>
                  <a:lnTo>
                    <a:pt x="179" y="71"/>
                  </a:lnTo>
                  <a:lnTo>
                    <a:pt x="151" y="63"/>
                  </a:lnTo>
                  <a:lnTo>
                    <a:pt x="137" y="59"/>
                  </a:lnTo>
                  <a:lnTo>
                    <a:pt x="125" y="56"/>
                  </a:lnTo>
                  <a:lnTo>
                    <a:pt x="114" y="52"/>
                  </a:lnTo>
                  <a:lnTo>
                    <a:pt x="104" y="49"/>
                  </a:lnTo>
                  <a:lnTo>
                    <a:pt x="85" y="43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5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301" name="Freeform 39"/>
            <p:cNvSpPr>
              <a:spLocks/>
            </p:cNvSpPr>
            <p:nvPr/>
          </p:nvSpPr>
          <p:spPr bwMode="auto">
            <a:xfrm>
              <a:off x="769" y="3178"/>
              <a:ext cx="552" cy="159"/>
            </a:xfrm>
            <a:custGeom>
              <a:avLst/>
              <a:gdLst>
                <a:gd name="T0" fmla="*/ 0 w 552"/>
                <a:gd name="T1" fmla="*/ 0 h 159"/>
                <a:gd name="T2" fmla="*/ 7 w 552"/>
                <a:gd name="T3" fmla="*/ 9 h 159"/>
                <a:gd name="T4" fmla="*/ 14 w 552"/>
                <a:gd name="T5" fmla="*/ 16 h 159"/>
                <a:gd name="T6" fmla="*/ 21 w 552"/>
                <a:gd name="T7" fmla="*/ 22 h 159"/>
                <a:gd name="T8" fmla="*/ 30 w 552"/>
                <a:gd name="T9" fmla="*/ 29 h 159"/>
                <a:gd name="T10" fmla="*/ 42 w 552"/>
                <a:gd name="T11" fmla="*/ 38 h 159"/>
                <a:gd name="T12" fmla="*/ 56 w 552"/>
                <a:gd name="T13" fmla="*/ 47 h 159"/>
                <a:gd name="T14" fmla="*/ 73 w 552"/>
                <a:gd name="T15" fmla="*/ 56 h 159"/>
                <a:gd name="T16" fmla="*/ 90 w 552"/>
                <a:gd name="T17" fmla="*/ 64 h 159"/>
                <a:gd name="T18" fmla="*/ 107 w 552"/>
                <a:gd name="T19" fmla="*/ 72 h 159"/>
                <a:gd name="T20" fmla="*/ 130 w 552"/>
                <a:gd name="T21" fmla="*/ 81 h 159"/>
                <a:gd name="T22" fmla="*/ 147 w 552"/>
                <a:gd name="T23" fmla="*/ 87 h 159"/>
                <a:gd name="T24" fmla="*/ 172 w 552"/>
                <a:gd name="T25" fmla="*/ 95 h 159"/>
                <a:gd name="T26" fmla="*/ 198 w 552"/>
                <a:gd name="T27" fmla="*/ 103 h 159"/>
                <a:gd name="T28" fmla="*/ 225 w 552"/>
                <a:gd name="T29" fmla="*/ 111 h 159"/>
                <a:gd name="T30" fmla="*/ 246 w 552"/>
                <a:gd name="T31" fmla="*/ 116 h 159"/>
                <a:gd name="T32" fmla="*/ 275 w 552"/>
                <a:gd name="T33" fmla="*/ 121 h 159"/>
                <a:gd name="T34" fmla="*/ 300 w 552"/>
                <a:gd name="T35" fmla="*/ 125 h 159"/>
                <a:gd name="T36" fmla="*/ 326 w 552"/>
                <a:gd name="T37" fmla="*/ 128 h 159"/>
                <a:gd name="T38" fmla="*/ 353 w 552"/>
                <a:gd name="T39" fmla="*/ 131 h 159"/>
                <a:gd name="T40" fmla="*/ 370 w 552"/>
                <a:gd name="T41" fmla="*/ 131 h 159"/>
                <a:gd name="T42" fmla="*/ 389 w 552"/>
                <a:gd name="T43" fmla="*/ 131 h 159"/>
                <a:gd name="T44" fmla="*/ 404 w 552"/>
                <a:gd name="T45" fmla="*/ 130 h 159"/>
                <a:gd name="T46" fmla="*/ 418 w 552"/>
                <a:gd name="T47" fmla="*/ 129 h 159"/>
                <a:gd name="T48" fmla="*/ 430 w 552"/>
                <a:gd name="T49" fmla="*/ 128 h 159"/>
                <a:gd name="T50" fmla="*/ 430 w 552"/>
                <a:gd name="T51" fmla="*/ 158 h 159"/>
                <a:gd name="T52" fmla="*/ 445 w 552"/>
                <a:gd name="T53" fmla="*/ 148 h 159"/>
                <a:gd name="T54" fmla="*/ 461 w 552"/>
                <a:gd name="T55" fmla="*/ 140 h 159"/>
                <a:gd name="T56" fmla="*/ 482 w 552"/>
                <a:gd name="T57" fmla="*/ 128 h 159"/>
                <a:gd name="T58" fmla="*/ 504 w 552"/>
                <a:gd name="T59" fmla="*/ 119 h 159"/>
                <a:gd name="T60" fmla="*/ 525 w 552"/>
                <a:gd name="T61" fmla="*/ 111 h 159"/>
                <a:gd name="T62" fmla="*/ 551 w 552"/>
                <a:gd name="T63" fmla="*/ 105 h 159"/>
                <a:gd name="T64" fmla="*/ 527 w 552"/>
                <a:gd name="T65" fmla="*/ 99 h 159"/>
                <a:gd name="T66" fmla="*/ 501 w 552"/>
                <a:gd name="T67" fmla="*/ 93 h 159"/>
                <a:gd name="T68" fmla="*/ 475 w 552"/>
                <a:gd name="T69" fmla="*/ 85 h 159"/>
                <a:gd name="T70" fmla="*/ 454 w 552"/>
                <a:gd name="T71" fmla="*/ 76 h 159"/>
                <a:gd name="T72" fmla="*/ 442 w 552"/>
                <a:gd name="T73" fmla="*/ 71 h 159"/>
                <a:gd name="T74" fmla="*/ 429 w 552"/>
                <a:gd name="T75" fmla="*/ 62 h 159"/>
                <a:gd name="T76" fmla="*/ 429 w 552"/>
                <a:gd name="T77" fmla="*/ 93 h 159"/>
                <a:gd name="T78" fmla="*/ 404 w 552"/>
                <a:gd name="T79" fmla="*/ 95 h 159"/>
                <a:gd name="T80" fmla="*/ 381 w 552"/>
                <a:gd name="T81" fmla="*/ 95 h 159"/>
                <a:gd name="T82" fmla="*/ 355 w 552"/>
                <a:gd name="T83" fmla="*/ 95 h 159"/>
                <a:gd name="T84" fmla="*/ 329 w 552"/>
                <a:gd name="T85" fmla="*/ 93 h 159"/>
                <a:gd name="T86" fmla="*/ 300 w 552"/>
                <a:gd name="T87" fmla="*/ 90 h 159"/>
                <a:gd name="T88" fmla="*/ 274 w 552"/>
                <a:gd name="T89" fmla="*/ 87 h 159"/>
                <a:gd name="T90" fmla="*/ 236 w 552"/>
                <a:gd name="T91" fmla="*/ 81 h 159"/>
                <a:gd name="T92" fmla="*/ 206 w 552"/>
                <a:gd name="T93" fmla="*/ 76 h 159"/>
                <a:gd name="T94" fmla="*/ 179 w 552"/>
                <a:gd name="T95" fmla="*/ 69 h 159"/>
                <a:gd name="T96" fmla="*/ 151 w 552"/>
                <a:gd name="T97" fmla="*/ 62 h 159"/>
                <a:gd name="T98" fmla="*/ 137 w 552"/>
                <a:gd name="T99" fmla="*/ 58 h 159"/>
                <a:gd name="T100" fmla="*/ 125 w 552"/>
                <a:gd name="T101" fmla="*/ 55 h 159"/>
                <a:gd name="T102" fmla="*/ 114 w 552"/>
                <a:gd name="T103" fmla="*/ 52 h 159"/>
                <a:gd name="T104" fmla="*/ 104 w 552"/>
                <a:gd name="T105" fmla="*/ 48 h 159"/>
                <a:gd name="T106" fmla="*/ 85 w 552"/>
                <a:gd name="T107" fmla="*/ 42 h 159"/>
                <a:gd name="T108" fmla="*/ 72 w 552"/>
                <a:gd name="T109" fmla="*/ 37 h 159"/>
                <a:gd name="T110" fmla="*/ 62 w 552"/>
                <a:gd name="T111" fmla="*/ 33 h 159"/>
                <a:gd name="T112" fmla="*/ 52 w 552"/>
                <a:gd name="T113" fmla="*/ 29 h 159"/>
                <a:gd name="T114" fmla="*/ 43 w 552"/>
                <a:gd name="T115" fmla="*/ 24 h 159"/>
                <a:gd name="T116" fmla="*/ 35 w 552"/>
                <a:gd name="T117" fmla="*/ 21 h 159"/>
                <a:gd name="T118" fmla="*/ 26 w 552"/>
                <a:gd name="T119" fmla="*/ 16 h 159"/>
                <a:gd name="T120" fmla="*/ 17 w 552"/>
                <a:gd name="T121" fmla="*/ 11 h 159"/>
                <a:gd name="T122" fmla="*/ 8 w 552"/>
                <a:gd name="T123" fmla="*/ 5 h 159"/>
                <a:gd name="T124" fmla="*/ 0 w 552"/>
                <a:gd name="T125" fmla="*/ 0 h 15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2"/>
                <a:gd name="T190" fmla="*/ 0 h 159"/>
                <a:gd name="T191" fmla="*/ 552 w 552"/>
                <a:gd name="T192" fmla="*/ 159 h 15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2" h="159">
                  <a:moveTo>
                    <a:pt x="0" y="0"/>
                  </a:moveTo>
                  <a:lnTo>
                    <a:pt x="7" y="9"/>
                  </a:lnTo>
                  <a:lnTo>
                    <a:pt x="14" y="16"/>
                  </a:lnTo>
                  <a:lnTo>
                    <a:pt x="21" y="22"/>
                  </a:lnTo>
                  <a:lnTo>
                    <a:pt x="30" y="29"/>
                  </a:lnTo>
                  <a:lnTo>
                    <a:pt x="42" y="38"/>
                  </a:lnTo>
                  <a:lnTo>
                    <a:pt x="56" y="47"/>
                  </a:lnTo>
                  <a:lnTo>
                    <a:pt x="73" y="56"/>
                  </a:lnTo>
                  <a:lnTo>
                    <a:pt x="90" y="64"/>
                  </a:lnTo>
                  <a:lnTo>
                    <a:pt x="107" y="72"/>
                  </a:lnTo>
                  <a:lnTo>
                    <a:pt x="130" y="81"/>
                  </a:lnTo>
                  <a:lnTo>
                    <a:pt x="147" y="87"/>
                  </a:lnTo>
                  <a:lnTo>
                    <a:pt x="172" y="95"/>
                  </a:lnTo>
                  <a:lnTo>
                    <a:pt x="198" y="103"/>
                  </a:lnTo>
                  <a:lnTo>
                    <a:pt x="225" y="111"/>
                  </a:lnTo>
                  <a:lnTo>
                    <a:pt x="246" y="116"/>
                  </a:lnTo>
                  <a:lnTo>
                    <a:pt x="275" y="121"/>
                  </a:lnTo>
                  <a:lnTo>
                    <a:pt x="300" y="125"/>
                  </a:lnTo>
                  <a:lnTo>
                    <a:pt x="326" y="128"/>
                  </a:lnTo>
                  <a:lnTo>
                    <a:pt x="353" y="131"/>
                  </a:lnTo>
                  <a:lnTo>
                    <a:pt x="370" y="131"/>
                  </a:lnTo>
                  <a:lnTo>
                    <a:pt x="389" y="131"/>
                  </a:lnTo>
                  <a:lnTo>
                    <a:pt x="404" y="130"/>
                  </a:lnTo>
                  <a:lnTo>
                    <a:pt x="418" y="129"/>
                  </a:lnTo>
                  <a:lnTo>
                    <a:pt x="430" y="128"/>
                  </a:lnTo>
                  <a:lnTo>
                    <a:pt x="430" y="158"/>
                  </a:lnTo>
                  <a:lnTo>
                    <a:pt x="445" y="148"/>
                  </a:lnTo>
                  <a:lnTo>
                    <a:pt x="461" y="140"/>
                  </a:lnTo>
                  <a:lnTo>
                    <a:pt x="482" y="128"/>
                  </a:lnTo>
                  <a:lnTo>
                    <a:pt x="504" y="119"/>
                  </a:lnTo>
                  <a:lnTo>
                    <a:pt x="525" y="111"/>
                  </a:lnTo>
                  <a:lnTo>
                    <a:pt x="551" y="105"/>
                  </a:lnTo>
                  <a:lnTo>
                    <a:pt x="527" y="99"/>
                  </a:lnTo>
                  <a:lnTo>
                    <a:pt x="501" y="93"/>
                  </a:lnTo>
                  <a:lnTo>
                    <a:pt x="475" y="85"/>
                  </a:lnTo>
                  <a:lnTo>
                    <a:pt x="454" y="76"/>
                  </a:lnTo>
                  <a:lnTo>
                    <a:pt x="442" y="71"/>
                  </a:lnTo>
                  <a:lnTo>
                    <a:pt x="429" y="62"/>
                  </a:lnTo>
                  <a:lnTo>
                    <a:pt x="429" y="93"/>
                  </a:lnTo>
                  <a:lnTo>
                    <a:pt x="404" y="95"/>
                  </a:lnTo>
                  <a:lnTo>
                    <a:pt x="381" y="95"/>
                  </a:lnTo>
                  <a:lnTo>
                    <a:pt x="355" y="95"/>
                  </a:lnTo>
                  <a:lnTo>
                    <a:pt x="329" y="93"/>
                  </a:lnTo>
                  <a:lnTo>
                    <a:pt x="300" y="90"/>
                  </a:lnTo>
                  <a:lnTo>
                    <a:pt x="274" y="87"/>
                  </a:lnTo>
                  <a:lnTo>
                    <a:pt x="236" y="81"/>
                  </a:lnTo>
                  <a:lnTo>
                    <a:pt x="206" y="76"/>
                  </a:lnTo>
                  <a:lnTo>
                    <a:pt x="179" y="69"/>
                  </a:lnTo>
                  <a:lnTo>
                    <a:pt x="151" y="62"/>
                  </a:lnTo>
                  <a:lnTo>
                    <a:pt x="137" y="58"/>
                  </a:lnTo>
                  <a:lnTo>
                    <a:pt x="125" y="55"/>
                  </a:lnTo>
                  <a:lnTo>
                    <a:pt x="114" y="52"/>
                  </a:lnTo>
                  <a:lnTo>
                    <a:pt x="104" y="48"/>
                  </a:lnTo>
                  <a:lnTo>
                    <a:pt x="85" y="42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4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299" name="Rectangle 41"/>
          <p:cNvSpPr>
            <a:spLocks noChangeArrowheads="1"/>
          </p:cNvSpPr>
          <p:nvPr/>
        </p:nvSpPr>
        <p:spPr bwMode="auto">
          <a:xfrm>
            <a:off x="136525" y="47005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ALTERNATIVES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HOW DO YOU DETERMINE THE RELATIVE IMPORTANCE OF THE CRITERIA?</a:t>
            </a: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125" y="2851150"/>
            <a:ext cx="6010275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79525" y="2117725"/>
            <a:ext cx="258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</a:rPr>
              <a:t>Here’s one way !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18125" y="25669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384925" y="2947988"/>
            <a:ext cx="159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994525" y="3633788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100" y="2379663"/>
            <a:ext cx="2844800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3733800" y="152400"/>
            <a:ext cx="4978400" cy="1862138"/>
          </a:xfrm>
          <a:prstGeom prst="wedgeRoundRectCallout">
            <a:avLst>
              <a:gd name="adj1" fmla="val -22681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/>
            <a:r>
              <a:rPr lang="en-US" sz="1600"/>
              <a:t>HMM, </a:t>
            </a:r>
          </a:p>
          <a:p>
            <a:pPr eaLnBrk="0" hangingPunct="0"/>
            <a:r>
              <a:rPr lang="en-US" sz="1600"/>
              <a:t>I THINK RELIABILITY IS THE MOST IMPORTANT FOLLOWED BY STYLE AND FUEL ECONOMY IS LEAST IMPORTANT.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17525" y="4700588"/>
            <a:ext cx="612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1.  RELIABILITY IS 2 TIMES AS IMPORTANT AS STYLE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143000" y="5638800"/>
            <a:ext cx="723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3.  RELIABILITY IS 4 TIMES AS IMPORTANT AS FUEL ECONOMY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46125" y="5181600"/>
            <a:ext cx="655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2.  STYLE IS 3 TIMES AS IMPORTANT AS FUEL ECONOMY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88925" y="1195388"/>
            <a:ext cx="290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HERE’S ANOTHER WAY: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12725" y="1804988"/>
            <a:ext cx="35242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USE RATIOS TO JUDGE</a:t>
            </a:r>
          </a:p>
          <a:p>
            <a:pPr eaLnBrk="0" hangingPunct="0"/>
            <a:r>
              <a:rPr lang="en-US"/>
              <a:t>THE IMPORTANCE OF THE</a:t>
            </a:r>
          </a:p>
          <a:p>
            <a:pPr eaLnBrk="0" hangingPunct="0"/>
            <a:r>
              <a:rPr lang="en-US"/>
              <a:t>CRITERIA, IN PAIRS, TO YOU. 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FROM THESE RATIOS DERIVE</a:t>
            </a:r>
          </a:p>
          <a:p>
            <a:pPr eaLnBrk="0" hangingPunct="0"/>
            <a:r>
              <a:rPr lang="en-US"/>
              <a:t>THEIR OVERALL RELATIVE </a:t>
            </a:r>
          </a:p>
          <a:p>
            <a:pPr eaLnBrk="0" hangingPunct="0"/>
            <a:r>
              <a:rPr lang="en-US"/>
              <a:t>IMPORTANCE.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838200"/>
            <a:ext cx="6324600" cy="838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ANALYTIC HIERARCHY PROCESS</a:t>
            </a:r>
            <a:br>
              <a:rPr lang="en-US" sz="2400" smtClean="0"/>
            </a:br>
            <a:r>
              <a:rPr lang="en-US" sz="2400" smtClean="0"/>
              <a:t>A BETTER WAY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" y="609600"/>
            <a:ext cx="99695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46125" y="4319588"/>
            <a:ext cx="2025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525" y="3786188"/>
            <a:ext cx="474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     RELIABILITY    FUEL ECONOMY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489325" y="4319588"/>
            <a:ext cx="36147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1/1                   1/2                    3/1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2/1                   1/1                    4/1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1/3                   1/4                    1/1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7470775" y="4267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8486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7470775" y="5867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3279775" y="4267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2766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279775" y="5867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98525" y="2262188"/>
            <a:ext cx="763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USING PAIRWISE COMPARISONS, THE RELATIVE IMPORTANCE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OF ONE CRITERION OVER ANOTHER CAN BE EXPRESSED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9925" y="3176588"/>
            <a:ext cx="7704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1 EQUAL  3 MODERATE   5  STRONG   7  VERY STR0NG  9 EXTREME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038" y="1249363"/>
            <a:ext cx="3103562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17525" y="4319588"/>
            <a:ext cx="2025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55925" y="3786188"/>
            <a:ext cx="474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     RELIABILITY    FUEL ECONOMY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7242175" y="4267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76200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7242175" y="5867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3051175" y="4267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0480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051175" y="5867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3073400" y="254000"/>
            <a:ext cx="4216400" cy="909638"/>
          </a:xfrm>
          <a:prstGeom prst="wedgeRoundRectCallout">
            <a:avLst>
              <a:gd name="adj1" fmla="val -19218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HOW DO YOU TURN THIS MATRIX INTO A RANKING OF CRITERIA?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89325" y="4319588"/>
            <a:ext cx="36147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1/1                   1/2                    3/1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2/1                   1/1                    4/1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1/3                   1/4                    1/1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2209800"/>
            <a:ext cx="54451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860925" y="3230563"/>
            <a:ext cx="227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EIGENVECTOR !!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69925" y="5233988"/>
            <a:ext cx="7194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DR THOMAS L. SAATY, CURRENTLY WITH THE UNIVERSITY OF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PITTSBURGH,  DEMONSTRATED MATHEMATICALLY THAT THE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EIGENVECTOR SOLUTION WAS THE BEST APPROACH.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74725" y="563563"/>
            <a:ext cx="7483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HOW DO YOU GET A RANKING OF PRIORITIES FROM A PAIRWISE MATRIX?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606800" y="1320800"/>
            <a:ext cx="1930400" cy="592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tx1"/>
                </a:solidFill>
              </a:rPr>
              <a:t>AND THE SURVEY SAYS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46125" y="4776788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ACTUALLY...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3725" y="6246813"/>
            <a:ext cx="802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solidFill>
                  <a:schemeClr val="tx1"/>
                </a:solidFill>
              </a:rPr>
              <a:t>REFERENCE :  </a:t>
            </a:r>
            <a:r>
              <a:rPr lang="en-US" sz="1600" u="sng">
                <a:solidFill>
                  <a:schemeClr val="tx1"/>
                </a:solidFill>
              </a:rPr>
              <a:t>THE ANALYTIC HIERARCHY PROCESS</a:t>
            </a:r>
            <a:r>
              <a:rPr lang="en-US" sz="1600">
                <a:solidFill>
                  <a:schemeClr val="tx1"/>
                </a:solidFill>
              </a:rPr>
              <a:t>, 1990, THOMAS L. SAATY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7388" y="4230688"/>
            <a:ext cx="1243012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8925" y="669925"/>
            <a:ext cx="76009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tabLst>
                <a:tab pos="342900" algn="l"/>
              </a:tabLst>
            </a:pPr>
            <a:r>
              <a:rPr lang="en-US" sz="2400">
                <a:solidFill>
                  <a:schemeClr val="accent1"/>
                </a:solidFill>
              </a:rPr>
              <a:t>HERE’S HOW TO SOLVE FOR THE EIGENVECTOR:</a:t>
            </a:r>
            <a:endParaRPr lang="en-US">
              <a:solidFill>
                <a:schemeClr val="tx1"/>
              </a:solidFill>
            </a:endParaRPr>
          </a:p>
          <a:p>
            <a:pPr eaLnBrk="0" hangingPunct="0">
              <a:tabLst>
                <a:tab pos="342900" algn="l"/>
              </a:tabLst>
            </a:pPr>
            <a:endParaRPr lang="en-US">
              <a:solidFill>
                <a:schemeClr val="tx1"/>
              </a:solidFill>
            </a:endParaRP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1.	A SHORT COMPUTATIONAL WAY TO OBTAIN THIS RANKING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   	IS TO RAISE THE PAIRWISE MATRIX TO POWERS THAT ARE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   	SUCCESSIVELY SQUARED EACH TIME.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2.	THE ROW SUMS ARE THEN CALCULATED AND NORMALIZED.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3.	THE COMPUTER IS INSTRUCTED TO STOP WHEN THE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   	DIFFERENCE BETWEEN THESE SUMS IN TWO CONSECUTIVE</a:t>
            </a:r>
          </a:p>
          <a:p>
            <a:pPr eaLnBrk="0" hangingPunct="0">
              <a:tabLst>
                <a:tab pos="342900" algn="l"/>
              </a:tabLst>
            </a:pPr>
            <a:r>
              <a:rPr lang="en-US">
                <a:solidFill>
                  <a:schemeClr val="tx1"/>
                </a:solidFill>
              </a:rPr>
              <a:t>   	CALCULATIONS IS SMALLER THAN A PRESCRIBED VALUE.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3378200" y="3606800"/>
            <a:ext cx="1778000" cy="401638"/>
          </a:xfrm>
          <a:prstGeom prst="wedgeRoundRectCallout">
            <a:avLst>
              <a:gd name="adj1" fmla="val -21898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SAY WHAT!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5816600" y="3378200"/>
            <a:ext cx="2006600" cy="782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SHOW ME AN EXAMPLE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355725" y="1652588"/>
            <a:ext cx="2025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794125" y="1119188"/>
            <a:ext cx="474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     RELIABILITY    FUEL ECONOMY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8080375" y="1600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458200" y="1603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8080375" y="3200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3889375" y="1600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886200" y="1603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889375" y="3200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108325" y="4624388"/>
            <a:ext cx="43783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1.0000               0.5000                  3.0000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2.0000               1.0000                  4.0000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0.3333               0.2500                  1.0000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165975" y="4572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543800" y="4575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7165975" y="6172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2974975" y="4572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2971800" y="4575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974975" y="6172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127125" y="3481388"/>
            <a:ext cx="508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FOR NOW, LET’S REMOVE THE NAMES AND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CONVERT THE FRACTIONS TO DECIMALS :</a:t>
            </a:r>
          </a:p>
        </p:txBody>
      </p:sp>
      <p:grpSp>
        <p:nvGrpSpPr>
          <p:cNvPr id="18450" name="Group 20"/>
          <p:cNvGrpSpPr>
            <a:grpSpLocks/>
          </p:cNvGrpSpPr>
          <p:nvPr/>
        </p:nvGrpSpPr>
        <p:grpSpPr bwMode="auto">
          <a:xfrm>
            <a:off x="7162800" y="3429000"/>
            <a:ext cx="687388" cy="839788"/>
            <a:chOff x="4512" y="2160"/>
            <a:chExt cx="433" cy="529"/>
          </a:xfrm>
        </p:grpSpPr>
        <p:sp>
          <p:nvSpPr>
            <p:cNvPr id="18454" name="Freeform 18"/>
            <p:cNvSpPr>
              <a:spLocks/>
            </p:cNvSpPr>
            <p:nvPr/>
          </p:nvSpPr>
          <p:spPr bwMode="auto">
            <a:xfrm>
              <a:off x="4512" y="2160"/>
              <a:ext cx="424" cy="529"/>
            </a:xfrm>
            <a:custGeom>
              <a:avLst/>
              <a:gdLst>
                <a:gd name="T0" fmla="*/ 367 w 424"/>
                <a:gd name="T1" fmla="*/ 1 h 529"/>
                <a:gd name="T2" fmla="*/ 394 w 424"/>
                <a:gd name="T3" fmla="*/ 36 h 529"/>
                <a:gd name="T4" fmla="*/ 406 w 424"/>
                <a:gd name="T5" fmla="*/ 61 h 529"/>
                <a:gd name="T6" fmla="*/ 416 w 424"/>
                <a:gd name="T7" fmla="*/ 88 h 529"/>
                <a:gd name="T8" fmla="*/ 420 w 424"/>
                <a:gd name="T9" fmla="*/ 117 h 529"/>
                <a:gd name="T10" fmla="*/ 423 w 424"/>
                <a:gd name="T11" fmla="*/ 148 h 529"/>
                <a:gd name="T12" fmla="*/ 421 w 424"/>
                <a:gd name="T13" fmla="*/ 186 h 529"/>
                <a:gd name="T14" fmla="*/ 415 w 424"/>
                <a:gd name="T15" fmla="*/ 234 h 529"/>
                <a:gd name="T16" fmla="*/ 402 w 424"/>
                <a:gd name="T17" fmla="*/ 277 h 529"/>
                <a:gd name="T18" fmla="*/ 386 w 424"/>
                <a:gd name="T19" fmla="*/ 315 h 529"/>
                <a:gd name="T20" fmla="*/ 364 w 424"/>
                <a:gd name="T21" fmla="*/ 353 h 529"/>
                <a:gd name="T22" fmla="*/ 339 w 424"/>
                <a:gd name="T23" fmla="*/ 387 h 529"/>
                <a:gd name="T24" fmla="*/ 307 w 424"/>
                <a:gd name="T25" fmla="*/ 416 h 529"/>
                <a:gd name="T26" fmla="*/ 266 w 424"/>
                <a:gd name="T27" fmla="*/ 444 h 529"/>
                <a:gd name="T28" fmla="*/ 224 w 424"/>
                <a:gd name="T29" fmla="*/ 465 h 529"/>
                <a:gd name="T30" fmla="*/ 198 w 424"/>
                <a:gd name="T31" fmla="*/ 475 h 529"/>
                <a:gd name="T32" fmla="*/ 251 w 424"/>
                <a:gd name="T33" fmla="*/ 528 h 529"/>
                <a:gd name="T34" fmla="*/ 211 w 424"/>
                <a:gd name="T35" fmla="*/ 520 h 529"/>
                <a:gd name="T36" fmla="*/ 170 w 424"/>
                <a:gd name="T37" fmla="*/ 515 h 529"/>
                <a:gd name="T38" fmla="*/ 130 w 424"/>
                <a:gd name="T39" fmla="*/ 513 h 529"/>
                <a:gd name="T40" fmla="*/ 87 w 424"/>
                <a:gd name="T41" fmla="*/ 514 h 529"/>
                <a:gd name="T42" fmla="*/ 31 w 424"/>
                <a:gd name="T43" fmla="*/ 522 h 529"/>
                <a:gd name="T44" fmla="*/ 11 w 424"/>
                <a:gd name="T45" fmla="*/ 510 h 529"/>
                <a:gd name="T46" fmla="*/ 30 w 424"/>
                <a:gd name="T47" fmla="*/ 485 h 529"/>
                <a:gd name="T48" fmla="*/ 41 w 424"/>
                <a:gd name="T49" fmla="*/ 464 h 529"/>
                <a:gd name="T50" fmla="*/ 47 w 424"/>
                <a:gd name="T51" fmla="*/ 443 h 529"/>
                <a:gd name="T52" fmla="*/ 50 w 424"/>
                <a:gd name="T53" fmla="*/ 420 h 529"/>
                <a:gd name="T54" fmla="*/ 47 w 424"/>
                <a:gd name="T55" fmla="*/ 395 h 529"/>
                <a:gd name="T56" fmla="*/ 71 w 424"/>
                <a:gd name="T57" fmla="*/ 375 h 529"/>
                <a:gd name="T58" fmla="*/ 138 w 424"/>
                <a:gd name="T59" fmla="*/ 419 h 529"/>
                <a:gd name="T60" fmla="*/ 186 w 424"/>
                <a:gd name="T61" fmla="*/ 391 h 529"/>
                <a:gd name="T62" fmla="*/ 227 w 424"/>
                <a:gd name="T63" fmla="*/ 363 h 529"/>
                <a:gd name="T64" fmla="*/ 261 w 424"/>
                <a:gd name="T65" fmla="*/ 337 h 529"/>
                <a:gd name="T66" fmla="*/ 294 w 424"/>
                <a:gd name="T67" fmla="*/ 304 h 529"/>
                <a:gd name="T68" fmla="*/ 319 w 424"/>
                <a:gd name="T69" fmla="*/ 271 h 529"/>
                <a:gd name="T70" fmla="*/ 339 w 424"/>
                <a:gd name="T71" fmla="*/ 240 h 529"/>
                <a:gd name="T72" fmla="*/ 354 w 424"/>
                <a:gd name="T73" fmla="*/ 201 h 529"/>
                <a:gd name="T74" fmla="*/ 367 w 424"/>
                <a:gd name="T75" fmla="*/ 163 h 529"/>
                <a:gd name="T76" fmla="*/ 378 w 424"/>
                <a:gd name="T77" fmla="*/ 118 h 529"/>
                <a:gd name="T78" fmla="*/ 380 w 424"/>
                <a:gd name="T79" fmla="*/ 83 h 529"/>
                <a:gd name="T80" fmla="*/ 377 w 424"/>
                <a:gd name="T81" fmla="*/ 58 h 529"/>
                <a:gd name="T82" fmla="*/ 369 w 424"/>
                <a:gd name="T83" fmla="*/ 35 h 5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4"/>
                <a:gd name="T127" fmla="*/ 0 h 529"/>
                <a:gd name="T128" fmla="*/ 424 w 424"/>
                <a:gd name="T129" fmla="*/ 529 h 5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4" h="529">
                  <a:moveTo>
                    <a:pt x="351" y="0"/>
                  </a:moveTo>
                  <a:lnTo>
                    <a:pt x="367" y="1"/>
                  </a:lnTo>
                  <a:lnTo>
                    <a:pt x="385" y="23"/>
                  </a:lnTo>
                  <a:lnTo>
                    <a:pt x="394" y="36"/>
                  </a:lnTo>
                  <a:lnTo>
                    <a:pt x="400" y="50"/>
                  </a:lnTo>
                  <a:lnTo>
                    <a:pt x="406" y="61"/>
                  </a:lnTo>
                  <a:lnTo>
                    <a:pt x="411" y="76"/>
                  </a:lnTo>
                  <a:lnTo>
                    <a:pt x="416" y="88"/>
                  </a:lnTo>
                  <a:lnTo>
                    <a:pt x="418" y="104"/>
                  </a:lnTo>
                  <a:lnTo>
                    <a:pt x="420" y="117"/>
                  </a:lnTo>
                  <a:lnTo>
                    <a:pt x="423" y="130"/>
                  </a:lnTo>
                  <a:lnTo>
                    <a:pt x="423" y="148"/>
                  </a:lnTo>
                  <a:lnTo>
                    <a:pt x="423" y="166"/>
                  </a:lnTo>
                  <a:lnTo>
                    <a:pt x="421" y="186"/>
                  </a:lnTo>
                  <a:lnTo>
                    <a:pt x="419" y="212"/>
                  </a:lnTo>
                  <a:lnTo>
                    <a:pt x="415" y="234"/>
                  </a:lnTo>
                  <a:lnTo>
                    <a:pt x="409" y="251"/>
                  </a:lnTo>
                  <a:lnTo>
                    <a:pt x="402" y="277"/>
                  </a:lnTo>
                  <a:lnTo>
                    <a:pt x="395" y="296"/>
                  </a:lnTo>
                  <a:lnTo>
                    <a:pt x="386" y="315"/>
                  </a:lnTo>
                  <a:lnTo>
                    <a:pt x="376" y="334"/>
                  </a:lnTo>
                  <a:lnTo>
                    <a:pt x="364" y="353"/>
                  </a:lnTo>
                  <a:lnTo>
                    <a:pt x="353" y="370"/>
                  </a:lnTo>
                  <a:lnTo>
                    <a:pt x="339" y="387"/>
                  </a:lnTo>
                  <a:lnTo>
                    <a:pt x="323" y="402"/>
                  </a:lnTo>
                  <a:lnTo>
                    <a:pt x="307" y="416"/>
                  </a:lnTo>
                  <a:lnTo>
                    <a:pt x="289" y="431"/>
                  </a:lnTo>
                  <a:lnTo>
                    <a:pt x="266" y="444"/>
                  </a:lnTo>
                  <a:lnTo>
                    <a:pt x="247" y="454"/>
                  </a:lnTo>
                  <a:lnTo>
                    <a:pt x="224" y="465"/>
                  </a:lnTo>
                  <a:lnTo>
                    <a:pt x="207" y="472"/>
                  </a:lnTo>
                  <a:lnTo>
                    <a:pt x="198" y="475"/>
                  </a:lnTo>
                  <a:lnTo>
                    <a:pt x="271" y="528"/>
                  </a:lnTo>
                  <a:lnTo>
                    <a:pt x="251" y="528"/>
                  </a:lnTo>
                  <a:lnTo>
                    <a:pt x="230" y="524"/>
                  </a:lnTo>
                  <a:lnTo>
                    <a:pt x="211" y="520"/>
                  </a:lnTo>
                  <a:lnTo>
                    <a:pt x="191" y="518"/>
                  </a:lnTo>
                  <a:lnTo>
                    <a:pt x="170" y="515"/>
                  </a:lnTo>
                  <a:lnTo>
                    <a:pt x="148" y="514"/>
                  </a:lnTo>
                  <a:lnTo>
                    <a:pt x="130" y="513"/>
                  </a:lnTo>
                  <a:lnTo>
                    <a:pt x="108" y="513"/>
                  </a:lnTo>
                  <a:lnTo>
                    <a:pt x="87" y="514"/>
                  </a:lnTo>
                  <a:lnTo>
                    <a:pt x="60" y="516"/>
                  </a:lnTo>
                  <a:lnTo>
                    <a:pt x="31" y="522"/>
                  </a:lnTo>
                  <a:lnTo>
                    <a:pt x="0" y="522"/>
                  </a:lnTo>
                  <a:lnTo>
                    <a:pt x="11" y="510"/>
                  </a:lnTo>
                  <a:lnTo>
                    <a:pt x="20" y="499"/>
                  </a:lnTo>
                  <a:lnTo>
                    <a:pt x="30" y="485"/>
                  </a:lnTo>
                  <a:lnTo>
                    <a:pt x="37" y="472"/>
                  </a:lnTo>
                  <a:lnTo>
                    <a:pt x="41" y="464"/>
                  </a:lnTo>
                  <a:lnTo>
                    <a:pt x="44" y="456"/>
                  </a:lnTo>
                  <a:lnTo>
                    <a:pt x="47" y="443"/>
                  </a:lnTo>
                  <a:lnTo>
                    <a:pt x="49" y="431"/>
                  </a:lnTo>
                  <a:lnTo>
                    <a:pt x="50" y="420"/>
                  </a:lnTo>
                  <a:lnTo>
                    <a:pt x="48" y="408"/>
                  </a:lnTo>
                  <a:lnTo>
                    <a:pt x="47" y="395"/>
                  </a:lnTo>
                  <a:lnTo>
                    <a:pt x="42" y="375"/>
                  </a:lnTo>
                  <a:lnTo>
                    <a:pt x="71" y="375"/>
                  </a:lnTo>
                  <a:lnTo>
                    <a:pt x="128" y="423"/>
                  </a:lnTo>
                  <a:lnTo>
                    <a:pt x="138" y="419"/>
                  </a:lnTo>
                  <a:lnTo>
                    <a:pt x="164" y="404"/>
                  </a:lnTo>
                  <a:lnTo>
                    <a:pt x="186" y="391"/>
                  </a:lnTo>
                  <a:lnTo>
                    <a:pt x="213" y="374"/>
                  </a:lnTo>
                  <a:lnTo>
                    <a:pt x="227" y="363"/>
                  </a:lnTo>
                  <a:lnTo>
                    <a:pt x="242" y="353"/>
                  </a:lnTo>
                  <a:lnTo>
                    <a:pt x="261" y="337"/>
                  </a:lnTo>
                  <a:lnTo>
                    <a:pt x="278" y="322"/>
                  </a:lnTo>
                  <a:lnTo>
                    <a:pt x="294" y="304"/>
                  </a:lnTo>
                  <a:lnTo>
                    <a:pt x="307" y="289"/>
                  </a:lnTo>
                  <a:lnTo>
                    <a:pt x="319" y="271"/>
                  </a:lnTo>
                  <a:lnTo>
                    <a:pt x="332" y="254"/>
                  </a:lnTo>
                  <a:lnTo>
                    <a:pt x="339" y="240"/>
                  </a:lnTo>
                  <a:lnTo>
                    <a:pt x="348" y="221"/>
                  </a:lnTo>
                  <a:lnTo>
                    <a:pt x="354" y="201"/>
                  </a:lnTo>
                  <a:lnTo>
                    <a:pt x="361" y="183"/>
                  </a:lnTo>
                  <a:lnTo>
                    <a:pt x="367" y="163"/>
                  </a:lnTo>
                  <a:lnTo>
                    <a:pt x="373" y="141"/>
                  </a:lnTo>
                  <a:lnTo>
                    <a:pt x="378" y="118"/>
                  </a:lnTo>
                  <a:lnTo>
                    <a:pt x="379" y="98"/>
                  </a:lnTo>
                  <a:lnTo>
                    <a:pt x="380" y="83"/>
                  </a:lnTo>
                  <a:lnTo>
                    <a:pt x="379" y="69"/>
                  </a:lnTo>
                  <a:lnTo>
                    <a:pt x="377" y="58"/>
                  </a:lnTo>
                  <a:lnTo>
                    <a:pt x="374" y="46"/>
                  </a:lnTo>
                  <a:lnTo>
                    <a:pt x="369" y="35"/>
                  </a:lnTo>
                  <a:lnTo>
                    <a:pt x="351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5" name="Freeform 19"/>
            <p:cNvSpPr>
              <a:spLocks/>
            </p:cNvSpPr>
            <p:nvPr/>
          </p:nvSpPr>
          <p:spPr bwMode="auto">
            <a:xfrm>
              <a:off x="4548" y="2160"/>
              <a:ext cx="397" cy="529"/>
            </a:xfrm>
            <a:custGeom>
              <a:avLst/>
              <a:gdLst>
                <a:gd name="T0" fmla="*/ 356 w 397"/>
                <a:gd name="T1" fmla="*/ 26 h 529"/>
                <a:gd name="T2" fmla="*/ 370 w 397"/>
                <a:gd name="T3" fmla="*/ 49 h 529"/>
                <a:gd name="T4" fmla="*/ 382 w 397"/>
                <a:gd name="T5" fmla="*/ 75 h 529"/>
                <a:gd name="T6" fmla="*/ 390 w 397"/>
                <a:gd name="T7" fmla="*/ 104 h 529"/>
                <a:gd name="T8" fmla="*/ 395 w 397"/>
                <a:gd name="T9" fmla="*/ 130 h 529"/>
                <a:gd name="T10" fmla="*/ 395 w 397"/>
                <a:gd name="T11" fmla="*/ 166 h 529"/>
                <a:gd name="T12" fmla="*/ 391 w 397"/>
                <a:gd name="T13" fmla="*/ 212 h 529"/>
                <a:gd name="T14" fmla="*/ 382 w 397"/>
                <a:gd name="T15" fmla="*/ 251 h 529"/>
                <a:gd name="T16" fmla="*/ 369 w 397"/>
                <a:gd name="T17" fmla="*/ 296 h 529"/>
                <a:gd name="T18" fmla="*/ 352 w 397"/>
                <a:gd name="T19" fmla="*/ 334 h 529"/>
                <a:gd name="T20" fmla="*/ 329 w 397"/>
                <a:gd name="T21" fmla="*/ 370 h 529"/>
                <a:gd name="T22" fmla="*/ 302 w 397"/>
                <a:gd name="T23" fmla="*/ 402 h 529"/>
                <a:gd name="T24" fmla="*/ 270 w 397"/>
                <a:gd name="T25" fmla="*/ 431 h 529"/>
                <a:gd name="T26" fmla="*/ 231 w 397"/>
                <a:gd name="T27" fmla="*/ 454 h 529"/>
                <a:gd name="T28" fmla="*/ 194 w 397"/>
                <a:gd name="T29" fmla="*/ 472 h 529"/>
                <a:gd name="T30" fmla="*/ 235 w 397"/>
                <a:gd name="T31" fmla="*/ 528 h 529"/>
                <a:gd name="T32" fmla="*/ 198 w 397"/>
                <a:gd name="T33" fmla="*/ 520 h 529"/>
                <a:gd name="T34" fmla="*/ 159 w 397"/>
                <a:gd name="T35" fmla="*/ 515 h 529"/>
                <a:gd name="T36" fmla="*/ 122 w 397"/>
                <a:gd name="T37" fmla="*/ 513 h 529"/>
                <a:gd name="T38" fmla="*/ 82 w 397"/>
                <a:gd name="T39" fmla="*/ 514 h 529"/>
                <a:gd name="T40" fmla="*/ 35 w 397"/>
                <a:gd name="T41" fmla="*/ 518 h 529"/>
                <a:gd name="T42" fmla="*/ 0 w 397"/>
                <a:gd name="T43" fmla="*/ 522 h 529"/>
                <a:gd name="T44" fmla="*/ 19 w 397"/>
                <a:gd name="T45" fmla="*/ 499 h 529"/>
                <a:gd name="T46" fmla="*/ 35 w 397"/>
                <a:gd name="T47" fmla="*/ 472 h 529"/>
                <a:gd name="T48" fmla="*/ 41 w 397"/>
                <a:gd name="T49" fmla="*/ 456 h 529"/>
                <a:gd name="T50" fmla="*/ 46 w 397"/>
                <a:gd name="T51" fmla="*/ 431 h 529"/>
                <a:gd name="T52" fmla="*/ 46 w 397"/>
                <a:gd name="T53" fmla="*/ 408 h 529"/>
                <a:gd name="T54" fmla="*/ 40 w 397"/>
                <a:gd name="T55" fmla="*/ 375 h 529"/>
                <a:gd name="T56" fmla="*/ 129 w 397"/>
                <a:gd name="T57" fmla="*/ 419 h 529"/>
                <a:gd name="T58" fmla="*/ 174 w 397"/>
                <a:gd name="T59" fmla="*/ 391 h 529"/>
                <a:gd name="T60" fmla="*/ 213 w 397"/>
                <a:gd name="T61" fmla="*/ 363 h 529"/>
                <a:gd name="T62" fmla="*/ 244 w 397"/>
                <a:gd name="T63" fmla="*/ 337 h 529"/>
                <a:gd name="T64" fmla="*/ 275 w 397"/>
                <a:gd name="T65" fmla="*/ 304 h 529"/>
                <a:gd name="T66" fmla="*/ 298 w 397"/>
                <a:gd name="T67" fmla="*/ 271 h 529"/>
                <a:gd name="T68" fmla="*/ 317 w 397"/>
                <a:gd name="T69" fmla="*/ 240 h 529"/>
                <a:gd name="T70" fmla="*/ 331 w 397"/>
                <a:gd name="T71" fmla="*/ 201 h 529"/>
                <a:gd name="T72" fmla="*/ 343 w 397"/>
                <a:gd name="T73" fmla="*/ 163 h 529"/>
                <a:gd name="T74" fmla="*/ 354 w 397"/>
                <a:gd name="T75" fmla="*/ 118 h 529"/>
                <a:gd name="T76" fmla="*/ 356 w 397"/>
                <a:gd name="T77" fmla="*/ 83 h 529"/>
                <a:gd name="T78" fmla="*/ 353 w 397"/>
                <a:gd name="T79" fmla="*/ 57 h 529"/>
                <a:gd name="T80" fmla="*/ 345 w 397"/>
                <a:gd name="T81" fmla="*/ 35 h 5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97"/>
                <a:gd name="T124" fmla="*/ 0 h 529"/>
                <a:gd name="T125" fmla="*/ 397 w 397"/>
                <a:gd name="T126" fmla="*/ 529 h 5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97" h="529">
                  <a:moveTo>
                    <a:pt x="328" y="0"/>
                  </a:moveTo>
                  <a:lnTo>
                    <a:pt x="356" y="26"/>
                  </a:lnTo>
                  <a:lnTo>
                    <a:pt x="363" y="37"/>
                  </a:lnTo>
                  <a:lnTo>
                    <a:pt x="370" y="49"/>
                  </a:lnTo>
                  <a:lnTo>
                    <a:pt x="376" y="61"/>
                  </a:lnTo>
                  <a:lnTo>
                    <a:pt x="382" y="75"/>
                  </a:lnTo>
                  <a:lnTo>
                    <a:pt x="387" y="88"/>
                  </a:lnTo>
                  <a:lnTo>
                    <a:pt x="390" y="104"/>
                  </a:lnTo>
                  <a:lnTo>
                    <a:pt x="392" y="117"/>
                  </a:lnTo>
                  <a:lnTo>
                    <a:pt x="395" y="130"/>
                  </a:lnTo>
                  <a:lnTo>
                    <a:pt x="396" y="148"/>
                  </a:lnTo>
                  <a:lnTo>
                    <a:pt x="395" y="166"/>
                  </a:lnTo>
                  <a:lnTo>
                    <a:pt x="394" y="186"/>
                  </a:lnTo>
                  <a:lnTo>
                    <a:pt x="391" y="212"/>
                  </a:lnTo>
                  <a:lnTo>
                    <a:pt x="387" y="234"/>
                  </a:lnTo>
                  <a:lnTo>
                    <a:pt x="382" y="251"/>
                  </a:lnTo>
                  <a:lnTo>
                    <a:pt x="375" y="277"/>
                  </a:lnTo>
                  <a:lnTo>
                    <a:pt x="369" y="296"/>
                  </a:lnTo>
                  <a:lnTo>
                    <a:pt x="361" y="315"/>
                  </a:lnTo>
                  <a:lnTo>
                    <a:pt x="352" y="334"/>
                  </a:lnTo>
                  <a:lnTo>
                    <a:pt x="340" y="353"/>
                  </a:lnTo>
                  <a:lnTo>
                    <a:pt x="329" y="370"/>
                  </a:lnTo>
                  <a:lnTo>
                    <a:pt x="317" y="387"/>
                  </a:lnTo>
                  <a:lnTo>
                    <a:pt x="302" y="402"/>
                  </a:lnTo>
                  <a:lnTo>
                    <a:pt x="287" y="416"/>
                  </a:lnTo>
                  <a:lnTo>
                    <a:pt x="270" y="431"/>
                  </a:lnTo>
                  <a:lnTo>
                    <a:pt x="249" y="444"/>
                  </a:lnTo>
                  <a:lnTo>
                    <a:pt x="231" y="454"/>
                  </a:lnTo>
                  <a:lnTo>
                    <a:pt x="210" y="465"/>
                  </a:lnTo>
                  <a:lnTo>
                    <a:pt x="194" y="472"/>
                  </a:lnTo>
                  <a:lnTo>
                    <a:pt x="172" y="482"/>
                  </a:lnTo>
                  <a:lnTo>
                    <a:pt x="235" y="528"/>
                  </a:lnTo>
                  <a:lnTo>
                    <a:pt x="215" y="524"/>
                  </a:lnTo>
                  <a:lnTo>
                    <a:pt x="198" y="520"/>
                  </a:lnTo>
                  <a:lnTo>
                    <a:pt x="179" y="518"/>
                  </a:lnTo>
                  <a:lnTo>
                    <a:pt x="159" y="515"/>
                  </a:lnTo>
                  <a:lnTo>
                    <a:pt x="139" y="514"/>
                  </a:lnTo>
                  <a:lnTo>
                    <a:pt x="122" y="513"/>
                  </a:lnTo>
                  <a:lnTo>
                    <a:pt x="102" y="513"/>
                  </a:lnTo>
                  <a:lnTo>
                    <a:pt x="82" y="514"/>
                  </a:lnTo>
                  <a:lnTo>
                    <a:pt x="57" y="516"/>
                  </a:lnTo>
                  <a:lnTo>
                    <a:pt x="35" y="518"/>
                  </a:lnTo>
                  <a:lnTo>
                    <a:pt x="19" y="519"/>
                  </a:lnTo>
                  <a:lnTo>
                    <a:pt x="0" y="522"/>
                  </a:lnTo>
                  <a:lnTo>
                    <a:pt x="10" y="510"/>
                  </a:lnTo>
                  <a:lnTo>
                    <a:pt x="19" y="499"/>
                  </a:lnTo>
                  <a:lnTo>
                    <a:pt x="28" y="485"/>
                  </a:lnTo>
                  <a:lnTo>
                    <a:pt x="35" y="472"/>
                  </a:lnTo>
                  <a:lnTo>
                    <a:pt x="39" y="464"/>
                  </a:lnTo>
                  <a:lnTo>
                    <a:pt x="41" y="456"/>
                  </a:lnTo>
                  <a:lnTo>
                    <a:pt x="45" y="443"/>
                  </a:lnTo>
                  <a:lnTo>
                    <a:pt x="46" y="431"/>
                  </a:lnTo>
                  <a:lnTo>
                    <a:pt x="47" y="420"/>
                  </a:lnTo>
                  <a:lnTo>
                    <a:pt x="46" y="408"/>
                  </a:lnTo>
                  <a:lnTo>
                    <a:pt x="45" y="395"/>
                  </a:lnTo>
                  <a:lnTo>
                    <a:pt x="40" y="375"/>
                  </a:lnTo>
                  <a:lnTo>
                    <a:pt x="107" y="432"/>
                  </a:lnTo>
                  <a:lnTo>
                    <a:pt x="129" y="419"/>
                  </a:lnTo>
                  <a:lnTo>
                    <a:pt x="154" y="404"/>
                  </a:lnTo>
                  <a:lnTo>
                    <a:pt x="174" y="391"/>
                  </a:lnTo>
                  <a:lnTo>
                    <a:pt x="199" y="374"/>
                  </a:lnTo>
                  <a:lnTo>
                    <a:pt x="213" y="363"/>
                  </a:lnTo>
                  <a:lnTo>
                    <a:pt x="226" y="353"/>
                  </a:lnTo>
                  <a:lnTo>
                    <a:pt x="244" y="337"/>
                  </a:lnTo>
                  <a:lnTo>
                    <a:pt x="260" y="322"/>
                  </a:lnTo>
                  <a:lnTo>
                    <a:pt x="275" y="304"/>
                  </a:lnTo>
                  <a:lnTo>
                    <a:pt x="287" y="289"/>
                  </a:lnTo>
                  <a:lnTo>
                    <a:pt x="298" y="271"/>
                  </a:lnTo>
                  <a:lnTo>
                    <a:pt x="310" y="254"/>
                  </a:lnTo>
                  <a:lnTo>
                    <a:pt x="317" y="240"/>
                  </a:lnTo>
                  <a:lnTo>
                    <a:pt x="325" y="221"/>
                  </a:lnTo>
                  <a:lnTo>
                    <a:pt x="331" y="201"/>
                  </a:lnTo>
                  <a:lnTo>
                    <a:pt x="337" y="183"/>
                  </a:lnTo>
                  <a:lnTo>
                    <a:pt x="343" y="163"/>
                  </a:lnTo>
                  <a:lnTo>
                    <a:pt x="349" y="141"/>
                  </a:lnTo>
                  <a:lnTo>
                    <a:pt x="354" y="118"/>
                  </a:lnTo>
                  <a:lnTo>
                    <a:pt x="354" y="98"/>
                  </a:lnTo>
                  <a:lnTo>
                    <a:pt x="356" y="83"/>
                  </a:lnTo>
                  <a:lnTo>
                    <a:pt x="355" y="69"/>
                  </a:lnTo>
                  <a:lnTo>
                    <a:pt x="353" y="57"/>
                  </a:lnTo>
                  <a:lnTo>
                    <a:pt x="350" y="45"/>
                  </a:lnTo>
                  <a:lnTo>
                    <a:pt x="345" y="35"/>
                  </a:lnTo>
                  <a:lnTo>
                    <a:pt x="328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18451" name="Picture 2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544513"/>
            <a:ext cx="7270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2" name="AutoShape 22"/>
          <p:cNvSpPr>
            <a:spLocks noChangeArrowheads="1"/>
          </p:cNvSpPr>
          <p:nvPr/>
        </p:nvSpPr>
        <p:spPr bwMode="auto">
          <a:xfrm>
            <a:off x="1092200" y="254000"/>
            <a:ext cx="4673600" cy="465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IT’S MATRIX ALGEBRA TIME !!!</a:t>
            </a:r>
          </a:p>
        </p:txBody>
      </p:sp>
      <p:sp>
        <p:nvSpPr>
          <p:cNvPr id="18453" name="Rectangle 23"/>
          <p:cNvSpPr>
            <a:spLocks noChangeArrowheads="1"/>
          </p:cNvSpPr>
          <p:nvPr/>
        </p:nvSpPr>
        <p:spPr bwMode="auto">
          <a:xfrm>
            <a:off x="4098925" y="1652588"/>
            <a:ext cx="36147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1/1                   1/2                    3/1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2/1                   1/1                    4/1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1/3                   1/4                    1/1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838200" y="1828800"/>
            <a:ext cx="687388" cy="915988"/>
            <a:chOff x="528" y="1152"/>
            <a:chExt cx="433" cy="577"/>
          </a:xfrm>
        </p:grpSpPr>
        <p:sp>
          <p:nvSpPr>
            <p:cNvPr id="19490" name="Freeform 2"/>
            <p:cNvSpPr>
              <a:spLocks/>
            </p:cNvSpPr>
            <p:nvPr/>
          </p:nvSpPr>
          <p:spPr bwMode="auto">
            <a:xfrm>
              <a:off x="532" y="1152"/>
              <a:ext cx="429" cy="577"/>
            </a:xfrm>
            <a:custGeom>
              <a:avLst/>
              <a:gdLst>
                <a:gd name="T0" fmla="*/ 401 w 429"/>
                <a:gd name="T1" fmla="*/ 0 h 577"/>
                <a:gd name="T2" fmla="*/ 363 w 429"/>
                <a:gd name="T3" fmla="*/ 18 h 577"/>
                <a:gd name="T4" fmla="*/ 320 w 429"/>
                <a:gd name="T5" fmla="*/ 44 h 577"/>
                <a:gd name="T6" fmla="*/ 282 w 429"/>
                <a:gd name="T7" fmla="*/ 76 h 577"/>
                <a:gd name="T8" fmla="*/ 240 w 429"/>
                <a:gd name="T9" fmla="*/ 112 h 577"/>
                <a:gd name="T10" fmla="*/ 200 w 429"/>
                <a:gd name="T11" fmla="*/ 154 h 577"/>
                <a:gd name="T12" fmla="*/ 158 w 429"/>
                <a:gd name="T13" fmla="*/ 207 h 577"/>
                <a:gd name="T14" fmla="*/ 124 w 429"/>
                <a:gd name="T15" fmla="*/ 257 h 577"/>
                <a:gd name="T16" fmla="*/ 100 w 429"/>
                <a:gd name="T17" fmla="*/ 313 h 577"/>
                <a:gd name="T18" fmla="*/ 86 w 429"/>
                <a:gd name="T19" fmla="*/ 369 h 577"/>
                <a:gd name="T20" fmla="*/ 86 w 429"/>
                <a:gd name="T21" fmla="*/ 406 h 577"/>
                <a:gd name="T22" fmla="*/ 90 w 429"/>
                <a:gd name="T23" fmla="*/ 437 h 577"/>
                <a:gd name="T24" fmla="*/ 0 w 429"/>
                <a:gd name="T25" fmla="*/ 449 h 577"/>
                <a:gd name="T26" fmla="*/ 51 w 429"/>
                <a:gd name="T27" fmla="*/ 483 h 577"/>
                <a:gd name="T28" fmla="*/ 104 w 429"/>
                <a:gd name="T29" fmla="*/ 526 h 577"/>
                <a:gd name="T30" fmla="*/ 133 w 429"/>
                <a:gd name="T31" fmla="*/ 576 h 577"/>
                <a:gd name="T32" fmla="*/ 168 w 429"/>
                <a:gd name="T33" fmla="*/ 550 h 577"/>
                <a:gd name="T34" fmla="*/ 206 w 429"/>
                <a:gd name="T35" fmla="*/ 496 h 577"/>
                <a:gd name="T36" fmla="*/ 242 w 429"/>
                <a:gd name="T37" fmla="*/ 461 h 577"/>
                <a:gd name="T38" fmla="*/ 185 w 429"/>
                <a:gd name="T39" fmla="*/ 448 h 577"/>
                <a:gd name="T40" fmla="*/ 178 w 429"/>
                <a:gd name="T41" fmla="*/ 398 h 577"/>
                <a:gd name="T42" fmla="*/ 184 w 429"/>
                <a:gd name="T43" fmla="*/ 344 h 577"/>
                <a:gd name="T44" fmla="*/ 200 w 429"/>
                <a:gd name="T45" fmla="*/ 286 h 577"/>
                <a:gd name="T46" fmla="*/ 230 w 429"/>
                <a:gd name="T47" fmla="*/ 215 h 577"/>
                <a:gd name="T48" fmla="*/ 266 w 429"/>
                <a:gd name="T49" fmla="*/ 157 h 577"/>
                <a:gd name="T50" fmla="*/ 284 w 429"/>
                <a:gd name="T51" fmla="*/ 130 h 577"/>
                <a:gd name="T52" fmla="*/ 302 w 429"/>
                <a:gd name="T53" fmla="*/ 108 h 577"/>
                <a:gd name="T54" fmla="*/ 332 w 429"/>
                <a:gd name="T55" fmla="*/ 75 h 577"/>
                <a:gd name="T56" fmla="*/ 353 w 429"/>
                <a:gd name="T57" fmla="*/ 54 h 577"/>
                <a:gd name="T58" fmla="*/ 374 w 429"/>
                <a:gd name="T59" fmla="*/ 37 h 577"/>
                <a:gd name="T60" fmla="*/ 400 w 429"/>
                <a:gd name="T61" fmla="*/ 17 h 577"/>
                <a:gd name="T62" fmla="*/ 428 w 429"/>
                <a:gd name="T63" fmla="*/ 0 h 5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9"/>
                <a:gd name="T97" fmla="*/ 0 h 577"/>
                <a:gd name="T98" fmla="*/ 429 w 429"/>
                <a:gd name="T99" fmla="*/ 577 h 5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9" h="577">
                  <a:moveTo>
                    <a:pt x="428" y="0"/>
                  </a:moveTo>
                  <a:lnTo>
                    <a:pt x="401" y="0"/>
                  </a:lnTo>
                  <a:lnTo>
                    <a:pt x="380" y="10"/>
                  </a:lnTo>
                  <a:lnTo>
                    <a:pt x="363" y="18"/>
                  </a:lnTo>
                  <a:lnTo>
                    <a:pt x="343" y="30"/>
                  </a:lnTo>
                  <a:lnTo>
                    <a:pt x="320" y="44"/>
                  </a:lnTo>
                  <a:lnTo>
                    <a:pt x="305" y="58"/>
                  </a:lnTo>
                  <a:lnTo>
                    <a:pt x="282" y="76"/>
                  </a:lnTo>
                  <a:lnTo>
                    <a:pt x="260" y="94"/>
                  </a:lnTo>
                  <a:lnTo>
                    <a:pt x="240" y="112"/>
                  </a:lnTo>
                  <a:lnTo>
                    <a:pt x="216" y="135"/>
                  </a:lnTo>
                  <a:lnTo>
                    <a:pt x="200" y="154"/>
                  </a:lnTo>
                  <a:lnTo>
                    <a:pt x="180" y="179"/>
                  </a:lnTo>
                  <a:lnTo>
                    <a:pt x="158" y="207"/>
                  </a:lnTo>
                  <a:lnTo>
                    <a:pt x="138" y="235"/>
                  </a:lnTo>
                  <a:lnTo>
                    <a:pt x="124" y="257"/>
                  </a:lnTo>
                  <a:lnTo>
                    <a:pt x="110" y="287"/>
                  </a:lnTo>
                  <a:lnTo>
                    <a:pt x="100" y="313"/>
                  </a:lnTo>
                  <a:lnTo>
                    <a:pt x="92" y="340"/>
                  </a:lnTo>
                  <a:lnTo>
                    <a:pt x="86" y="369"/>
                  </a:lnTo>
                  <a:lnTo>
                    <a:pt x="85" y="386"/>
                  </a:lnTo>
                  <a:lnTo>
                    <a:pt x="86" y="406"/>
                  </a:lnTo>
                  <a:lnTo>
                    <a:pt x="88" y="422"/>
                  </a:lnTo>
                  <a:lnTo>
                    <a:pt x="90" y="437"/>
                  </a:lnTo>
                  <a:lnTo>
                    <a:pt x="94" y="449"/>
                  </a:lnTo>
                  <a:lnTo>
                    <a:pt x="0" y="449"/>
                  </a:lnTo>
                  <a:lnTo>
                    <a:pt x="24" y="464"/>
                  </a:lnTo>
                  <a:lnTo>
                    <a:pt x="51" y="483"/>
                  </a:lnTo>
                  <a:lnTo>
                    <a:pt x="78" y="503"/>
                  </a:lnTo>
                  <a:lnTo>
                    <a:pt x="104" y="526"/>
                  </a:lnTo>
                  <a:lnTo>
                    <a:pt x="119" y="544"/>
                  </a:lnTo>
                  <a:lnTo>
                    <a:pt x="133" y="576"/>
                  </a:lnTo>
                  <a:lnTo>
                    <a:pt x="154" y="576"/>
                  </a:lnTo>
                  <a:lnTo>
                    <a:pt x="168" y="550"/>
                  </a:lnTo>
                  <a:lnTo>
                    <a:pt x="184" y="523"/>
                  </a:lnTo>
                  <a:lnTo>
                    <a:pt x="206" y="496"/>
                  </a:lnTo>
                  <a:lnTo>
                    <a:pt x="228" y="474"/>
                  </a:lnTo>
                  <a:lnTo>
                    <a:pt x="242" y="461"/>
                  </a:lnTo>
                  <a:lnTo>
                    <a:pt x="265" y="448"/>
                  </a:lnTo>
                  <a:lnTo>
                    <a:pt x="185" y="448"/>
                  </a:lnTo>
                  <a:lnTo>
                    <a:pt x="180" y="422"/>
                  </a:lnTo>
                  <a:lnTo>
                    <a:pt x="178" y="398"/>
                  </a:lnTo>
                  <a:lnTo>
                    <a:pt x="180" y="371"/>
                  </a:lnTo>
                  <a:lnTo>
                    <a:pt x="184" y="344"/>
                  </a:lnTo>
                  <a:lnTo>
                    <a:pt x="192" y="313"/>
                  </a:lnTo>
                  <a:lnTo>
                    <a:pt x="200" y="286"/>
                  </a:lnTo>
                  <a:lnTo>
                    <a:pt x="215" y="247"/>
                  </a:lnTo>
                  <a:lnTo>
                    <a:pt x="230" y="215"/>
                  </a:lnTo>
                  <a:lnTo>
                    <a:pt x="246" y="187"/>
                  </a:lnTo>
                  <a:lnTo>
                    <a:pt x="266" y="157"/>
                  </a:lnTo>
                  <a:lnTo>
                    <a:pt x="276" y="143"/>
                  </a:lnTo>
                  <a:lnTo>
                    <a:pt x="284" y="130"/>
                  </a:lnTo>
                  <a:lnTo>
                    <a:pt x="293" y="119"/>
                  </a:lnTo>
                  <a:lnTo>
                    <a:pt x="302" y="108"/>
                  </a:lnTo>
                  <a:lnTo>
                    <a:pt x="318" y="88"/>
                  </a:lnTo>
                  <a:lnTo>
                    <a:pt x="332" y="75"/>
                  </a:lnTo>
                  <a:lnTo>
                    <a:pt x="342" y="65"/>
                  </a:lnTo>
                  <a:lnTo>
                    <a:pt x="353" y="54"/>
                  </a:lnTo>
                  <a:lnTo>
                    <a:pt x="364" y="45"/>
                  </a:lnTo>
                  <a:lnTo>
                    <a:pt x="374" y="37"/>
                  </a:lnTo>
                  <a:lnTo>
                    <a:pt x="386" y="27"/>
                  </a:lnTo>
                  <a:lnTo>
                    <a:pt x="400" y="17"/>
                  </a:lnTo>
                  <a:lnTo>
                    <a:pt x="414" y="8"/>
                  </a:lnTo>
                  <a:lnTo>
                    <a:pt x="428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1" name="Freeform 3"/>
            <p:cNvSpPr>
              <a:spLocks/>
            </p:cNvSpPr>
            <p:nvPr/>
          </p:nvSpPr>
          <p:spPr bwMode="auto">
            <a:xfrm>
              <a:off x="528" y="1153"/>
              <a:ext cx="408" cy="576"/>
            </a:xfrm>
            <a:custGeom>
              <a:avLst/>
              <a:gdLst>
                <a:gd name="T0" fmla="*/ 407 w 408"/>
                <a:gd name="T1" fmla="*/ 0 h 576"/>
                <a:gd name="T2" fmla="*/ 384 w 408"/>
                <a:gd name="T3" fmla="*/ 8 h 576"/>
                <a:gd name="T4" fmla="*/ 366 w 408"/>
                <a:gd name="T5" fmla="*/ 14 h 576"/>
                <a:gd name="T6" fmla="*/ 350 w 408"/>
                <a:gd name="T7" fmla="*/ 22 h 576"/>
                <a:gd name="T8" fmla="*/ 332 w 408"/>
                <a:gd name="T9" fmla="*/ 31 h 576"/>
                <a:gd name="T10" fmla="*/ 308 w 408"/>
                <a:gd name="T11" fmla="*/ 44 h 576"/>
                <a:gd name="T12" fmla="*/ 286 w 408"/>
                <a:gd name="T13" fmla="*/ 58 h 576"/>
                <a:gd name="T14" fmla="*/ 264 w 408"/>
                <a:gd name="T15" fmla="*/ 76 h 576"/>
                <a:gd name="T16" fmla="*/ 242 w 408"/>
                <a:gd name="T17" fmla="*/ 94 h 576"/>
                <a:gd name="T18" fmla="*/ 222 w 408"/>
                <a:gd name="T19" fmla="*/ 112 h 576"/>
                <a:gd name="T20" fmla="*/ 199 w 408"/>
                <a:gd name="T21" fmla="*/ 136 h 576"/>
                <a:gd name="T22" fmla="*/ 183 w 408"/>
                <a:gd name="T23" fmla="*/ 154 h 576"/>
                <a:gd name="T24" fmla="*/ 163 w 408"/>
                <a:gd name="T25" fmla="*/ 179 h 576"/>
                <a:gd name="T26" fmla="*/ 141 w 408"/>
                <a:gd name="T27" fmla="*/ 207 h 576"/>
                <a:gd name="T28" fmla="*/ 122 w 408"/>
                <a:gd name="T29" fmla="*/ 235 h 576"/>
                <a:gd name="T30" fmla="*/ 108 w 408"/>
                <a:gd name="T31" fmla="*/ 257 h 576"/>
                <a:gd name="T32" fmla="*/ 94 w 408"/>
                <a:gd name="T33" fmla="*/ 287 h 576"/>
                <a:gd name="T34" fmla="*/ 84 w 408"/>
                <a:gd name="T35" fmla="*/ 313 h 576"/>
                <a:gd name="T36" fmla="*/ 76 w 408"/>
                <a:gd name="T37" fmla="*/ 340 h 576"/>
                <a:gd name="T38" fmla="*/ 71 w 408"/>
                <a:gd name="T39" fmla="*/ 369 h 576"/>
                <a:gd name="T40" fmla="*/ 70 w 408"/>
                <a:gd name="T41" fmla="*/ 386 h 576"/>
                <a:gd name="T42" fmla="*/ 71 w 408"/>
                <a:gd name="T43" fmla="*/ 406 h 576"/>
                <a:gd name="T44" fmla="*/ 73 w 408"/>
                <a:gd name="T45" fmla="*/ 421 h 576"/>
                <a:gd name="T46" fmla="*/ 75 w 408"/>
                <a:gd name="T47" fmla="*/ 436 h 576"/>
                <a:gd name="T48" fmla="*/ 78 w 408"/>
                <a:gd name="T49" fmla="*/ 449 h 576"/>
                <a:gd name="T50" fmla="*/ 0 w 408"/>
                <a:gd name="T51" fmla="*/ 449 h 576"/>
                <a:gd name="T52" fmla="*/ 25 w 408"/>
                <a:gd name="T53" fmla="*/ 465 h 576"/>
                <a:gd name="T54" fmla="*/ 47 w 408"/>
                <a:gd name="T55" fmla="*/ 481 h 576"/>
                <a:gd name="T56" fmla="*/ 76 w 408"/>
                <a:gd name="T57" fmla="*/ 503 h 576"/>
                <a:gd name="T58" fmla="*/ 100 w 408"/>
                <a:gd name="T59" fmla="*/ 526 h 576"/>
                <a:gd name="T60" fmla="*/ 120 w 408"/>
                <a:gd name="T61" fmla="*/ 548 h 576"/>
                <a:gd name="T62" fmla="*/ 138 w 408"/>
                <a:gd name="T63" fmla="*/ 575 h 576"/>
                <a:gd name="T64" fmla="*/ 151 w 408"/>
                <a:gd name="T65" fmla="*/ 550 h 576"/>
                <a:gd name="T66" fmla="*/ 167 w 408"/>
                <a:gd name="T67" fmla="*/ 523 h 576"/>
                <a:gd name="T68" fmla="*/ 189 w 408"/>
                <a:gd name="T69" fmla="*/ 496 h 576"/>
                <a:gd name="T70" fmla="*/ 210 w 408"/>
                <a:gd name="T71" fmla="*/ 474 h 576"/>
                <a:gd name="T72" fmla="*/ 224 w 408"/>
                <a:gd name="T73" fmla="*/ 461 h 576"/>
                <a:gd name="T74" fmla="*/ 247 w 408"/>
                <a:gd name="T75" fmla="*/ 448 h 576"/>
                <a:gd name="T76" fmla="*/ 168 w 408"/>
                <a:gd name="T77" fmla="*/ 448 h 576"/>
                <a:gd name="T78" fmla="*/ 163 w 408"/>
                <a:gd name="T79" fmla="*/ 421 h 576"/>
                <a:gd name="T80" fmla="*/ 161 w 408"/>
                <a:gd name="T81" fmla="*/ 398 h 576"/>
                <a:gd name="T82" fmla="*/ 163 w 408"/>
                <a:gd name="T83" fmla="*/ 371 h 576"/>
                <a:gd name="T84" fmla="*/ 167 w 408"/>
                <a:gd name="T85" fmla="*/ 344 h 576"/>
                <a:gd name="T86" fmla="*/ 175 w 408"/>
                <a:gd name="T87" fmla="*/ 313 h 576"/>
                <a:gd name="T88" fmla="*/ 183 w 408"/>
                <a:gd name="T89" fmla="*/ 286 h 576"/>
                <a:gd name="T90" fmla="*/ 198 w 408"/>
                <a:gd name="T91" fmla="*/ 247 h 576"/>
                <a:gd name="T92" fmla="*/ 212 w 408"/>
                <a:gd name="T93" fmla="*/ 215 h 576"/>
                <a:gd name="T94" fmla="*/ 228 w 408"/>
                <a:gd name="T95" fmla="*/ 187 h 576"/>
                <a:gd name="T96" fmla="*/ 248 w 408"/>
                <a:gd name="T97" fmla="*/ 157 h 576"/>
                <a:gd name="T98" fmla="*/ 257 w 408"/>
                <a:gd name="T99" fmla="*/ 143 h 576"/>
                <a:gd name="T100" fmla="*/ 266 w 408"/>
                <a:gd name="T101" fmla="*/ 130 h 576"/>
                <a:gd name="T102" fmla="*/ 274 w 408"/>
                <a:gd name="T103" fmla="*/ 119 h 576"/>
                <a:gd name="T104" fmla="*/ 283 w 408"/>
                <a:gd name="T105" fmla="*/ 108 h 576"/>
                <a:gd name="T106" fmla="*/ 299 w 408"/>
                <a:gd name="T107" fmla="*/ 88 h 576"/>
                <a:gd name="T108" fmla="*/ 312 w 408"/>
                <a:gd name="T109" fmla="*/ 75 h 576"/>
                <a:gd name="T110" fmla="*/ 323 w 408"/>
                <a:gd name="T111" fmla="*/ 65 h 576"/>
                <a:gd name="T112" fmla="*/ 333 w 408"/>
                <a:gd name="T113" fmla="*/ 55 h 576"/>
                <a:gd name="T114" fmla="*/ 345 w 408"/>
                <a:gd name="T115" fmla="*/ 45 h 576"/>
                <a:gd name="T116" fmla="*/ 354 w 408"/>
                <a:gd name="T117" fmla="*/ 37 h 576"/>
                <a:gd name="T118" fmla="*/ 366 w 408"/>
                <a:gd name="T119" fmla="*/ 27 h 576"/>
                <a:gd name="T120" fmla="*/ 380 w 408"/>
                <a:gd name="T121" fmla="*/ 18 h 576"/>
                <a:gd name="T122" fmla="*/ 393 w 408"/>
                <a:gd name="T123" fmla="*/ 8 h 576"/>
                <a:gd name="T124" fmla="*/ 407 w 408"/>
                <a:gd name="T125" fmla="*/ 0 h 5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08"/>
                <a:gd name="T190" fmla="*/ 0 h 576"/>
                <a:gd name="T191" fmla="*/ 408 w 408"/>
                <a:gd name="T192" fmla="*/ 576 h 5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08" h="576">
                  <a:moveTo>
                    <a:pt x="407" y="0"/>
                  </a:moveTo>
                  <a:lnTo>
                    <a:pt x="384" y="8"/>
                  </a:lnTo>
                  <a:lnTo>
                    <a:pt x="366" y="14"/>
                  </a:lnTo>
                  <a:lnTo>
                    <a:pt x="350" y="22"/>
                  </a:lnTo>
                  <a:lnTo>
                    <a:pt x="332" y="31"/>
                  </a:lnTo>
                  <a:lnTo>
                    <a:pt x="308" y="44"/>
                  </a:lnTo>
                  <a:lnTo>
                    <a:pt x="286" y="58"/>
                  </a:lnTo>
                  <a:lnTo>
                    <a:pt x="264" y="76"/>
                  </a:lnTo>
                  <a:lnTo>
                    <a:pt x="242" y="94"/>
                  </a:lnTo>
                  <a:lnTo>
                    <a:pt x="222" y="112"/>
                  </a:lnTo>
                  <a:lnTo>
                    <a:pt x="199" y="136"/>
                  </a:lnTo>
                  <a:lnTo>
                    <a:pt x="183" y="154"/>
                  </a:lnTo>
                  <a:lnTo>
                    <a:pt x="163" y="179"/>
                  </a:lnTo>
                  <a:lnTo>
                    <a:pt x="141" y="207"/>
                  </a:lnTo>
                  <a:lnTo>
                    <a:pt x="122" y="235"/>
                  </a:lnTo>
                  <a:lnTo>
                    <a:pt x="108" y="257"/>
                  </a:lnTo>
                  <a:lnTo>
                    <a:pt x="94" y="287"/>
                  </a:lnTo>
                  <a:lnTo>
                    <a:pt x="84" y="313"/>
                  </a:lnTo>
                  <a:lnTo>
                    <a:pt x="76" y="340"/>
                  </a:lnTo>
                  <a:lnTo>
                    <a:pt x="71" y="369"/>
                  </a:lnTo>
                  <a:lnTo>
                    <a:pt x="70" y="386"/>
                  </a:lnTo>
                  <a:lnTo>
                    <a:pt x="71" y="406"/>
                  </a:lnTo>
                  <a:lnTo>
                    <a:pt x="73" y="421"/>
                  </a:lnTo>
                  <a:lnTo>
                    <a:pt x="75" y="436"/>
                  </a:lnTo>
                  <a:lnTo>
                    <a:pt x="78" y="449"/>
                  </a:lnTo>
                  <a:lnTo>
                    <a:pt x="0" y="449"/>
                  </a:lnTo>
                  <a:lnTo>
                    <a:pt x="25" y="465"/>
                  </a:lnTo>
                  <a:lnTo>
                    <a:pt x="47" y="481"/>
                  </a:lnTo>
                  <a:lnTo>
                    <a:pt x="76" y="503"/>
                  </a:lnTo>
                  <a:lnTo>
                    <a:pt x="100" y="526"/>
                  </a:lnTo>
                  <a:lnTo>
                    <a:pt x="120" y="548"/>
                  </a:lnTo>
                  <a:lnTo>
                    <a:pt x="138" y="575"/>
                  </a:lnTo>
                  <a:lnTo>
                    <a:pt x="151" y="550"/>
                  </a:lnTo>
                  <a:lnTo>
                    <a:pt x="167" y="523"/>
                  </a:lnTo>
                  <a:lnTo>
                    <a:pt x="189" y="496"/>
                  </a:lnTo>
                  <a:lnTo>
                    <a:pt x="210" y="474"/>
                  </a:lnTo>
                  <a:lnTo>
                    <a:pt x="224" y="461"/>
                  </a:lnTo>
                  <a:lnTo>
                    <a:pt x="247" y="448"/>
                  </a:lnTo>
                  <a:lnTo>
                    <a:pt x="168" y="448"/>
                  </a:lnTo>
                  <a:lnTo>
                    <a:pt x="163" y="421"/>
                  </a:lnTo>
                  <a:lnTo>
                    <a:pt x="161" y="398"/>
                  </a:lnTo>
                  <a:lnTo>
                    <a:pt x="163" y="371"/>
                  </a:lnTo>
                  <a:lnTo>
                    <a:pt x="167" y="344"/>
                  </a:lnTo>
                  <a:lnTo>
                    <a:pt x="175" y="313"/>
                  </a:lnTo>
                  <a:lnTo>
                    <a:pt x="183" y="286"/>
                  </a:lnTo>
                  <a:lnTo>
                    <a:pt x="198" y="247"/>
                  </a:lnTo>
                  <a:lnTo>
                    <a:pt x="212" y="215"/>
                  </a:lnTo>
                  <a:lnTo>
                    <a:pt x="228" y="187"/>
                  </a:lnTo>
                  <a:lnTo>
                    <a:pt x="248" y="157"/>
                  </a:lnTo>
                  <a:lnTo>
                    <a:pt x="257" y="143"/>
                  </a:lnTo>
                  <a:lnTo>
                    <a:pt x="266" y="130"/>
                  </a:lnTo>
                  <a:lnTo>
                    <a:pt x="274" y="119"/>
                  </a:lnTo>
                  <a:lnTo>
                    <a:pt x="283" y="108"/>
                  </a:lnTo>
                  <a:lnTo>
                    <a:pt x="299" y="88"/>
                  </a:lnTo>
                  <a:lnTo>
                    <a:pt x="312" y="75"/>
                  </a:lnTo>
                  <a:lnTo>
                    <a:pt x="323" y="65"/>
                  </a:lnTo>
                  <a:lnTo>
                    <a:pt x="333" y="55"/>
                  </a:lnTo>
                  <a:lnTo>
                    <a:pt x="345" y="45"/>
                  </a:lnTo>
                  <a:lnTo>
                    <a:pt x="354" y="37"/>
                  </a:lnTo>
                  <a:lnTo>
                    <a:pt x="366" y="27"/>
                  </a:lnTo>
                  <a:lnTo>
                    <a:pt x="380" y="18"/>
                  </a:lnTo>
                  <a:lnTo>
                    <a:pt x="393" y="8"/>
                  </a:lnTo>
                  <a:lnTo>
                    <a:pt x="407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2955925" y="890588"/>
            <a:ext cx="43783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1.0000               0.5000                  3.0000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2.0000               1.0000                  4.0000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0.3333               0.2500                  1.0000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6937375" y="838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7315200" y="841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H="1">
            <a:off x="6937375" y="2438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H="1">
            <a:off x="2746375" y="838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2743200" y="841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2746375" y="2438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2955925" y="2719388"/>
            <a:ext cx="43783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1.0000               0.5000                  3.0000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2.0000               1.0000                  4.0000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0.3333               0.2500                  1.0000</a:t>
            </a:r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>
            <a:off x="6937375" y="2667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7315200" y="2670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 flipH="1">
            <a:off x="6937375" y="4267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 flipH="1">
            <a:off x="2746375" y="2667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2743200" y="2670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2746375" y="4267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746125" y="280988"/>
            <a:ext cx="380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STEP 1: SQUARING THE MATRIX</a:t>
            </a:r>
          </a:p>
        </p:txBody>
      </p:sp>
      <p:sp>
        <p:nvSpPr>
          <p:cNvPr id="19474" name="Rectangle 20"/>
          <p:cNvSpPr>
            <a:spLocks noChangeArrowheads="1"/>
          </p:cNvSpPr>
          <p:nvPr/>
        </p:nvSpPr>
        <p:spPr bwMode="auto">
          <a:xfrm>
            <a:off x="3641725" y="5005388"/>
            <a:ext cx="43751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3.0000               1.7500                  8.0000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5.3332               3.0000                14.0000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1.1666               0.6667                  3.0000</a:t>
            </a:r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7623175" y="4953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>
            <a:off x="8001000" y="4956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7" name="Line 23"/>
          <p:cNvSpPr>
            <a:spLocks noChangeShapeType="1"/>
          </p:cNvSpPr>
          <p:nvPr/>
        </p:nvSpPr>
        <p:spPr bwMode="auto">
          <a:xfrm flipH="1">
            <a:off x="7623175" y="6553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 flipH="1">
            <a:off x="3432175" y="4953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3429000" y="4956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3432175" y="6553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81" name="Rectangle 27"/>
          <p:cNvSpPr>
            <a:spLocks noChangeArrowheads="1"/>
          </p:cNvSpPr>
          <p:nvPr/>
        </p:nvSpPr>
        <p:spPr bwMode="auto">
          <a:xfrm>
            <a:off x="746125" y="14239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THIS TIMES</a:t>
            </a:r>
          </a:p>
        </p:txBody>
      </p:sp>
      <p:sp>
        <p:nvSpPr>
          <p:cNvPr id="19482" name="Rectangle 28"/>
          <p:cNvSpPr>
            <a:spLocks noChangeArrowheads="1"/>
          </p:cNvSpPr>
          <p:nvPr/>
        </p:nvSpPr>
        <p:spPr bwMode="auto">
          <a:xfrm>
            <a:off x="898525" y="31765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19483" name="Rectangle 29"/>
          <p:cNvSpPr>
            <a:spLocks noChangeArrowheads="1"/>
          </p:cNvSpPr>
          <p:nvPr/>
        </p:nvSpPr>
        <p:spPr bwMode="auto">
          <a:xfrm>
            <a:off x="669925" y="5310188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RESULTS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IN THIS</a:t>
            </a:r>
          </a:p>
        </p:txBody>
      </p:sp>
      <p:grpSp>
        <p:nvGrpSpPr>
          <p:cNvPr id="19484" name="Group 32"/>
          <p:cNvGrpSpPr>
            <a:grpSpLocks/>
          </p:cNvGrpSpPr>
          <p:nvPr/>
        </p:nvGrpSpPr>
        <p:grpSpPr bwMode="auto">
          <a:xfrm>
            <a:off x="762000" y="3886200"/>
            <a:ext cx="611188" cy="915988"/>
            <a:chOff x="480" y="2448"/>
            <a:chExt cx="385" cy="577"/>
          </a:xfrm>
        </p:grpSpPr>
        <p:sp>
          <p:nvSpPr>
            <p:cNvPr id="19488" name="Freeform 30"/>
            <p:cNvSpPr>
              <a:spLocks/>
            </p:cNvSpPr>
            <p:nvPr/>
          </p:nvSpPr>
          <p:spPr bwMode="auto">
            <a:xfrm>
              <a:off x="483" y="2448"/>
              <a:ext cx="382" cy="577"/>
            </a:xfrm>
            <a:custGeom>
              <a:avLst/>
              <a:gdLst>
                <a:gd name="T0" fmla="*/ 357 w 382"/>
                <a:gd name="T1" fmla="*/ 0 h 577"/>
                <a:gd name="T2" fmla="*/ 323 w 382"/>
                <a:gd name="T3" fmla="*/ 18 h 577"/>
                <a:gd name="T4" fmla="*/ 285 w 382"/>
                <a:gd name="T5" fmla="*/ 44 h 577"/>
                <a:gd name="T6" fmla="*/ 251 w 382"/>
                <a:gd name="T7" fmla="*/ 76 h 577"/>
                <a:gd name="T8" fmla="*/ 214 w 382"/>
                <a:gd name="T9" fmla="*/ 112 h 577"/>
                <a:gd name="T10" fmla="*/ 178 w 382"/>
                <a:gd name="T11" fmla="*/ 154 h 577"/>
                <a:gd name="T12" fmla="*/ 141 w 382"/>
                <a:gd name="T13" fmla="*/ 207 h 577"/>
                <a:gd name="T14" fmla="*/ 111 w 382"/>
                <a:gd name="T15" fmla="*/ 257 h 577"/>
                <a:gd name="T16" fmla="*/ 89 w 382"/>
                <a:gd name="T17" fmla="*/ 313 h 577"/>
                <a:gd name="T18" fmla="*/ 77 w 382"/>
                <a:gd name="T19" fmla="*/ 369 h 577"/>
                <a:gd name="T20" fmla="*/ 77 w 382"/>
                <a:gd name="T21" fmla="*/ 406 h 577"/>
                <a:gd name="T22" fmla="*/ 80 w 382"/>
                <a:gd name="T23" fmla="*/ 437 h 577"/>
                <a:gd name="T24" fmla="*/ 0 w 382"/>
                <a:gd name="T25" fmla="*/ 449 h 577"/>
                <a:gd name="T26" fmla="*/ 46 w 382"/>
                <a:gd name="T27" fmla="*/ 483 h 577"/>
                <a:gd name="T28" fmla="*/ 93 w 382"/>
                <a:gd name="T29" fmla="*/ 526 h 577"/>
                <a:gd name="T30" fmla="*/ 119 w 382"/>
                <a:gd name="T31" fmla="*/ 576 h 577"/>
                <a:gd name="T32" fmla="*/ 150 w 382"/>
                <a:gd name="T33" fmla="*/ 550 h 577"/>
                <a:gd name="T34" fmla="*/ 184 w 382"/>
                <a:gd name="T35" fmla="*/ 496 h 577"/>
                <a:gd name="T36" fmla="*/ 216 w 382"/>
                <a:gd name="T37" fmla="*/ 461 h 577"/>
                <a:gd name="T38" fmla="*/ 165 w 382"/>
                <a:gd name="T39" fmla="*/ 448 h 577"/>
                <a:gd name="T40" fmla="*/ 159 w 382"/>
                <a:gd name="T41" fmla="*/ 398 h 577"/>
                <a:gd name="T42" fmla="*/ 164 w 382"/>
                <a:gd name="T43" fmla="*/ 344 h 577"/>
                <a:gd name="T44" fmla="*/ 178 w 382"/>
                <a:gd name="T45" fmla="*/ 286 h 577"/>
                <a:gd name="T46" fmla="*/ 205 w 382"/>
                <a:gd name="T47" fmla="*/ 215 h 577"/>
                <a:gd name="T48" fmla="*/ 237 w 382"/>
                <a:gd name="T49" fmla="*/ 157 h 577"/>
                <a:gd name="T50" fmla="*/ 253 w 382"/>
                <a:gd name="T51" fmla="*/ 130 h 577"/>
                <a:gd name="T52" fmla="*/ 269 w 382"/>
                <a:gd name="T53" fmla="*/ 108 h 577"/>
                <a:gd name="T54" fmla="*/ 295 w 382"/>
                <a:gd name="T55" fmla="*/ 75 h 577"/>
                <a:gd name="T56" fmla="*/ 314 w 382"/>
                <a:gd name="T57" fmla="*/ 54 h 577"/>
                <a:gd name="T58" fmla="*/ 333 w 382"/>
                <a:gd name="T59" fmla="*/ 37 h 577"/>
                <a:gd name="T60" fmla="*/ 356 w 382"/>
                <a:gd name="T61" fmla="*/ 17 h 577"/>
                <a:gd name="T62" fmla="*/ 381 w 382"/>
                <a:gd name="T63" fmla="*/ 0 h 5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2"/>
                <a:gd name="T97" fmla="*/ 0 h 577"/>
                <a:gd name="T98" fmla="*/ 382 w 382"/>
                <a:gd name="T99" fmla="*/ 577 h 5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2" h="577">
                  <a:moveTo>
                    <a:pt x="381" y="0"/>
                  </a:moveTo>
                  <a:lnTo>
                    <a:pt x="357" y="0"/>
                  </a:lnTo>
                  <a:lnTo>
                    <a:pt x="338" y="10"/>
                  </a:lnTo>
                  <a:lnTo>
                    <a:pt x="323" y="18"/>
                  </a:lnTo>
                  <a:lnTo>
                    <a:pt x="305" y="30"/>
                  </a:lnTo>
                  <a:lnTo>
                    <a:pt x="285" y="44"/>
                  </a:lnTo>
                  <a:lnTo>
                    <a:pt x="272" y="58"/>
                  </a:lnTo>
                  <a:lnTo>
                    <a:pt x="251" y="76"/>
                  </a:lnTo>
                  <a:lnTo>
                    <a:pt x="232" y="94"/>
                  </a:lnTo>
                  <a:lnTo>
                    <a:pt x="214" y="112"/>
                  </a:lnTo>
                  <a:lnTo>
                    <a:pt x="192" y="135"/>
                  </a:lnTo>
                  <a:lnTo>
                    <a:pt x="178" y="154"/>
                  </a:lnTo>
                  <a:lnTo>
                    <a:pt x="160" y="179"/>
                  </a:lnTo>
                  <a:lnTo>
                    <a:pt x="141" y="207"/>
                  </a:lnTo>
                  <a:lnTo>
                    <a:pt x="123" y="235"/>
                  </a:lnTo>
                  <a:lnTo>
                    <a:pt x="111" y="257"/>
                  </a:lnTo>
                  <a:lnTo>
                    <a:pt x="98" y="287"/>
                  </a:lnTo>
                  <a:lnTo>
                    <a:pt x="89" y="313"/>
                  </a:lnTo>
                  <a:lnTo>
                    <a:pt x="82" y="340"/>
                  </a:lnTo>
                  <a:lnTo>
                    <a:pt x="77" y="369"/>
                  </a:lnTo>
                  <a:lnTo>
                    <a:pt x="76" y="386"/>
                  </a:lnTo>
                  <a:lnTo>
                    <a:pt x="77" y="406"/>
                  </a:lnTo>
                  <a:lnTo>
                    <a:pt x="79" y="422"/>
                  </a:lnTo>
                  <a:lnTo>
                    <a:pt x="80" y="437"/>
                  </a:lnTo>
                  <a:lnTo>
                    <a:pt x="84" y="449"/>
                  </a:lnTo>
                  <a:lnTo>
                    <a:pt x="0" y="449"/>
                  </a:lnTo>
                  <a:lnTo>
                    <a:pt x="21" y="464"/>
                  </a:lnTo>
                  <a:lnTo>
                    <a:pt x="46" y="483"/>
                  </a:lnTo>
                  <a:lnTo>
                    <a:pt x="70" y="503"/>
                  </a:lnTo>
                  <a:lnTo>
                    <a:pt x="93" y="526"/>
                  </a:lnTo>
                  <a:lnTo>
                    <a:pt x="106" y="544"/>
                  </a:lnTo>
                  <a:lnTo>
                    <a:pt x="119" y="576"/>
                  </a:lnTo>
                  <a:lnTo>
                    <a:pt x="137" y="576"/>
                  </a:lnTo>
                  <a:lnTo>
                    <a:pt x="150" y="550"/>
                  </a:lnTo>
                  <a:lnTo>
                    <a:pt x="164" y="523"/>
                  </a:lnTo>
                  <a:lnTo>
                    <a:pt x="184" y="496"/>
                  </a:lnTo>
                  <a:lnTo>
                    <a:pt x="203" y="474"/>
                  </a:lnTo>
                  <a:lnTo>
                    <a:pt x="216" y="461"/>
                  </a:lnTo>
                  <a:lnTo>
                    <a:pt x="236" y="448"/>
                  </a:lnTo>
                  <a:lnTo>
                    <a:pt x="165" y="448"/>
                  </a:lnTo>
                  <a:lnTo>
                    <a:pt x="160" y="422"/>
                  </a:lnTo>
                  <a:lnTo>
                    <a:pt x="159" y="398"/>
                  </a:lnTo>
                  <a:lnTo>
                    <a:pt x="160" y="371"/>
                  </a:lnTo>
                  <a:lnTo>
                    <a:pt x="164" y="344"/>
                  </a:lnTo>
                  <a:lnTo>
                    <a:pt x="171" y="313"/>
                  </a:lnTo>
                  <a:lnTo>
                    <a:pt x="178" y="286"/>
                  </a:lnTo>
                  <a:lnTo>
                    <a:pt x="192" y="247"/>
                  </a:lnTo>
                  <a:lnTo>
                    <a:pt x="205" y="215"/>
                  </a:lnTo>
                  <a:lnTo>
                    <a:pt x="219" y="187"/>
                  </a:lnTo>
                  <a:lnTo>
                    <a:pt x="237" y="157"/>
                  </a:lnTo>
                  <a:lnTo>
                    <a:pt x="245" y="143"/>
                  </a:lnTo>
                  <a:lnTo>
                    <a:pt x="253" y="130"/>
                  </a:lnTo>
                  <a:lnTo>
                    <a:pt x="261" y="119"/>
                  </a:lnTo>
                  <a:lnTo>
                    <a:pt x="269" y="108"/>
                  </a:lnTo>
                  <a:lnTo>
                    <a:pt x="283" y="88"/>
                  </a:lnTo>
                  <a:lnTo>
                    <a:pt x="295" y="75"/>
                  </a:lnTo>
                  <a:lnTo>
                    <a:pt x="304" y="65"/>
                  </a:lnTo>
                  <a:lnTo>
                    <a:pt x="314" y="54"/>
                  </a:lnTo>
                  <a:lnTo>
                    <a:pt x="324" y="45"/>
                  </a:lnTo>
                  <a:lnTo>
                    <a:pt x="333" y="37"/>
                  </a:lnTo>
                  <a:lnTo>
                    <a:pt x="343" y="27"/>
                  </a:lnTo>
                  <a:lnTo>
                    <a:pt x="356" y="17"/>
                  </a:lnTo>
                  <a:lnTo>
                    <a:pt x="368" y="8"/>
                  </a:lnTo>
                  <a:lnTo>
                    <a:pt x="381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9" name="Freeform 31"/>
            <p:cNvSpPr>
              <a:spLocks/>
            </p:cNvSpPr>
            <p:nvPr/>
          </p:nvSpPr>
          <p:spPr bwMode="auto">
            <a:xfrm>
              <a:off x="480" y="2449"/>
              <a:ext cx="362" cy="576"/>
            </a:xfrm>
            <a:custGeom>
              <a:avLst/>
              <a:gdLst>
                <a:gd name="T0" fmla="*/ 361 w 362"/>
                <a:gd name="T1" fmla="*/ 0 h 576"/>
                <a:gd name="T2" fmla="*/ 341 w 362"/>
                <a:gd name="T3" fmla="*/ 8 h 576"/>
                <a:gd name="T4" fmla="*/ 324 w 362"/>
                <a:gd name="T5" fmla="*/ 14 h 576"/>
                <a:gd name="T6" fmla="*/ 311 w 362"/>
                <a:gd name="T7" fmla="*/ 22 h 576"/>
                <a:gd name="T8" fmla="*/ 295 w 362"/>
                <a:gd name="T9" fmla="*/ 31 h 576"/>
                <a:gd name="T10" fmla="*/ 273 w 362"/>
                <a:gd name="T11" fmla="*/ 44 h 576"/>
                <a:gd name="T12" fmla="*/ 254 w 362"/>
                <a:gd name="T13" fmla="*/ 58 h 576"/>
                <a:gd name="T14" fmla="*/ 234 w 362"/>
                <a:gd name="T15" fmla="*/ 76 h 576"/>
                <a:gd name="T16" fmla="*/ 215 w 362"/>
                <a:gd name="T17" fmla="*/ 94 h 576"/>
                <a:gd name="T18" fmla="*/ 197 w 362"/>
                <a:gd name="T19" fmla="*/ 112 h 576"/>
                <a:gd name="T20" fmla="*/ 176 w 362"/>
                <a:gd name="T21" fmla="*/ 136 h 576"/>
                <a:gd name="T22" fmla="*/ 162 w 362"/>
                <a:gd name="T23" fmla="*/ 154 h 576"/>
                <a:gd name="T24" fmla="*/ 145 w 362"/>
                <a:gd name="T25" fmla="*/ 179 h 576"/>
                <a:gd name="T26" fmla="*/ 125 w 362"/>
                <a:gd name="T27" fmla="*/ 207 h 576"/>
                <a:gd name="T28" fmla="*/ 108 w 362"/>
                <a:gd name="T29" fmla="*/ 235 h 576"/>
                <a:gd name="T30" fmla="*/ 96 w 362"/>
                <a:gd name="T31" fmla="*/ 257 h 576"/>
                <a:gd name="T32" fmla="*/ 84 w 362"/>
                <a:gd name="T33" fmla="*/ 287 h 576"/>
                <a:gd name="T34" fmla="*/ 75 w 362"/>
                <a:gd name="T35" fmla="*/ 313 h 576"/>
                <a:gd name="T36" fmla="*/ 68 w 362"/>
                <a:gd name="T37" fmla="*/ 340 h 576"/>
                <a:gd name="T38" fmla="*/ 63 w 362"/>
                <a:gd name="T39" fmla="*/ 369 h 576"/>
                <a:gd name="T40" fmla="*/ 62 w 362"/>
                <a:gd name="T41" fmla="*/ 386 h 576"/>
                <a:gd name="T42" fmla="*/ 63 w 362"/>
                <a:gd name="T43" fmla="*/ 406 h 576"/>
                <a:gd name="T44" fmla="*/ 64 w 362"/>
                <a:gd name="T45" fmla="*/ 421 h 576"/>
                <a:gd name="T46" fmla="*/ 66 w 362"/>
                <a:gd name="T47" fmla="*/ 436 h 576"/>
                <a:gd name="T48" fmla="*/ 70 w 362"/>
                <a:gd name="T49" fmla="*/ 449 h 576"/>
                <a:gd name="T50" fmla="*/ 0 w 362"/>
                <a:gd name="T51" fmla="*/ 449 h 576"/>
                <a:gd name="T52" fmla="*/ 22 w 362"/>
                <a:gd name="T53" fmla="*/ 465 h 576"/>
                <a:gd name="T54" fmla="*/ 42 w 362"/>
                <a:gd name="T55" fmla="*/ 481 h 576"/>
                <a:gd name="T56" fmla="*/ 68 w 362"/>
                <a:gd name="T57" fmla="*/ 503 h 576"/>
                <a:gd name="T58" fmla="*/ 89 w 362"/>
                <a:gd name="T59" fmla="*/ 526 h 576"/>
                <a:gd name="T60" fmla="*/ 106 w 362"/>
                <a:gd name="T61" fmla="*/ 548 h 576"/>
                <a:gd name="T62" fmla="*/ 122 w 362"/>
                <a:gd name="T63" fmla="*/ 575 h 576"/>
                <a:gd name="T64" fmla="*/ 134 w 362"/>
                <a:gd name="T65" fmla="*/ 550 h 576"/>
                <a:gd name="T66" fmla="*/ 148 w 362"/>
                <a:gd name="T67" fmla="*/ 523 h 576"/>
                <a:gd name="T68" fmla="*/ 167 w 362"/>
                <a:gd name="T69" fmla="*/ 496 h 576"/>
                <a:gd name="T70" fmla="*/ 187 w 362"/>
                <a:gd name="T71" fmla="*/ 474 h 576"/>
                <a:gd name="T72" fmla="*/ 199 w 362"/>
                <a:gd name="T73" fmla="*/ 461 h 576"/>
                <a:gd name="T74" fmla="*/ 219 w 362"/>
                <a:gd name="T75" fmla="*/ 448 h 576"/>
                <a:gd name="T76" fmla="*/ 149 w 362"/>
                <a:gd name="T77" fmla="*/ 448 h 576"/>
                <a:gd name="T78" fmla="*/ 145 w 362"/>
                <a:gd name="T79" fmla="*/ 421 h 576"/>
                <a:gd name="T80" fmla="*/ 143 w 362"/>
                <a:gd name="T81" fmla="*/ 398 h 576"/>
                <a:gd name="T82" fmla="*/ 145 w 362"/>
                <a:gd name="T83" fmla="*/ 371 h 576"/>
                <a:gd name="T84" fmla="*/ 148 w 362"/>
                <a:gd name="T85" fmla="*/ 344 h 576"/>
                <a:gd name="T86" fmla="*/ 155 w 362"/>
                <a:gd name="T87" fmla="*/ 313 h 576"/>
                <a:gd name="T88" fmla="*/ 162 w 362"/>
                <a:gd name="T89" fmla="*/ 286 h 576"/>
                <a:gd name="T90" fmla="*/ 175 w 362"/>
                <a:gd name="T91" fmla="*/ 247 h 576"/>
                <a:gd name="T92" fmla="*/ 188 w 362"/>
                <a:gd name="T93" fmla="*/ 215 h 576"/>
                <a:gd name="T94" fmla="*/ 202 w 362"/>
                <a:gd name="T95" fmla="*/ 187 h 576"/>
                <a:gd name="T96" fmla="*/ 220 w 362"/>
                <a:gd name="T97" fmla="*/ 157 h 576"/>
                <a:gd name="T98" fmla="*/ 228 w 362"/>
                <a:gd name="T99" fmla="*/ 143 h 576"/>
                <a:gd name="T100" fmla="*/ 236 w 362"/>
                <a:gd name="T101" fmla="*/ 130 h 576"/>
                <a:gd name="T102" fmla="*/ 243 w 362"/>
                <a:gd name="T103" fmla="*/ 119 h 576"/>
                <a:gd name="T104" fmla="*/ 251 w 362"/>
                <a:gd name="T105" fmla="*/ 108 h 576"/>
                <a:gd name="T106" fmla="*/ 265 w 362"/>
                <a:gd name="T107" fmla="*/ 88 h 576"/>
                <a:gd name="T108" fmla="*/ 277 w 362"/>
                <a:gd name="T109" fmla="*/ 75 h 576"/>
                <a:gd name="T110" fmla="*/ 286 w 362"/>
                <a:gd name="T111" fmla="*/ 65 h 576"/>
                <a:gd name="T112" fmla="*/ 296 w 362"/>
                <a:gd name="T113" fmla="*/ 55 h 576"/>
                <a:gd name="T114" fmla="*/ 306 w 362"/>
                <a:gd name="T115" fmla="*/ 45 h 576"/>
                <a:gd name="T116" fmla="*/ 314 w 362"/>
                <a:gd name="T117" fmla="*/ 37 h 576"/>
                <a:gd name="T118" fmla="*/ 324 w 362"/>
                <a:gd name="T119" fmla="*/ 27 h 576"/>
                <a:gd name="T120" fmla="*/ 337 w 362"/>
                <a:gd name="T121" fmla="*/ 18 h 576"/>
                <a:gd name="T122" fmla="*/ 348 w 362"/>
                <a:gd name="T123" fmla="*/ 8 h 576"/>
                <a:gd name="T124" fmla="*/ 361 w 362"/>
                <a:gd name="T125" fmla="*/ 0 h 5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2"/>
                <a:gd name="T190" fmla="*/ 0 h 576"/>
                <a:gd name="T191" fmla="*/ 362 w 362"/>
                <a:gd name="T192" fmla="*/ 576 h 5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2" h="576">
                  <a:moveTo>
                    <a:pt x="361" y="0"/>
                  </a:moveTo>
                  <a:lnTo>
                    <a:pt x="341" y="8"/>
                  </a:lnTo>
                  <a:lnTo>
                    <a:pt x="324" y="14"/>
                  </a:lnTo>
                  <a:lnTo>
                    <a:pt x="311" y="22"/>
                  </a:lnTo>
                  <a:lnTo>
                    <a:pt x="295" y="31"/>
                  </a:lnTo>
                  <a:lnTo>
                    <a:pt x="273" y="44"/>
                  </a:lnTo>
                  <a:lnTo>
                    <a:pt x="254" y="58"/>
                  </a:lnTo>
                  <a:lnTo>
                    <a:pt x="234" y="76"/>
                  </a:lnTo>
                  <a:lnTo>
                    <a:pt x="215" y="94"/>
                  </a:lnTo>
                  <a:lnTo>
                    <a:pt x="197" y="112"/>
                  </a:lnTo>
                  <a:lnTo>
                    <a:pt x="176" y="136"/>
                  </a:lnTo>
                  <a:lnTo>
                    <a:pt x="162" y="154"/>
                  </a:lnTo>
                  <a:lnTo>
                    <a:pt x="145" y="179"/>
                  </a:lnTo>
                  <a:lnTo>
                    <a:pt x="125" y="207"/>
                  </a:lnTo>
                  <a:lnTo>
                    <a:pt x="108" y="235"/>
                  </a:lnTo>
                  <a:lnTo>
                    <a:pt x="96" y="257"/>
                  </a:lnTo>
                  <a:lnTo>
                    <a:pt x="84" y="287"/>
                  </a:lnTo>
                  <a:lnTo>
                    <a:pt x="75" y="313"/>
                  </a:lnTo>
                  <a:lnTo>
                    <a:pt x="68" y="340"/>
                  </a:lnTo>
                  <a:lnTo>
                    <a:pt x="63" y="369"/>
                  </a:lnTo>
                  <a:lnTo>
                    <a:pt x="62" y="386"/>
                  </a:lnTo>
                  <a:lnTo>
                    <a:pt x="63" y="406"/>
                  </a:lnTo>
                  <a:lnTo>
                    <a:pt x="64" y="421"/>
                  </a:lnTo>
                  <a:lnTo>
                    <a:pt x="66" y="436"/>
                  </a:lnTo>
                  <a:lnTo>
                    <a:pt x="70" y="449"/>
                  </a:lnTo>
                  <a:lnTo>
                    <a:pt x="0" y="449"/>
                  </a:lnTo>
                  <a:lnTo>
                    <a:pt x="22" y="465"/>
                  </a:lnTo>
                  <a:lnTo>
                    <a:pt x="42" y="481"/>
                  </a:lnTo>
                  <a:lnTo>
                    <a:pt x="68" y="503"/>
                  </a:lnTo>
                  <a:lnTo>
                    <a:pt x="89" y="526"/>
                  </a:lnTo>
                  <a:lnTo>
                    <a:pt x="106" y="548"/>
                  </a:lnTo>
                  <a:lnTo>
                    <a:pt x="122" y="575"/>
                  </a:lnTo>
                  <a:lnTo>
                    <a:pt x="134" y="550"/>
                  </a:lnTo>
                  <a:lnTo>
                    <a:pt x="148" y="523"/>
                  </a:lnTo>
                  <a:lnTo>
                    <a:pt x="167" y="496"/>
                  </a:lnTo>
                  <a:lnTo>
                    <a:pt x="187" y="474"/>
                  </a:lnTo>
                  <a:lnTo>
                    <a:pt x="199" y="461"/>
                  </a:lnTo>
                  <a:lnTo>
                    <a:pt x="219" y="448"/>
                  </a:lnTo>
                  <a:lnTo>
                    <a:pt x="149" y="448"/>
                  </a:lnTo>
                  <a:lnTo>
                    <a:pt x="145" y="421"/>
                  </a:lnTo>
                  <a:lnTo>
                    <a:pt x="143" y="398"/>
                  </a:lnTo>
                  <a:lnTo>
                    <a:pt x="145" y="371"/>
                  </a:lnTo>
                  <a:lnTo>
                    <a:pt x="148" y="344"/>
                  </a:lnTo>
                  <a:lnTo>
                    <a:pt x="155" y="313"/>
                  </a:lnTo>
                  <a:lnTo>
                    <a:pt x="162" y="286"/>
                  </a:lnTo>
                  <a:lnTo>
                    <a:pt x="175" y="247"/>
                  </a:lnTo>
                  <a:lnTo>
                    <a:pt x="188" y="215"/>
                  </a:lnTo>
                  <a:lnTo>
                    <a:pt x="202" y="187"/>
                  </a:lnTo>
                  <a:lnTo>
                    <a:pt x="220" y="157"/>
                  </a:lnTo>
                  <a:lnTo>
                    <a:pt x="228" y="143"/>
                  </a:lnTo>
                  <a:lnTo>
                    <a:pt x="236" y="130"/>
                  </a:lnTo>
                  <a:lnTo>
                    <a:pt x="243" y="119"/>
                  </a:lnTo>
                  <a:lnTo>
                    <a:pt x="251" y="108"/>
                  </a:lnTo>
                  <a:lnTo>
                    <a:pt x="265" y="88"/>
                  </a:lnTo>
                  <a:lnTo>
                    <a:pt x="277" y="75"/>
                  </a:lnTo>
                  <a:lnTo>
                    <a:pt x="286" y="65"/>
                  </a:lnTo>
                  <a:lnTo>
                    <a:pt x="296" y="55"/>
                  </a:lnTo>
                  <a:lnTo>
                    <a:pt x="306" y="45"/>
                  </a:lnTo>
                  <a:lnTo>
                    <a:pt x="314" y="37"/>
                  </a:lnTo>
                  <a:lnTo>
                    <a:pt x="324" y="27"/>
                  </a:lnTo>
                  <a:lnTo>
                    <a:pt x="337" y="18"/>
                  </a:lnTo>
                  <a:lnTo>
                    <a:pt x="348" y="8"/>
                  </a:lnTo>
                  <a:lnTo>
                    <a:pt x="361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9485" name="Line 33"/>
          <p:cNvSpPr>
            <a:spLocks noChangeShapeType="1"/>
          </p:cNvSpPr>
          <p:nvPr/>
        </p:nvSpPr>
        <p:spPr bwMode="auto">
          <a:xfrm>
            <a:off x="2060575" y="5638800"/>
            <a:ext cx="911225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9486" name="Rectangle 34"/>
          <p:cNvSpPr>
            <a:spLocks noChangeArrowheads="1"/>
          </p:cNvSpPr>
          <p:nvPr/>
        </p:nvSpPr>
        <p:spPr bwMode="auto">
          <a:xfrm>
            <a:off x="1736725" y="4494213"/>
            <a:ext cx="662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I.E. (1.0000  * 1.0000) + (0.5000 *  2.0000) +(3.0000 * 0.3333) = 3.0000</a:t>
            </a:r>
          </a:p>
        </p:txBody>
      </p:sp>
      <p:sp>
        <p:nvSpPr>
          <p:cNvPr id="19487" name="Arc 35"/>
          <p:cNvSpPr>
            <a:spLocks/>
          </p:cNvSpPr>
          <p:nvPr/>
        </p:nvSpPr>
        <p:spPr bwMode="auto">
          <a:xfrm>
            <a:off x="2062163" y="4876800"/>
            <a:ext cx="1143000" cy="228600"/>
          </a:xfrm>
          <a:custGeom>
            <a:avLst/>
            <a:gdLst>
              <a:gd name="T0" fmla="*/ 1143000 w 21600"/>
              <a:gd name="T1" fmla="*/ 228600 h 21600"/>
              <a:gd name="T2" fmla="*/ 0 w 21600"/>
              <a:gd name="T3" fmla="*/ 0 h 21600"/>
              <a:gd name="T4" fmla="*/ 11430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625725" y="1312863"/>
            <a:ext cx="14288" cy="103187"/>
          </a:xfrm>
          <a:prstGeom prst="line">
            <a:avLst/>
          </a:prstGeom>
          <a:noFill/>
          <a:ln w="9525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790700" y="723900"/>
            <a:ext cx="5715000" cy="1981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</a:rPr>
              <a:t>AN ILLUSTRATED GUIDE</a:t>
            </a:r>
          </a:p>
          <a:p>
            <a:pPr algn="ctr" eaLnBrk="0" hangingPunct="0"/>
            <a:r>
              <a:rPr lang="en-US" sz="2400">
                <a:solidFill>
                  <a:schemeClr val="tx1"/>
                </a:solidFill>
              </a:rPr>
              <a:t>TO THE</a:t>
            </a:r>
          </a:p>
          <a:p>
            <a:pPr algn="ctr" eaLnBrk="0" hangingPunct="0"/>
            <a:r>
              <a:rPr lang="en-US" sz="2400" i="1">
                <a:solidFill>
                  <a:schemeClr val="hlink"/>
                </a:solidFill>
              </a:rPr>
              <a:t>ANALYTIC HIERARCHY PROCESS</a:t>
            </a:r>
          </a:p>
        </p:txBody>
      </p:sp>
      <p:grpSp>
        <p:nvGrpSpPr>
          <p:cNvPr id="2052" name="Group 10"/>
          <p:cNvGrpSpPr>
            <a:grpSpLocks/>
          </p:cNvGrpSpPr>
          <p:nvPr/>
        </p:nvGrpSpPr>
        <p:grpSpPr bwMode="auto">
          <a:xfrm>
            <a:off x="6316663" y="6042025"/>
            <a:ext cx="2301875" cy="685800"/>
            <a:chOff x="3979" y="3806"/>
            <a:chExt cx="1450" cy="432"/>
          </a:xfrm>
        </p:grpSpPr>
        <p:sp>
          <p:nvSpPr>
            <p:cNvPr id="2055" name="Freeform 4"/>
            <p:cNvSpPr>
              <a:spLocks/>
            </p:cNvSpPr>
            <p:nvPr/>
          </p:nvSpPr>
          <p:spPr bwMode="auto">
            <a:xfrm>
              <a:off x="4079" y="3806"/>
              <a:ext cx="286" cy="252"/>
            </a:xfrm>
            <a:custGeom>
              <a:avLst/>
              <a:gdLst>
                <a:gd name="T0" fmla="*/ 13 w 286"/>
                <a:gd name="T1" fmla="*/ 0 h 252"/>
                <a:gd name="T2" fmla="*/ 0 w 286"/>
                <a:gd name="T3" fmla="*/ 68 h 252"/>
                <a:gd name="T4" fmla="*/ 97 w 286"/>
                <a:gd name="T5" fmla="*/ 68 h 252"/>
                <a:gd name="T6" fmla="*/ 66 w 286"/>
                <a:gd name="T7" fmla="*/ 251 h 252"/>
                <a:gd name="T8" fmla="*/ 141 w 286"/>
                <a:gd name="T9" fmla="*/ 251 h 252"/>
                <a:gd name="T10" fmla="*/ 175 w 286"/>
                <a:gd name="T11" fmla="*/ 68 h 252"/>
                <a:gd name="T12" fmla="*/ 272 w 286"/>
                <a:gd name="T13" fmla="*/ 68 h 252"/>
                <a:gd name="T14" fmla="*/ 285 w 286"/>
                <a:gd name="T15" fmla="*/ 0 h 252"/>
                <a:gd name="T16" fmla="*/ 13 w 28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6"/>
                <a:gd name="T28" fmla="*/ 0 h 252"/>
                <a:gd name="T29" fmla="*/ 286 w 28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6" h="252">
                  <a:moveTo>
                    <a:pt x="13" y="0"/>
                  </a:moveTo>
                  <a:lnTo>
                    <a:pt x="0" y="68"/>
                  </a:lnTo>
                  <a:lnTo>
                    <a:pt x="97" y="68"/>
                  </a:lnTo>
                  <a:lnTo>
                    <a:pt x="66" y="251"/>
                  </a:lnTo>
                  <a:lnTo>
                    <a:pt x="141" y="251"/>
                  </a:lnTo>
                  <a:lnTo>
                    <a:pt x="175" y="68"/>
                  </a:lnTo>
                  <a:lnTo>
                    <a:pt x="272" y="68"/>
                  </a:lnTo>
                  <a:lnTo>
                    <a:pt x="285" y="0"/>
                  </a:lnTo>
                  <a:lnTo>
                    <a:pt x="13" y="0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6" name="Freeform 5"/>
            <p:cNvSpPr>
              <a:spLocks/>
            </p:cNvSpPr>
            <p:nvPr/>
          </p:nvSpPr>
          <p:spPr bwMode="auto">
            <a:xfrm>
              <a:off x="4266" y="3809"/>
              <a:ext cx="346" cy="249"/>
            </a:xfrm>
            <a:custGeom>
              <a:avLst/>
              <a:gdLst>
                <a:gd name="T0" fmla="*/ 0 w 346"/>
                <a:gd name="T1" fmla="*/ 248 h 249"/>
                <a:gd name="T2" fmla="*/ 173 w 346"/>
                <a:gd name="T3" fmla="*/ 0 h 249"/>
                <a:gd name="T4" fmla="*/ 263 w 346"/>
                <a:gd name="T5" fmla="*/ 0 h 249"/>
                <a:gd name="T6" fmla="*/ 345 w 346"/>
                <a:gd name="T7" fmla="*/ 248 h 249"/>
                <a:gd name="T8" fmla="*/ 260 w 346"/>
                <a:gd name="T9" fmla="*/ 248 h 249"/>
                <a:gd name="T10" fmla="*/ 248 w 346"/>
                <a:gd name="T11" fmla="*/ 203 h 249"/>
                <a:gd name="T12" fmla="*/ 119 w 346"/>
                <a:gd name="T13" fmla="*/ 203 h 249"/>
                <a:gd name="T14" fmla="*/ 91 w 346"/>
                <a:gd name="T15" fmla="*/ 248 h 249"/>
                <a:gd name="T16" fmla="*/ 0 w 346"/>
                <a:gd name="T17" fmla="*/ 248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6"/>
                <a:gd name="T28" fmla="*/ 0 h 249"/>
                <a:gd name="T29" fmla="*/ 346 w 346"/>
                <a:gd name="T30" fmla="*/ 249 h 2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6" h="249">
                  <a:moveTo>
                    <a:pt x="0" y="248"/>
                  </a:moveTo>
                  <a:lnTo>
                    <a:pt x="173" y="0"/>
                  </a:lnTo>
                  <a:lnTo>
                    <a:pt x="263" y="0"/>
                  </a:lnTo>
                  <a:lnTo>
                    <a:pt x="345" y="248"/>
                  </a:lnTo>
                  <a:lnTo>
                    <a:pt x="260" y="248"/>
                  </a:lnTo>
                  <a:lnTo>
                    <a:pt x="248" y="203"/>
                  </a:lnTo>
                  <a:lnTo>
                    <a:pt x="119" y="203"/>
                  </a:lnTo>
                  <a:lnTo>
                    <a:pt x="91" y="248"/>
                  </a:lnTo>
                  <a:lnTo>
                    <a:pt x="0" y="248"/>
                  </a:lnTo>
                </a:path>
              </a:pathLst>
            </a:custGeom>
            <a:solidFill>
              <a:schemeClr val="tx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7" name="Freeform 6"/>
            <p:cNvSpPr>
              <a:spLocks/>
            </p:cNvSpPr>
            <p:nvPr/>
          </p:nvSpPr>
          <p:spPr bwMode="auto">
            <a:xfrm>
              <a:off x="4639" y="3806"/>
              <a:ext cx="279" cy="252"/>
            </a:xfrm>
            <a:custGeom>
              <a:avLst/>
              <a:gdLst>
                <a:gd name="T0" fmla="*/ 278 w 279"/>
                <a:gd name="T1" fmla="*/ 43 h 252"/>
                <a:gd name="T2" fmla="*/ 271 w 279"/>
                <a:gd name="T3" fmla="*/ 25 h 252"/>
                <a:gd name="T4" fmla="*/ 260 w 279"/>
                <a:gd name="T5" fmla="*/ 13 h 252"/>
                <a:gd name="T6" fmla="*/ 247 w 279"/>
                <a:gd name="T7" fmla="*/ 7 h 252"/>
                <a:gd name="T8" fmla="*/ 234 w 279"/>
                <a:gd name="T9" fmla="*/ 3 h 252"/>
                <a:gd name="T10" fmla="*/ 209 w 279"/>
                <a:gd name="T11" fmla="*/ 0 h 252"/>
                <a:gd name="T12" fmla="*/ 73 w 279"/>
                <a:gd name="T13" fmla="*/ 2 h 252"/>
                <a:gd name="T14" fmla="*/ 61 w 279"/>
                <a:gd name="T15" fmla="*/ 7 h 252"/>
                <a:gd name="T16" fmla="*/ 51 w 279"/>
                <a:gd name="T17" fmla="*/ 14 h 252"/>
                <a:gd name="T18" fmla="*/ 42 w 279"/>
                <a:gd name="T19" fmla="*/ 22 h 252"/>
                <a:gd name="T20" fmla="*/ 26 w 279"/>
                <a:gd name="T21" fmla="*/ 43 h 252"/>
                <a:gd name="T22" fmla="*/ 14 w 279"/>
                <a:gd name="T23" fmla="*/ 73 h 252"/>
                <a:gd name="T24" fmla="*/ 12 w 279"/>
                <a:gd name="T25" fmla="*/ 101 h 252"/>
                <a:gd name="T26" fmla="*/ 13 w 279"/>
                <a:gd name="T27" fmla="*/ 114 h 252"/>
                <a:gd name="T28" fmla="*/ 17 w 279"/>
                <a:gd name="T29" fmla="*/ 126 h 252"/>
                <a:gd name="T30" fmla="*/ 19 w 279"/>
                <a:gd name="T31" fmla="*/ 128 h 252"/>
                <a:gd name="T32" fmla="*/ 30 w 279"/>
                <a:gd name="T33" fmla="*/ 139 h 252"/>
                <a:gd name="T34" fmla="*/ 50 w 279"/>
                <a:gd name="T35" fmla="*/ 148 h 252"/>
                <a:gd name="T36" fmla="*/ 44 w 279"/>
                <a:gd name="T37" fmla="*/ 146 h 252"/>
                <a:gd name="T38" fmla="*/ 136 w 279"/>
                <a:gd name="T39" fmla="*/ 151 h 252"/>
                <a:gd name="T40" fmla="*/ 198 w 279"/>
                <a:gd name="T41" fmla="*/ 158 h 252"/>
                <a:gd name="T42" fmla="*/ 202 w 279"/>
                <a:gd name="T43" fmla="*/ 183 h 252"/>
                <a:gd name="T44" fmla="*/ 197 w 279"/>
                <a:gd name="T45" fmla="*/ 193 h 252"/>
                <a:gd name="T46" fmla="*/ 79 w 279"/>
                <a:gd name="T47" fmla="*/ 194 h 252"/>
                <a:gd name="T48" fmla="*/ 66 w 279"/>
                <a:gd name="T49" fmla="*/ 186 h 252"/>
                <a:gd name="T50" fmla="*/ 0 w 279"/>
                <a:gd name="T51" fmla="*/ 165 h 252"/>
                <a:gd name="T52" fmla="*/ 2 w 279"/>
                <a:gd name="T53" fmla="*/ 219 h 252"/>
                <a:gd name="T54" fmla="*/ 9 w 279"/>
                <a:gd name="T55" fmla="*/ 233 h 252"/>
                <a:gd name="T56" fmla="*/ 13 w 279"/>
                <a:gd name="T57" fmla="*/ 237 h 252"/>
                <a:gd name="T58" fmla="*/ 19 w 279"/>
                <a:gd name="T59" fmla="*/ 242 h 252"/>
                <a:gd name="T60" fmla="*/ 26 w 279"/>
                <a:gd name="T61" fmla="*/ 245 h 252"/>
                <a:gd name="T62" fmla="*/ 31 w 279"/>
                <a:gd name="T63" fmla="*/ 248 h 252"/>
                <a:gd name="T64" fmla="*/ 196 w 279"/>
                <a:gd name="T65" fmla="*/ 251 h 252"/>
                <a:gd name="T66" fmla="*/ 217 w 279"/>
                <a:gd name="T67" fmla="*/ 245 h 252"/>
                <a:gd name="T68" fmla="*/ 234 w 279"/>
                <a:gd name="T69" fmla="*/ 237 h 252"/>
                <a:gd name="T70" fmla="*/ 250 w 279"/>
                <a:gd name="T71" fmla="*/ 224 h 252"/>
                <a:gd name="T72" fmla="*/ 259 w 279"/>
                <a:gd name="T73" fmla="*/ 205 h 252"/>
                <a:gd name="T74" fmla="*/ 265 w 279"/>
                <a:gd name="T75" fmla="*/ 185 h 252"/>
                <a:gd name="T76" fmla="*/ 269 w 279"/>
                <a:gd name="T77" fmla="*/ 165 h 252"/>
                <a:gd name="T78" fmla="*/ 267 w 279"/>
                <a:gd name="T79" fmla="*/ 130 h 252"/>
                <a:gd name="T80" fmla="*/ 263 w 279"/>
                <a:gd name="T81" fmla="*/ 121 h 252"/>
                <a:gd name="T82" fmla="*/ 252 w 279"/>
                <a:gd name="T83" fmla="*/ 109 h 252"/>
                <a:gd name="T84" fmla="*/ 246 w 279"/>
                <a:gd name="T85" fmla="*/ 105 h 252"/>
                <a:gd name="T86" fmla="*/ 231 w 279"/>
                <a:gd name="T87" fmla="*/ 99 h 252"/>
                <a:gd name="T88" fmla="*/ 177 w 279"/>
                <a:gd name="T89" fmla="*/ 94 h 252"/>
                <a:gd name="T90" fmla="*/ 90 w 279"/>
                <a:gd name="T91" fmla="*/ 90 h 252"/>
                <a:gd name="T92" fmla="*/ 85 w 279"/>
                <a:gd name="T93" fmla="*/ 87 h 252"/>
                <a:gd name="T94" fmla="*/ 82 w 279"/>
                <a:gd name="T95" fmla="*/ 68 h 252"/>
                <a:gd name="T96" fmla="*/ 95 w 279"/>
                <a:gd name="T97" fmla="*/ 57 h 252"/>
                <a:gd name="T98" fmla="*/ 211 w 279"/>
                <a:gd name="T99" fmla="*/ 59 h 252"/>
                <a:gd name="T100" fmla="*/ 215 w 279"/>
                <a:gd name="T101" fmla="*/ 80 h 25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79"/>
                <a:gd name="T154" fmla="*/ 0 h 252"/>
                <a:gd name="T155" fmla="*/ 279 w 279"/>
                <a:gd name="T156" fmla="*/ 252 h 25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79" h="252">
                  <a:moveTo>
                    <a:pt x="278" y="80"/>
                  </a:moveTo>
                  <a:lnTo>
                    <a:pt x="278" y="43"/>
                  </a:lnTo>
                  <a:lnTo>
                    <a:pt x="276" y="33"/>
                  </a:lnTo>
                  <a:lnTo>
                    <a:pt x="271" y="25"/>
                  </a:lnTo>
                  <a:lnTo>
                    <a:pt x="265" y="17"/>
                  </a:lnTo>
                  <a:lnTo>
                    <a:pt x="260" y="13"/>
                  </a:lnTo>
                  <a:lnTo>
                    <a:pt x="254" y="10"/>
                  </a:lnTo>
                  <a:lnTo>
                    <a:pt x="247" y="7"/>
                  </a:lnTo>
                  <a:lnTo>
                    <a:pt x="241" y="5"/>
                  </a:lnTo>
                  <a:lnTo>
                    <a:pt x="234" y="3"/>
                  </a:lnTo>
                  <a:lnTo>
                    <a:pt x="226" y="2"/>
                  </a:lnTo>
                  <a:lnTo>
                    <a:pt x="209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6" y="4"/>
                  </a:lnTo>
                  <a:lnTo>
                    <a:pt x="61" y="7"/>
                  </a:lnTo>
                  <a:lnTo>
                    <a:pt x="55" y="11"/>
                  </a:lnTo>
                  <a:lnTo>
                    <a:pt x="51" y="14"/>
                  </a:lnTo>
                  <a:lnTo>
                    <a:pt x="47" y="18"/>
                  </a:lnTo>
                  <a:lnTo>
                    <a:pt x="42" y="22"/>
                  </a:lnTo>
                  <a:lnTo>
                    <a:pt x="38" y="26"/>
                  </a:lnTo>
                  <a:lnTo>
                    <a:pt x="26" y="43"/>
                  </a:lnTo>
                  <a:lnTo>
                    <a:pt x="18" y="62"/>
                  </a:lnTo>
                  <a:lnTo>
                    <a:pt x="14" y="73"/>
                  </a:lnTo>
                  <a:lnTo>
                    <a:pt x="13" y="86"/>
                  </a:lnTo>
                  <a:lnTo>
                    <a:pt x="12" y="101"/>
                  </a:lnTo>
                  <a:lnTo>
                    <a:pt x="12" y="108"/>
                  </a:lnTo>
                  <a:lnTo>
                    <a:pt x="13" y="114"/>
                  </a:lnTo>
                  <a:lnTo>
                    <a:pt x="14" y="121"/>
                  </a:lnTo>
                  <a:lnTo>
                    <a:pt x="17" y="12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26" y="136"/>
                  </a:lnTo>
                  <a:lnTo>
                    <a:pt x="30" y="139"/>
                  </a:lnTo>
                  <a:lnTo>
                    <a:pt x="35" y="143"/>
                  </a:lnTo>
                  <a:lnTo>
                    <a:pt x="50" y="148"/>
                  </a:lnTo>
                  <a:lnTo>
                    <a:pt x="38" y="144"/>
                  </a:lnTo>
                  <a:lnTo>
                    <a:pt x="44" y="146"/>
                  </a:lnTo>
                  <a:lnTo>
                    <a:pt x="57" y="148"/>
                  </a:lnTo>
                  <a:lnTo>
                    <a:pt x="136" y="151"/>
                  </a:lnTo>
                  <a:lnTo>
                    <a:pt x="193" y="154"/>
                  </a:lnTo>
                  <a:lnTo>
                    <a:pt x="198" y="158"/>
                  </a:lnTo>
                  <a:lnTo>
                    <a:pt x="202" y="163"/>
                  </a:lnTo>
                  <a:lnTo>
                    <a:pt x="202" y="183"/>
                  </a:lnTo>
                  <a:lnTo>
                    <a:pt x="200" y="189"/>
                  </a:lnTo>
                  <a:lnTo>
                    <a:pt x="197" y="193"/>
                  </a:lnTo>
                  <a:lnTo>
                    <a:pt x="191" y="194"/>
                  </a:lnTo>
                  <a:lnTo>
                    <a:pt x="79" y="194"/>
                  </a:lnTo>
                  <a:lnTo>
                    <a:pt x="71" y="192"/>
                  </a:lnTo>
                  <a:lnTo>
                    <a:pt x="66" y="186"/>
                  </a:lnTo>
                  <a:lnTo>
                    <a:pt x="66" y="165"/>
                  </a:lnTo>
                  <a:lnTo>
                    <a:pt x="0" y="165"/>
                  </a:lnTo>
                  <a:lnTo>
                    <a:pt x="0" y="200"/>
                  </a:lnTo>
                  <a:lnTo>
                    <a:pt x="2" y="219"/>
                  </a:lnTo>
                  <a:lnTo>
                    <a:pt x="4" y="224"/>
                  </a:lnTo>
                  <a:lnTo>
                    <a:pt x="9" y="233"/>
                  </a:lnTo>
                  <a:lnTo>
                    <a:pt x="7" y="228"/>
                  </a:lnTo>
                  <a:lnTo>
                    <a:pt x="13" y="237"/>
                  </a:lnTo>
                  <a:lnTo>
                    <a:pt x="16" y="240"/>
                  </a:lnTo>
                  <a:lnTo>
                    <a:pt x="19" y="242"/>
                  </a:lnTo>
                  <a:lnTo>
                    <a:pt x="23" y="244"/>
                  </a:lnTo>
                  <a:lnTo>
                    <a:pt x="26" y="245"/>
                  </a:lnTo>
                  <a:lnTo>
                    <a:pt x="34" y="248"/>
                  </a:lnTo>
                  <a:lnTo>
                    <a:pt x="31" y="248"/>
                  </a:lnTo>
                  <a:lnTo>
                    <a:pt x="44" y="251"/>
                  </a:lnTo>
                  <a:lnTo>
                    <a:pt x="196" y="251"/>
                  </a:lnTo>
                  <a:lnTo>
                    <a:pt x="207" y="249"/>
                  </a:lnTo>
                  <a:lnTo>
                    <a:pt x="217" y="245"/>
                  </a:lnTo>
                  <a:lnTo>
                    <a:pt x="226" y="241"/>
                  </a:lnTo>
                  <a:lnTo>
                    <a:pt x="234" y="237"/>
                  </a:lnTo>
                  <a:lnTo>
                    <a:pt x="242" y="231"/>
                  </a:lnTo>
                  <a:lnTo>
                    <a:pt x="250" y="224"/>
                  </a:lnTo>
                  <a:lnTo>
                    <a:pt x="254" y="215"/>
                  </a:lnTo>
                  <a:lnTo>
                    <a:pt x="259" y="205"/>
                  </a:lnTo>
                  <a:lnTo>
                    <a:pt x="263" y="196"/>
                  </a:lnTo>
                  <a:lnTo>
                    <a:pt x="265" y="185"/>
                  </a:lnTo>
                  <a:lnTo>
                    <a:pt x="267" y="176"/>
                  </a:lnTo>
                  <a:lnTo>
                    <a:pt x="269" y="165"/>
                  </a:lnTo>
                  <a:lnTo>
                    <a:pt x="269" y="135"/>
                  </a:lnTo>
                  <a:lnTo>
                    <a:pt x="267" y="130"/>
                  </a:lnTo>
                  <a:lnTo>
                    <a:pt x="265" y="125"/>
                  </a:lnTo>
                  <a:lnTo>
                    <a:pt x="263" y="121"/>
                  </a:lnTo>
                  <a:lnTo>
                    <a:pt x="260" y="116"/>
                  </a:lnTo>
                  <a:lnTo>
                    <a:pt x="252" y="109"/>
                  </a:lnTo>
                  <a:lnTo>
                    <a:pt x="256" y="112"/>
                  </a:lnTo>
                  <a:lnTo>
                    <a:pt x="246" y="105"/>
                  </a:lnTo>
                  <a:lnTo>
                    <a:pt x="239" y="102"/>
                  </a:lnTo>
                  <a:lnTo>
                    <a:pt x="231" y="99"/>
                  </a:lnTo>
                  <a:lnTo>
                    <a:pt x="221" y="97"/>
                  </a:lnTo>
                  <a:lnTo>
                    <a:pt x="177" y="94"/>
                  </a:lnTo>
                  <a:lnTo>
                    <a:pt x="95" y="91"/>
                  </a:lnTo>
                  <a:lnTo>
                    <a:pt x="90" y="90"/>
                  </a:lnTo>
                  <a:lnTo>
                    <a:pt x="87" y="89"/>
                  </a:lnTo>
                  <a:lnTo>
                    <a:pt x="85" y="87"/>
                  </a:lnTo>
                  <a:lnTo>
                    <a:pt x="82" y="83"/>
                  </a:lnTo>
                  <a:lnTo>
                    <a:pt x="82" y="68"/>
                  </a:lnTo>
                  <a:lnTo>
                    <a:pt x="87" y="62"/>
                  </a:lnTo>
                  <a:lnTo>
                    <a:pt x="95" y="57"/>
                  </a:lnTo>
                  <a:lnTo>
                    <a:pt x="205" y="57"/>
                  </a:lnTo>
                  <a:lnTo>
                    <a:pt x="211" y="59"/>
                  </a:lnTo>
                  <a:lnTo>
                    <a:pt x="215" y="63"/>
                  </a:lnTo>
                  <a:lnTo>
                    <a:pt x="215" y="80"/>
                  </a:lnTo>
                  <a:lnTo>
                    <a:pt x="278" y="8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8" name="Freeform 7"/>
            <p:cNvSpPr>
              <a:spLocks/>
            </p:cNvSpPr>
            <p:nvPr/>
          </p:nvSpPr>
          <p:spPr bwMode="auto">
            <a:xfrm>
              <a:off x="4946" y="3806"/>
              <a:ext cx="286" cy="244"/>
            </a:xfrm>
            <a:custGeom>
              <a:avLst/>
              <a:gdLst>
                <a:gd name="T0" fmla="*/ 285 w 286"/>
                <a:gd name="T1" fmla="*/ 45 h 244"/>
                <a:gd name="T2" fmla="*/ 281 w 286"/>
                <a:gd name="T3" fmla="*/ 31 h 244"/>
                <a:gd name="T4" fmla="*/ 275 w 286"/>
                <a:gd name="T5" fmla="*/ 21 h 244"/>
                <a:gd name="T6" fmla="*/ 269 w 286"/>
                <a:gd name="T7" fmla="*/ 13 h 244"/>
                <a:gd name="T8" fmla="*/ 262 w 286"/>
                <a:gd name="T9" fmla="*/ 9 h 244"/>
                <a:gd name="T10" fmla="*/ 254 w 286"/>
                <a:gd name="T11" fmla="*/ 4 h 244"/>
                <a:gd name="T12" fmla="*/ 243 w 286"/>
                <a:gd name="T13" fmla="*/ 2 h 244"/>
                <a:gd name="T14" fmla="*/ 104 w 286"/>
                <a:gd name="T15" fmla="*/ 0 h 244"/>
                <a:gd name="T16" fmla="*/ 88 w 286"/>
                <a:gd name="T17" fmla="*/ 2 h 244"/>
                <a:gd name="T18" fmla="*/ 77 w 286"/>
                <a:gd name="T19" fmla="*/ 5 h 244"/>
                <a:gd name="T20" fmla="*/ 66 w 286"/>
                <a:gd name="T21" fmla="*/ 11 h 244"/>
                <a:gd name="T22" fmla="*/ 56 w 286"/>
                <a:gd name="T23" fmla="*/ 17 h 244"/>
                <a:gd name="T24" fmla="*/ 46 w 286"/>
                <a:gd name="T25" fmla="*/ 24 h 244"/>
                <a:gd name="T26" fmla="*/ 39 w 286"/>
                <a:gd name="T27" fmla="*/ 30 h 244"/>
                <a:gd name="T28" fmla="*/ 37 w 286"/>
                <a:gd name="T29" fmla="*/ 33 h 244"/>
                <a:gd name="T30" fmla="*/ 30 w 286"/>
                <a:gd name="T31" fmla="*/ 41 h 244"/>
                <a:gd name="T32" fmla="*/ 27 w 286"/>
                <a:gd name="T33" fmla="*/ 46 h 244"/>
                <a:gd name="T34" fmla="*/ 25 w 286"/>
                <a:gd name="T35" fmla="*/ 51 h 244"/>
                <a:gd name="T36" fmla="*/ 22 w 286"/>
                <a:gd name="T37" fmla="*/ 57 h 244"/>
                <a:gd name="T38" fmla="*/ 0 w 286"/>
                <a:gd name="T39" fmla="*/ 172 h 244"/>
                <a:gd name="T40" fmla="*/ 2 w 286"/>
                <a:gd name="T41" fmla="*/ 195 h 244"/>
                <a:gd name="T42" fmla="*/ 7 w 286"/>
                <a:gd name="T43" fmla="*/ 206 h 244"/>
                <a:gd name="T44" fmla="*/ 12 w 286"/>
                <a:gd name="T45" fmla="*/ 215 h 244"/>
                <a:gd name="T46" fmla="*/ 19 w 286"/>
                <a:gd name="T47" fmla="*/ 223 h 244"/>
                <a:gd name="T48" fmla="*/ 27 w 286"/>
                <a:gd name="T49" fmla="*/ 230 h 244"/>
                <a:gd name="T50" fmla="*/ 35 w 286"/>
                <a:gd name="T51" fmla="*/ 235 h 244"/>
                <a:gd name="T52" fmla="*/ 47 w 286"/>
                <a:gd name="T53" fmla="*/ 240 h 244"/>
                <a:gd name="T54" fmla="*/ 60 w 286"/>
                <a:gd name="T55" fmla="*/ 243 h 244"/>
                <a:gd name="T56" fmla="*/ 216 w 286"/>
                <a:gd name="T57" fmla="*/ 242 h 244"/>
                <a:gd name="T58" fmla="*/ 229 w 286"/>
                <a:gd name="T59" fmla="*/ 239 h 244"/>
                <a:gd name="T60" fmla="*/ 242 w 286"/>
                <a:gd name="T61" fmla="*/ 231 h 244"/>
                <a:gd name="T62" fmla="*/ 255 w 286"/>
                <a:gd name="T63" fmla="*/ 219 h 244"/>
                <a:gd name="T64" fmla="*/ 266 w 286"/>
                <a:gd name="T65" fmla="*/ 206 h 244"/>
                <a:gd name="T66" fmla="*/ 272 w 286"/>
                <a:gd name="T67" fmla="*/ 189 h 244"/>
                <a:gd name="T68" fmla="*/ 276 w 286"/>
                <a:gd name="T69" fmla="*/ 164 h 244"/>
                <a:gd name="T70" fmla="*/ 210 w 286"/>
                <a:gd name="T71" fmla="*/ 150 h 244"/>
                <a:gd name="T72" fmla="*/ 204 w 286"/>
                <a:gd name="T73" fmla="*/ 176 h 244"/>
                <a:gd name="T74" fmla="*/ 88 w 286"/>
                <a:gd name="T75" fmla="*/ 178 h 244"/>
                <a:gd name="T76" fmla="*/ 82 w 286"/>
                <a:gd name="T77" fmla="*/ 177 h 244"/>
                <a:gd name="T78" fmla="*/ 78 w 286"/>
                <a:gd name="T79" fmla="*/ 172 h 244"/>
                <a:gd name="T80" fmla="*/ 76 w 286"/>
                <a:gd name="T81" fmla="*/ 164 h 244"/>
                <a:gd name="T82" fmla="*/ 76 w 286"/>
                <a:gd name="T83" fmla="*/ 150 h 244"/>
                <a:gd name="T84" fmla="*/ 91 w 286"/>
                <a:gd name="T85" fmla="*/ 75 h 244"/>
                <a:gd name="T86" fmla="*/ 98 w 286"/>
                <a:gd name="T87" fmla="*/ 69 h 244"/>
                <a:gd name="T88" fmla="*/ 107 w 286"/>
                <a:gd name="T89" fmla="*/ 66 h 244"/>
                <a:gd name="T90" fmla="*/ 116 w 286"/>
                <a:gd name="T91" fmla="*/ 65 h 244"/>
                <a:gd name="T92" fmla="*/ 216 w 286"/>
                <a:gd name="T93" fmla="*/ 65 h 244"/>
                <a:gd name="T94" fmla="*/ 223 w 286"/>
                <a:gd name="T95" fmla="*/ 69 h 244"/>
                <a:gd name="T96" fmla="*/ 226 w 286"/>
                <a:gd name="T97" fmla="*/ 73 h 244"/>
                <a:gd name="T98" fmla="*/ 285 w 286"/>
                <a:gd name="T99" fmla="*/ 88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6"/>
                <a:gd name="T151" fmla="*/ 0 h 244"/>
                <a:gd name="T152" fmla="*/ 286 w 286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6" h="244">
                  <a:moveTo>
                    <a:pt x="285" y="88"/>
                  </a:moveTo>
                  <a:lnTo>
                    <a:pt x="285" y="45"/>
                  </a:lnTo>
                  <a:lnTo>
                    <a:pt x="283" y="35"/>
                  </a:lnTo>
                  <a:lnTo>
                    <a:pt x="281" y="31"/>
                  </a:lnTo>
                  <a:lnTo>
                    <a:pt x="278" y="25"/>
                  </a:lnTo>
                  <a:lnTo>
                    <a:pt x="275" y="21"/>
                  </a:lnTo>
                  <a:lnTo>
                    <a:pt x="272" y="17"/>
                  </a:lnTo>
                  <a:lnTo>
                    <a:pt x="269" y="13"/>
                  </a:lnTo>
                  <a:lnTo>
                    <a:pt x="266" y="11"/>
                  </a:lnTo>
                  <a:lnTo>
                    <a:pt x="262" y="9"/>
                  </a:lnTo>
                  <a:lnTo>
                    <a:pt x="258" y="7"/>
                  </a:lnTo>
                  <a:lnTo>
                    <a:pt x="254" y="4"/>
                  </a:lnTo>
                  <a:lnTo>
                    <a:pt x="249" y="3"/>
                  </a:lnTo>
                  <a:lnTo>
                    <a:pt x="243" y="2"/>
                  </a:lnTo>
                  <a:lnTo>
                    <a:pt x="232" y="0"/>
                  </a:lnTo>
                  <a:lnTo>
                    <a:pt x="104" y="0"/>
                  </a:lnTo>
                  <a:lnTo>
                    <a:pt x="96" y="0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5"/>
                  </a:lnTo>
                  <a:lnTo>
                    <a:pt x="72" y="8"/>
                  </a:lnTo>
                  <a:lnTo>
                    <a:pt x="66" y="11"/>
                  </a:lnTo>
                  <a:lnTo>
                    <a:pt x="61" y="13"/>
                  </a:lnTo>
                  <a:lnTo>
                    <a:pt x="56" y="17"/>
                  </a:lnTo>
                  <a:lnTo>
                    <a:pt x="51" y="21"/>
                  </a:lnTo>
                  <a:lnTo>
                    <a:pt x="46" y="24"/>
                  </a:lnTo>
                  <a:lnTo>
                    <a:pt x="42" y="27"/>
                  </a:lnTo>
                  <a:lnTo>
                    <a:pt x="39" y="30"/>
                  </a:lnTo>
                  <a:lnTo>
                    <a:pt x="34" y="36"/>
                  </a:lnTo>
                  <a:lnTo>
                    <a:pt x="37" y="33"/>
                  </a:lnTo>
                  <a:lnTo>
                    <a:pt x="32" y="39"/>
                  </a:lnTo>
                  <a:lnTo>
                    <a:pt x="30" y="41"/>
                  </a:lnTo>
                  <a:lnTo>
                    <a:pt x="28" y="44"/>
                  </a:lnTo>
                  <a:lnTo>
                    <a:pt x="27" y="46"/>
                  </a:lnTo>
                  <a:lnTo>
                    <a:pt x="26" y="49"/>
                  </a:lnTo>
                  <a:lnTo>
                    <a:pt x="25" y="51"/>
                  </a:lnTo>
                  <a:lnTo>
                    <a:pt x="24" y="54"/>
                  </a:lnTo>
                  <a:lnTo>
                    <a:pt x="22" y="57"/>
                  </a:lnTo>
                  <a:lnTo>
                    <a:pt x="1" y="155"/>
                  </a:lnTo>
                  <a:lnTo>
                    <a:pt x="0" y="172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4" y="200"/>
                  </a:lnTo>
                  <a:lnTo>
                    <a:pt x="7" y="206"/>
                  </a:lnTo>
                  <a:lnTo>
                    <a:pt x="9" y="210"/>
                  </a:lnTo>
                  <a:lnTo>
                    <a:pt x="12" y="215"/>
                  </a:lnTo>
                  <a:lnTo>
                    <a:pt x="16" y="219"/>
                  </a:lnTo>
                  <a:lnTo>
                    <a:pt x="19" y="223"/>
                  </a:lnTo>
                  <a:lnTo>
                    <a:pt x="23" y="227"/>
                  </a:lnTo>
                  <a:lnTo>
                    <a:pt x="27" y="230"/>
                  </a:lnTo>
                  <a:lnTo>
                    <a:pt x="31" y="232"/>
                  </a:lnTo>
                  <a:lnTo>
                    <a:pt x="35" y="235"/>
                  </a:lnTo>
                  <a:lnTo>
                    <a:pt x="40" y="237"/>
                  </a:lnTo>
                  <a:lnTo>
                    <a:pt x="47" y="240"/>
                  </a:lnTo>
                  <a:lnTo>
                    <a:pt x="52" y="241"/>
                  </a:lnTo>
                  <a:lnTo>
                    <a:pt x="60" y="243"/>
                  </a:lnTo>
                  <a:lnTo>
                    <a:pt x="207" y="243"/>
                  </a:lnTo>
                  <a:lnTo>
                    <a:pt x="216" y="242"/>
                  </a:lnTo>
                  <a:lnTo>
                    <a:pt x="223" y="240"/>
                  </a:lnTo>
                  <a:lnTo>
                    <a:pt x="229" y="239"/>
                  </a:lnTo>
                  <a:lnTo>
                    <a:pt x="235" y="235"/>
                  </a:lnTo>
                  <a:lnTo>
                    <a:pt x="242" y="231"/>
                  </a:lnTo>
                  <a:lnTo>
                    <a:pt x="248" y="226"/>
                  </a:lnTo>
                  <a:lnTo>
                    <a:pt x="255" y="219"/>
                  </a:lnTo>
                  <a:lnTo>
                    <a:pt x="260" y="212"/>
                  </a:lnTo>
                  <a:lnTo>
                    <a:pt x="266" y="206"/>
                  </a:lnTo>
                  <a:lnTo>
                    <a:pt x="269" y="199"/>
                  </a:lnTo>
                  <a:lnTo>
                    <a:pt x="272" y="189"/>
                  </a:lnTo>
                  <a:lnTo>
                    <a:pt x="274" y="179"/>
                  </a:lnTo>
                  <a:lnTo>
                    <a:pt x="276" y="164"/>
                  </a:lnTo>
                  <a:lnTo>
                    <a:pt x="277" y="150"/>
                  </a:lnTo>
                  <a:lnTo>
                    <a:pt x="210" y="150"/>
                  </a:lnTo>
                  <a:lnTo>
                    <a:pt x="207" y="172"/>
                  </a:lnTo>
                  <a:lnTo>
                    <a:pt x="204" y="176"/>
                  </a:lnTo>
                  <a:lnTo>
                    <a:pt x="197" y="178"/>
                  </a:lnTo>
                  <a:lnTo>
                    <a:pt x="88" y="178"/>
                  </a:lnTo>
                  <a:lnTo>
                    <a:pt x="84" y="178"/>
                  </a:lnTo>
                  <a:lnTo>
                    <a:pt x="82" y="177"/>
                  </a:lnTo>
                  <a:lnTo>
                    <a:pt x="80" y="174"/>
                  </a:lnTo>
                  <a:lnTo>
                    <a:pt x="78" y="172"/>
                  </a:lnTo>
                  <a:lnTo>
                    <a:pt x="76" y="168"/>
                  </a:lnTo>
                  <a:lnTo>
                    <a:pt x="76" y="164"/>
                  </a:lnTo>
                  <a:lnTo>
                    <a:pt x="75" y="159"/>
                  </a:lnTo>
                  <a:lnTo>
                    <a:pt x="76" y="150"/>
                  </a:lnTo>
                  <a:lnTo>
                    <a:pt x="88" y="79"/>
                  </a:lnTo>
                  <a:lnTo>
                    <a:pt x="91" y="75"/>
                  </a:lnTo>
                  <a:lnTo>
                    <a:pt x="94" y="72"/>
                  </a:lnTo>
                  <a:lnTo>
                    <a:pt x="98" y="69"/>
                  </a:lnTo>
                  <a:lnTo>
                    <a:pt x="102" y="67"/>
                  </a:lnTo>
                  <a:lnTo>
                    <a:pt x="107" y="66"/>
                  </a:lnTo>
                  <a:lnTo>
                    <a:pt x="112" y="65"/>
                  </a:lnTo>
                  <a:lnTo>
                    <a:pt x="116" y="65"/>
                  </a:lnTo>
                  <a:lnTo>
                    <a:pt x="122" y="65"/>
                  </a:lnTo>
                  <a:lnTo>
                    <a:pt x="216" y="65"/>
                  </a:lnTo>
                  <a:lnTo>
                    <a:pt x="220" y="66"/>
                  </a:lnTo>
                  <a:lnTo>
                    <a:pt x="223" y="69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88"/>
                  </a:lnTo>
                  <a:lnTo>
                    <a:pt x="285" y="88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9" name="Freeform 8"/>
            <p:cNvSpPr>
              <a:spLocks/>
            </p:cNvSpPr>
            <p:nvPr/>
          </p:nvSpPr>
          <p:spPr bwMode="auto">
            <a:xfrm>
              <a:off x="4416" y="3863"/>
              <a:ext cx="87" cy="94"/>
            </a:xfrm>
            <a:custGeom>
              <a:avLst/>
              <a:gdLst>
                <a:gd name="T0" fmla="*/ 61 w 87"/>
                <a:gd name="T1" fmla="*/ 0 h 94"/>
                <a:gd name="T2" fmla="*/ 0 w 87"/>
                <a:gd name="T3" fmla="*/ 93 h 94"/>
                <a:gd name="T4" fmla="*/ 86 w 87"/>
                <a:gd name="T5" fmla="*/ 93 h 94"/>
                <a:gd name="T6" fmla="*/ 61 w 87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94"/>
                <a:gd name="T14" fmla="*/ 87 w 87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94">
                  <a:moveTo>
                    <a:pt x="61" y="0"/>
                  </a:moveTo>
                  <a:lnTo>
                    <a:pt x="0" y="93"/>
                  </a:lnTo>
                  <a:lnTo>
                    <a:pt x="86" y="93"/>
                  </a:lnTo>
                  <a:lnTo>
                    <a:pt x="61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979" y="4087"/>
              <a:ext cx="1450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9538" tIns="58738" rIns="109538" bIns="58738">
              <a:spAutoFit/>
            </a:bodyPr>
            <a:lstStyle/>
            <a:p>
              <a:pPr defTabSz="1327150" eaLnBrk="0" hangingPunct="0"/>
              <a:r>
                <a:rPr lang="en-US" sz="800">
                  <a:solidFill>
                    <a:srgbClr val="000000"/>
                  </a:solidFill>
                </a:rPr>
                <a:t>THE ANALYTIC SCIENCES CORPORATION</a:t>
              </a:r>
            </a:p>
          </p:txBody>
        </p:sp>
      </p:grpSp>
      <p:pic>
        <p:nvPicPr>
          <p:cNvPr id="2053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5867400"/>
            <a:ext cx="193357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2057400" y="5851525"/>
            <a:ext cx="1752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b="0"/>
              <a:t>5001 Baum Blvd.</a:t>
            </a:r>
          </a:p>
          <a:p>
            <a:pPr eaLnBrk="0" hangingPunct="0"/>
            <a:r>
              <a:rPr lang="en-US" sz="1200" b="0"/>
              <a:t>Suite 650</a:t>
            </a:r>
          </a:p>
          <a:p>
            <a:pPr eaLnBrk="0" hangingPunct="0"/>
            <a:r>
              <a:rPr lang="en-US" sz="1200" b="0"/>
              <a:t>Pittsburgh, PA 15213</a:t>
            </a:r>
          </a:p>
          <a:p>
            <a:pPr eaLnBrk="0" hangingPunct="0"/>
            <a:r>
              <a:rPr lang="en-US" sz="1200" b="0"/>
              <a:t>412.682.3844</a:t>
            </a:r>
          </a:p>
          <a:p>
            <a:pPr eaLnBrk="0" hangingPunct="0"/>
            <a:r>
              <a:rPr lang="en-US" sz="1200" b="0"/>
              <a:t>www.expertchoice.com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79525" y="1957388"/>
            <a:ext cx="43910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3.0000       +      1.7500       +         8.0000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5.3332       +      3.0000       +       14.0000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1.1666       +      0.6667       +        3.0000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60975" y="1905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638800" y="1908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260975" y="3505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069975" y="1905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066800" y="19081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069975" y="3505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93725" y="357188"/>
            <a:ext cx="673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STEP 2 : NOW, LET’S COMPUTE OUR FIRST EIGENVECTOR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               (TO FOUR DECIMAL PLACES)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775325" y="1957388"/>
            <a:ext cx="279558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=   12.7500          0.3194  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22.3332          0.5595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  4.8333          0.1211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39.9165          1.0000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175375" y="3505200"/>
            <a:ext cx="9112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623175" y="3505200"/>
            <a:ext cx="7588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17725" y="966788"/>
            <a:ext cx="320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FIRST, WE SUM THE ROWS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17525" y="3633788"/>
            <a:ext cx="441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SECOND, WE SUM THE ROW  TOTALS</a:t>
            </a:r>
          </a:p>
        </p:txBody>
      </p:sp>
      <p:sp>
        <p:nvSpPr>
          <p:cNvPr id="20495" name="Arc 15"/>
          <p:cNvSpPr>
            <a:spLocks/>
          </p:cNvSpPr>
          <p:nvPr/>
        </p:nvSpPr>
        <p:spPr bwMode="auto">
          <a:xfrm>
            <a:off x="5410200" y="1071563"/>
            <a:ext cx="914400" cy="457200"/>
          </a:xfrm>
          <a:custGeom>
            <a:avLst/>
            <a:gdLst>
              <a:gd name="T0" fmla="*/ 0 w 21600"/>
              <a:gd name="T1" fmla="*/ 0 h 21600"/>
              <a:gd name="T2" fmla="*/ 9144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17525" y="4167188"/>
            <a:ext cx="57372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FINALLY, WE NORMALIZE BY DIVIDING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THE ROW  SUM BY THE ROW  TOTALS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(I.E. 12.7500 DIVIDED BY 39.9165  EQUALS  0.3194)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5184775" y="3810000"/>
            <a:ext cx="6826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98" name="Arc 18"/>
          <p:cNvSpPr>
            <a:spLocks/>
          </p:cNvSpPr>
          <p:nvPr/>
        </p:nvSpPr>
        <p:spPr bwMode="auto">
          <a:xfrm>
            <a:off x="5715000" y="4038600"/>
            <a:ext cx="1524000" cy="457200"/>
          </a:xfrm>
          <a:custGeom>
            <a:avLst/>
            <a:gdLst>
              <a:gd name="T0" fmla="*/ 1524000 w 21600"/>
              <a:gd name="T1" fmla="*/ 0 h 21600"/>
              <a:gd name="T2" fmla="*/ 0 w 21600"/>
              <a:gd name="T3" fmla="*/ 4572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604125" y="5005388"/>
            <a:ext cx="882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0.3194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0.5595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0.1211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1889125" y="5310188"/>
            <a:ext cx="4616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THE RESULT IS OUR EIGENVECTOR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( A LATER SLIDE WILL EXPLAIN THE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MEANING IN TERMS OF OUR EXAMPLE)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6327775" y="5715000"/>
            <a:ext cx="6826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7394575" y="49530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7391400" y="49561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7394575" y="64770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8308975" y="49530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8610600" y="49561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8308975" y="64770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88925" y="280988"/>
            <a:ext cx="7473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THIS PROCESS MUST BE ITERATED UNTIL THE EIGENVECTOR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SOLUTION DOES NOT CHANGE FROM THE PREVIOUS ITERATION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(REMEMBER TO FOUR DECIMAL PLACES IN OUR EXAMPLE)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60525" y="2262188"/>
            <a:ext cx="43783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3.0000               1.7500                  8.0000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5.3332               3.0000                14.0000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1.1666               0.6667                  3.0000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641975" y="22098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019800" y="22129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5641975" y="3810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1450975" y="22098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447800" y="22129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450975" y="3810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175125" y="4319588"/>
            <a:ext cx="43783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27.6653              15.8330             72.4984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48.3311              27.6662           126.6642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10.5547                6.0414             27.6653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8156575" y="4267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5344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8156575" y="5867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965575" y="4267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962400" y="4270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965575" y="5867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12725" y="1347788"/>
            <a:ext cx="497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CONTINUING OUR EXAMPLE,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AGAIN, STEP 1: WE SQUARE THIS  MATRIX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12725" y="47767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WITH THIS RESULT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746375" y="4953000"/>
            <a:ext cx="9112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74725" y="1119188"/>
            <a:ext cx="432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27.6653      +       15.8330     +    72.4984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48.3311      +      27.6662      +  126.6642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10.5547      +        6.0414      +    27.6653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956175" y="10668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334000" y="10699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4956175" y="26670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765175" y="10668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762000" y="10699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5175" y="2667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546725" y="1119188"/>
            <a:ext cx="25415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=   115.9967      0.3196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202.6615      0.5584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 44.2614       0.1220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362.9196      1.0000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870575" y="2819400"/>
            <a:ext cx="9874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7242175" y="2819400"/>
            <a:ext cx="8350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36525" y="509588"/>
            <a:ext cx="870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AGAIN STEP 2 : COMPUTE THE EIGENVECTOR (TO FOUR DECIMAL PLACES)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784725" y="30241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TOTALS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65125" y="3252788"/>
            <a:ext cx="4527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COMPUTE THE DIFFERENCE OF THE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PREVIOUS COMPUTED EIGENVECTOR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TO THIS ONE: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556125" y="4090988"/>
            <a:ext cx="882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0.3196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0.5584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0.1220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422775" y="4038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419600" y="40417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422775" y="5562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108575" y="4038600"/>
            <a:ext cx="3778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486400" y="40417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5108575" y="5562600"/>
            <a:ext cx="3778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2727325" y="4090988"/>
            <a:ext cx="882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0.3194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0.5595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0.1211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2517775" y="4038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2514600" y="40417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517775" y="5562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3432175" y="4038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3733800" y="40417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3432175" y="55626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3965575" y="4267200"/>
            <a:ext cx="2254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3965575" y="4800600"/>
            <a:ext cx="2254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965575" y="5334000"/>
            <a:ext cx="2254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622925" y="4090988"/>
            <a:ext cx="134778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=   - 0.0002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  0.0011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=   - 0.0009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974725" y="5691188"/>
            <a:ext cx="718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TO FOUR DECIMAL PLACES THERE’S NOT MUCH DIFFERENCE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HOW ABOUT ONE MORE ITERATION?</a:t>
            </a:r>
          </a:p>
        </p:txBody>
      </p:sp>
      <p:sp>
        <p:nvSpPr>
          <p:cNvPr id="22562" name="Arc 34"/>
          <p:cNvSpPr>
            <a:spLocks/>
          </p:cNvSpPr>
          <p:nvPr/>
        </p:nvSpPr>
        <p:spPr bwMode="auto">
          <a:xfrm>
            <a:off x="6024563" y="6172200"/>
            <a:ext cx="1676400" cy="304800"/>
          </a:xfrm>
          <a:custGeom>
            <a:avLst/>
            <a:gdLst>
              <a:gd name="T0" fmla="*/ 1676400 w 21600"/>
              <a:gd name="T1" fmla="*/ 304800 h 21600"/>
              <a:gd name="T2" fmla="*/ 0 w 21600"/>
              <a:gd name="T3" fmla="*/ 0 h 21600"/>
              <a:gd name="T4" fmla="*/ 16764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016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1209675"/>
            <a:ext cx="3449637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2997200" y="406400"/>
            <a:ext cx="39116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I SURRENDER !!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DON’T MAKE ME COMPUTE 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ANOTHER EIGENVECTOR</a:t>
            </a:r>
          </a:p>
        </p:txBody>
      </p:sp>
      <p:pic>
        <p:nvPicPr>
          <p:cNvPr id="23556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0588" y="3656013"/>
            <a:ext cx="1403350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749800" y="1549400"/>
            <a:ext cx="3378200" cy="1798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OKAY,OKAY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ACTUALLY, ONE MORE ITERATION  WOULD SHOW NO DIFFERENCE TO FOUR DECIMAL PLACES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622925" y="3786188"/>
            <a:ext cx="2686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LET’S NOW LOOK AT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THE MEANING OF THE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EIGENVECTOR</a:t>
            </a:r>
          </a:p>
        </p:txBody>
      </p:sp>
      <p:sp>
        <p:nvSpPr>
          <p:cNvPr id="23559" name="Arc 7"/>
          <p:cNvSpPr>
            <a:spLocks/>
          </p:cNvSpPr>
          <p:nvPr/>
        </p:nvSpPr>
        <p:spPr bwMode="auto">
          <a:xfrm>
            <a:off x="6557963" y="4800600"/>
            <a:ext cx="1447800" cy="762000"/>
          </a:xfrm>
          <a:custGeom>
            <a:avLst/>
            <a:gdLst>
              <a:gd name="T0" fmla="*/ 1447800 w 21600"/>
              <a:gd name="T1" fmla="*/ 762000 h 21600"/>
              <a:gd name="T2" fmla="*/ 0 w 21600"/>
              <a:gd name="T3" fmla="*/ 0 h 21600"/>
              <a:gd name="T4" fmla="*/ 14478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016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84325" y="1652588"/>
            <a:ext cx="2025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022725" y="1119188"/>
            <a:ext cx="474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     RELIABILITY    FUEL ECONOMY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8308975" y="16002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686800" y="1603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8308975" y="3200400"/>
            <a:ext cx="377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4117975" y="16002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14800" y="1603375"/>
            <a:ext cx="0" cy="159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117975" y="32004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24586" name="Picture 1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925513"/>
            <a:ext cx="7270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1397000" y="177800"/>
            <a:ext cx="4064000" cy="846138"/>
          </a:xfrm>
          <a:prstGeom prst="wedgeRoundRectCallout">
            <a:avLst>
              <a:gd name="adj1" fmla="val -42616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HERE’S OUR PAIRWISE</a:t>
            </a:r>
          </a:p>
          <a:p>
            <a:pPr algn="ctr" eaLnBrk="0" hangingPunct="0"/>
            <a:r>
              <a:rPr lang="en-US"/>
              <a:t>MATRIX WITH THE NAMES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108325" y="4319588"/>
            <a:ext cx="882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0.3196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0.5584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0.1220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974975" y="42672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971800" y="42703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974975" y="5791200"/>
            <a:ext cx="3016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660775" y="4267200"/>
            <a:ext cx="3778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038600" y="4270375"/>
            <a:ext cx="0" cy="152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3660775" y="5791200"/>
            <a:ext cx="3778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46125" y="4395788"/>
            <a:ext cx="20256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12725" y="3405188"/>
            <a:ext cx="763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AND THE COMPUTED EIGENVECTOR GIVES US THE RELATIVE RANKING OF OUR CRITERIA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4270375" y="5029200"/>
            <a:ext cx="4540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4270375" y="4495800"/>
            <a:ext cx="4540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270375" y="5562600"/>
            <a:ext cx="4540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4784725" y="4899025"/>
            <a:ext cx="3236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THE MOST IMPORTANT CRITERION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4784725" y="5432425"/>
            <a:ext cx="330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THE LEAST IMPORTANT CRITERION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784725" y="4365625"/>
            <a:ext cx="4046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THE SECOND MOST IMPORTANT CRITERION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794125" y="6072188"/>
            <a:ext cx="493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NOW  BACK TO THE HIEARCHICAL TREE...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479925" y="1652588"/>
            <a:ext cx="36147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1/1                   1/2                    3/1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2/1                   1/1                    4/1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1/3                   1/4                    1/1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8350" y="2292350"/>
            <a:ext cx="1511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rgbClr val="618FFD"/>
                </a:solidFill>
              </a:rPr>
              <a:t>Select a new car</a:t>
            </a:r>
          </a:p>
          <a:p>
            <a:pPr algn="ctr" eaLnBrk="0" hangingPunct="0"/>
            <a:r>
              <a:rPr lang="en-US" sz="1600">
                <a:solidFill>
                  <a:srgbClr val="618FFD"/>
                </a:solidFill>
              </a:rPr>
              <a:t>1.00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92350" y="3511550"/>
            <a:ext cx="1663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Style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.3196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8350" y="3511550"/>
            <a:ext cx="1663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Reliability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.5584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940550" y="3511550"/>
            <a:ext cx="17399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Fuel Economy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.1220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30511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974975" y="3276600"/>
            <a:ext cx="464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9718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6200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937125" y="431958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4800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803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803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803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4803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574925" y="431958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4384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4415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4415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4415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24415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7223125" y="431958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7086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7089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089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7089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7089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25628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9144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29" name="Group 31"/>
          <p:cNvGrpSpPr>
            <a:grpSpLocks/>
          </p:cNvGrpSpPr>
          <p:nvPr/>
        </p:nvGrpSpPr>
        <p:grpSpPr bwMode="auto">
          <a:xfrm>
            <a:off x="2362200" y="2362200"/>
            <a:ext cx="534988" cy="915988"/>
            <a:chOff x="1488" y="1488"/>
            <a:chExt cx="337" cy="577"/>
          </a:xfrm>
        </p:grpSpPr>
        <p:sp>
          <p:nvSpPr>
            <p:cNvPr id="25644" name="Freeform 29"/>
            <p:cNvSpPr>
              <a:spLocks/>
            </p:cNvSpPr>
            <p:nvPr/>
          </p:nvSpPr>
          <p:spPr bwMode="auto">
            <a:xfrm>
              <a:off x="1491" y="1488"/>
              <a:ext cx="334" cy="577"/>
            </a:xfrm>
            <a:custGeom>
              <a:avLst/>
              <a:gdLst>
                <a:gd name="T0" fmla="*/ 312 w 334"/>
                <a:gd name="T1" fmla="*/ 0 h 577"/>
                <a:gd name="T2" fmla="*/ 283 w 334"/>
                <a:gd name="T3" fmla="*/ 18 h 577"/>
                <a:gd name="T4" fmla="*/ 249 w 334"/>
                <a:gd name="T5" fmla="*/ 44 h 577"/>
                <a:gd name="T6" fmla="*/ 220 w 334"/>
                <a:gd name="T7" fmla="*/ 76 h 577"/>
                <a:gd name="T8" fmla="*/ 187 w 334"/>
                <a:gd name="T9" fmla="*/ 112 h 577"/>
                <a:gd name="T10" fmla="*/ 156 w 334"/>
                <a:gd name="T11" fmla="*/ 154 h 577"/>
                <a:gd name="T12" fmla="*/ 123 w 334"/>
                <a:gd name="T13" fmla="*/ 207 h 577"/>
                <a:gd name="T14" fmla="*/ 97 w 334"/>
                <a:gd name="T15" fmla="*/ 257 h 577"/>
                <a:gd name="T16" fmla="*/ 78 w 334"/>
                <a:gd name="T17" fmla="*/ 313 h 577"/>
                <a:gd name="T18" fmla="*/ 67 w 334"/>
                <a:gd name="T19" fmla="*/ 369 h 577"/>
                <a:gd name="T20" fmla="*/ 67 w 334"/>
                <a:gd name="T21" fmla="*/ 406 h 577"/>
                <a:gd name="T22" fmla="*/ 70 w 334"/>
                <a:gd name="T23" fmla="*/ 437 h 577"/>
                <a:gd name="T24" fmla="*/ 0 w 334"/>
                <a:gd name="T25" fmla="*/ 449 h 577"/>
                <a:gd name="T26" fmla="*/ 40 w 334"/>
                <a:gd name="T27" fmla="*/ 483 h 577"/>
                <a:gd name="T28" fmla="*/ 81 w 334"/>
                <a:gd name="T29" fmla="*/ 526 h 577"/>
                <a:gd name="T30" fmla="*/ 104 w 334"/>
                <a:gd name="T31" fmla="*/ 576 h 577"/>
                <a:gd name="T32" fmla="*/ 131 w 334"/>
                <a:gd name="T33" fmla="*/ 550 h 577"/>
                <a:gd name="T34" fmla="*/ 161 w 334"/>
                <a:gd name="T35" fmla="*/ 496 h 577"/>
                <a:gd name="T36" fmla="*/ 189 w 334"/>
                <a:gd name="T37" fmla="*/ 461 h 577"/>
                <a:gd name="T38" fmla="*/ 144 w 334"/>
                <a:gd name="T39" fmla="*/ 448 h 577"/>
                <a:gd name="T40" fmla="*/ 139 w 334"/>
                <a:gd name="T41" fmla="*/ 398 h 577"/>
                <a:gd name="T42" fmla="*/ 143 w 334"/>
                <a:gd name="T43" fmla="*/ 344 h 577"/>
                <a:gd name="T44" fmla="*/ 156 w 334"/>
                <a:gd name="T45" fmla="*/ 286 h 577"/>
                <a:gd name="T46" fmla="*/ 179 w 334"/>
                <a:gd name="T47" fmla="*/ 215 h 577"/>
                <a:gd name="T48" fmla="*/ 207 w 334"/>
                <a:gd name="T49" fmla="*/ 157 h 577"/>
                <a:gd name="T50" fmla="*/ 221 w 334"/>
                <a:gd name="T51" fmla="*/ 130 h 577"/>
                <a:gd name="T52" fmla="*/ 235 w 334"/>
                <a:gd name="T53" fmla="*/ 108 h 577"/>
                <a:gd name="T54" fmla="*/ 258 w 334"/>
                <a:gd name="T55" fmla="*/ 75 h 577"/>
                <a:gd name="T56" fmla="*/ 274 w 334"/>
                <a:gd name="T57" fmla="*/ 54 h 577"/>
                <a:gd name="T58" fmla="*/ 291 w 334"/>
                <a:gd name="T59" fmla="*/ 37 h 577"/>
                <a:gd name="T60" fmla="*/ 311 w 334"/>
                <a:gd name="T61" fmla="*/ 17 h 577"/>
                <a:gd name="T62" fmla="*/ 333 w 334"/>
                <a:gd name="T63" fmla="*/ 0 h 5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4"/>
                <a:gd name="T97" fmla="*/ 0 h 577"/>
                <a:gd name="T98" fmla="*/ 334 w 334"/>
                <a:gd name="T99" fmla="*/ 577 h 5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4" h="577">
                  <a:moveTo>
                    <a:pt x="333" y="0"/>
                  </a:moveTo>
                  <a:lnTo>
                    <a:pt x="312" y="0"/>
                  </a:lnTo>
                  <a:lnTo>
                    <a:pt x="296" y="10"/>
                  </a:lnTo>
                  <a:lnTo>
                    <a:pt x="283" y="18"/>
                  </a:lnTo>
                  <a:lnTo>
                    <a:pt x="267" y="30"/>
                  </a:lnTo>
                  <a:lnTo>
                    <a:pt x="249" y="44"/>
                  </a:lnTo>
                  <a:lnTo>
                    <a:pt x="237" y="58"/>
                  </a:lnTo>
                  <a:lnTo>
                    <a:pt x="220" y="76"/>
                  </a:lnTo>
                  <a:lnTo>
                    <a:pt x="202" y="94"/>
                  </a:lnTo>
                  <a:lnTo>
                    <a:pt x="187" y="112"/>
                  </a:lnTo>
                  <a:lnTo>
                    <a:pt x="168" y="135"/>
                  </a:lnTo>
                  <a:lnTo>
                    <a:pt x="156" y="154"/>
                  </a:lnTo>
                  <a:lnTo>
                    <a:pt x="140" y="179"/>
                  </a:lnTo>
                  <a:lnTo>
                    <a:pt x="123" y="207"/>
                  </a:lnTo>
                  <a:lnTo>
                    <a:pt x="108" y="235"/>
                  </a:lnTo>
                  <a:lnTo>
                    <a:pt x="97" y="257"/>
                  </a:lnTo>
                  <a:lnTo>
                    <a:pt x="86" y="287"/>
                  </a:lnTo>
                  <a:lnTo>
                    <a:pt x="78" y="313"/>
                  </a:lnTo>
                  <a:lnTo>
                    <a:pt x="72" y="340"/>
                  </a:lnTo>
                  <a:lnTo>
                    <a:pt x="67" y="369"/>
                  </a:lnTo>
                  <a:lnTo>
                    <a:pt x="66" y="386"/>
                  </a:lnTo>
                  <a:lnTo>
                    <a:pt x="67" y="406"/>
                  </a:lnTo>
                  <a:lnTo>
                    <a:pt x="69" y="422"/>
                  </a:lnTo>
                  <a:lnTo>
                    <a:pt x="70" y="437"/>
                  </a:lnTo>
                  <a:lnTo>
                    <a:pt x="73" y="449"/>
                  </a:lnTo>
                  <a:lnTo>
                    <a:pt x="0" y="449"/>
                  </a:lnTo>
                  <a:lnTo>
                    <a:pt x="19" y="464"/>
                  </a:lnTo>
                  <a:lnTo>
                    <a:pt x="40" y="483"/>
                  </a:lnTo>
                  <a:lnTo>
                    <a:pt x="61" y="503"/>
                  </a:lnTo>
                  <a:lnTo>
                    <a:pt x="81" y="526"/>
                  </a:lnTo>
                  <a:lnTo>
                    <a:pt x="92" y="544"/>
                  </a:lnTo>
                  <a:lnTo>
                    <a:pt x="104" y="576"/>
                  </a:lnTo>
                  <a:lnTo>
                    <a:pt x="120" y="576"/>
                  </a:lnTo>
                  <a:lnTo>
                    <a:pt x="131" y="550"/>
                  </a:lnTo>
                  <a:lnTo>
                    <a:pt x="143" y="523"/>
                  </a:lnTo>
                  <a:lnTo>
                    <a:pt x="161" y="496"/>
                  </a:lnTo>
                  <a:lnTo>
                    <a:pt x="178" y="474"/>
                  </a:lnTo>
                  <a:lnTo>
                    <a:pt x="189" y="461"/>
                  </a:lnTo>
                  <a:lnTo>
                    <a:pt x="206" y="448"/>
                  </a:lnTo>
                  <a:lnTo>
                    <a:pt x="144" y="448"/>
                  </a:lnTo>
                  <a:lnTo>
                    <a:pt x="140" y="422"/>
                  </a:lnTo>
                  <a:lnTo>
                    <a:pt x="139" y="398"/>
                  </a:lnTo>
                  <a:lnTo>
                    <a:pt x="140" y="371"/>
                  </a:lnTo>
                  <a:lnTo>
                    <a:pt x="143" y="344"/>
                  </a:lnTo>
                  <a:lnTo>
                    <a:pt x="150" y="313"/>
                  </a:lnTo>
                  <a:lnTo>
                    <a:pt x="156" y="286"/>
                  </a:lnTo>
                  <a:lnTo>
                    <a:pt x="167" y="247"/>
                  </a:lnTo>
                  <a:lnTo>
                    <a:pt x="179" y="215"/>
                  </a:lnTo>
                  <a:lnTo>
                    <a:pt x="192" y="187"/>
                  </a:lnTo>
                  <a:lnTo>
                    <a:pt x="207" y="157"/>
                  </a:lnTo>
                  <a:lnTo>
                    <a:pt x="214" y="143"/>
                  </a:lnTo>
                  <a:lnTo>
                    <a:pt x="221" y="130"/>
                  </a:lnTo>
                  <a:lnTo>
                    <a:pt x="228" y="119"/>
                  </a:lnTo>
                  <a:lnTo>
                    <a:pt x="235" y="108"/>
                  </a:lnTo>
                  <a:lnTo>
                    <a:pt x="248" y="88"/>
                  </a:lnTo>
                  <a:lnTo>
                    <a:pt x="258" y="75"/>
                  </a:lnTo>
                  <a:lnTo>
                    <a:pt x="266" y="65"/>
                  </a:lnTo>
                  <a:lnTo>
                    <a:pt x="274" y="54"/>
                  </a:lnTo>
                  <a:lnTo>
                    <a:pt x="283" y="45"/>
                  </a:lnTo>
                  <a:lnTo>
                    <a:pt x="291" y="37"/>
                  </a:lnTo>
                  <a:lnTo>
                    <a:pt x="300" y="27"/>
                  </a:lnTo>
                  <a:lnTo>
                    <a:pt x="311" y="17"/>
                  </a:lnTo>
                  <a:lnTo>
                    <a:pt x="322" y="8"/>
                  </a:lnTo>
                  <a:lnTo>
                    <a:pt x="333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45" name="Freeform 30"/>
            <p:cNvSpPr>
              <a:spLocks/>
            </p:cNvSpPr>
            <p:nvPr/>
          </p:nvSpPr>
          <p:spPr bwMode="auto">
            <a:xfrm>
              <a:off x="1488" y="1489"/>
              <a:ext cx="317" cy="576"/>
            </a:xfrm>
            <a:custGeom>
              <a:avLst/>
              <a:gdLst>
                <a:gd name="T0" fmla="*/ 316 w 317"/>
                <a:gd name="T1" fmla="*/ 0 h 576"/>
                <a:gd name="T2" fmla="*/ 298 w 317"/>
                <a:gd name="T3" fmla="*/ 8 h 576"/>
                <a:gd name="T4" fmla="*/ 284 w 317"/>
                <a:gd name="T5" fmla="*/ 14 h 576"/>
                <a:gd name="T6" fmla="*/ 272 w 317"/>
                <a:gd name="T7" fmla="*/ 22 h 576"/>
                <a:gd name="T8" fmla="*/ 258 w 317"/>
                <a:gd name="T9" fmla="*/ 31 h 576"/>
                <a:gd name="T10" fmla="*/ 239 w 317"/>
                <a:gd name="T11" fmla="*/ 44 h 576"/>
                <a:gd name="T12" fmla="*/ 222 w 317"/>
                <a:gd name="T13" fmla="*/ 58 h 576"/>
                <a:gd name="T14" fmla="*/ 205 w 317"/>
                <a:gd name="T15" fmla="*/ 76 h 576"/>
                <a:gd name="T16" fmla="*/ 188 w 317"/>
                <a:gd name="T17" fmla="*/ 94 h 576"/>
                <a:gd name="T18" fmla="*/ 173 w 317"/>
                <a:gd name="T19" fmla="*/ 112 h 576"/>
                <a:gd name="T20" fmla="*/ 154 w 317"/>
                <a:gd name="T21" fmla="*/ 136 h 576"/>
                <a:gd name="T22" fmla="*/ 142 w 317"/>
                <a:gd name="T23" fmla="*/ 154 h 576"/>
                <a:gd name="T24" fmla="*/ 127 w 317"/>
                <a:gd name="T25" fmla="*/ 179 h 576"/>
                <a:gd name="T26" fmla="*/ 110 w 317"/>
                <a:gd name="T27" fmla="*/ 207 h 576"/>
                <a:gd name="T28" fmla="*/ 95 w 317"/>
                <a:gd name="T29" fmla="*/ 235 h 576"/>
                <a:gd name="T30" fmla="*/ 84 w 317"/>
                <a:gd name="T31" fmla="*/ 257 h 576"/>
                <a:gd name="T32" fmla="*/ 73 w 317"/>
                <a:gd name="T33" fmla="*/ 287 h 576"/>
                <a:gd name="T34" fmla="*/ 65 w 317"/>
                <a:gd name="T35" fmla="*/ 313 h 576"/>
                <a:gd name="T36" fmla="*/ 59 w 317"/>
                <a:gd name="T37" fmla="*/ 340 h 576"/>
                <a:gd name="T38" fmla="*/ 55 w 317"/>
                <a:gd name="T39" fmla="*/ 369 h 576"/>
                <a:gd name="T40" fmla="*/ 54 w 317"/>
                <a:gd name="T41" fmla="*/ 386 h 576"/>
                <a:gd name="T42" fmla="*/ 55 w 317"/>
                <a:gd name="T43" fmla="*/ 406 h 576"/>
                <a:gd name="T44" fmla="*/ 56 w 317"/>
                <a:gd name="T45" fmla="*/ 421 h 576"/>
                <a:gd name="T46" fmla="*/ 58 w 317"/>
                <a:gd name="T47" fmla="*/ 436 h 576"/>
                <a:gd name="T48" fmla="*/ 61 w 317"/>
                <a:gd name="T49" fmla="*/ 449 h 576"/>
                <a:gd name="T50" fmla="*/ 0 w 317"/>
                <a:gd name="T51" fmla="*/ 449 h 576"/>
                <a:gd name="T52" fmla="*/ 19 w 317"/>
                <a:gd name="T53" fmla="*/ 465 h 576"/>
                <a:gd name="T54" fmla="*/ 37 w 317"/>
                <a:gd name="T55" fmla="*/ 481 h 576"/>
                <a:gd name="T56" fmla="*/ 59 w 317"/>
                <a:gd name="T57" fmla="*/ 503 h 576"/>
                <a:gd name="T58" fmla="*/ 78 w 317"/>
                <a:gd name="T59" fmla="*/ 526 h 576"/>
                <a:gd name="T60" fmla="*/ 93 w 317"/>
                <a:gd name="T61" fmla="*/ 548 h 576"/>
                <a:gd name="T62" fmla="*/ 107 w 317"/>
                <a:gd name="T63" fmla="*/ 575 h 576"/>
                <a:gd name="T64" fmla="*/ 117 w 317"/>
                <a:gd name="T65" fmla="*/ 550 h 576"/>
                <a:gd name="T66" fmla="*/ 130 w 317"/>
                <a:gd name="T67" fmla="*/ 523 h 576"/>
                <a:gd name="T68" fmla="*/ 147 w 317"/>
                <a:gd name="T69" fmla="*/ 496 h 576"/>
                <a:gd name="T70" fmla="*/ 163 w 317"/>
                <a:gd name="T71" fmla="*/ 474 h 576"/>
                <a:gd name="T72" fmla="*/ 174 w 317"/>
                <a:gd name="T73" fmla="*/ 461 h 576"/>
                <a:gd name="T74" fmla="*/ 192 w 317"/>
                <a:gd name="T75" fmla="*/ 448 h 576"/>
                <a:gd name="T76" fmla="*/ 130 w 317"/>
                <a:gd name="T77" fmla="*/ 448 h 576"/>
                <a:gd name="T78" fmla="*/ 127 w 317"/>
                <a:gd name="T79" fmla="*/ 421 h 576"/>
                <a:gd name="T80" fmla="*/ 125 w 317"/>
                <a:gd name="T81" fmla="*/ 398 h 576"/>
                <a:gd name="T82" fmla="*/ 127 w 317"/>
                <a:gd name="T83" fmla="*/ 371 h 576"/>
                <a:gd name="T84" fmla="*/ 130 w 317"/>
                <a:gd name="T85" fmla="*/ 344 h 576"/>
                <a:gd name="T86" fmla="*/ 136 w 317"/>
                <a:gd name="T87" fmla="*/ 313 h 576"/>
                <a:gd name="T88" fmla="*/ 142 w 317"/>
                <a:gd name="T89" fmla="*/ 286 h 576"/>
                <a:gd name="T90" fmla="*/ 153 w 317"/>
                <a:gd name="T91" fmla="*/ 247 h 576"/>
                <a:gd name="T92" fmla="*/ 165 w 317"/>
                <a:gd name="T93" fmla="*/ 215 h 576"/>
                <a:gd name="T94" fmla="*/ 177 w 317"/>
                <a:gd name="T95" fmla="*/ 187 h 576"/>
                <a:gd name="T96" fmla="*/ 192 w 317"/>
                <a:gd name="T97" fmla="*/ 157 h 576"/>
                <a:gd name="T98" fmla="*/ 200 w 317"/>
                <a:gd name="T99" fmla="*/ 143 h 576"/>
                <a:gd name="T100" fmla="*/ 206 w 317"/>
                <a:gd name="T101" fmla="*/ 130 h 576"/>
                <a:gd name="T102" fmla="*/ 213 w 317"/>
                <a:gd name="T103" fmla="*/ 119 h 576"/>
                <a:gd name="T104" fmla="*/ 220 w 317"/>
                <a:gd name="T105" fmla="*/ 108 h 576"/>
                <a:gd name="T106" fmla="*/ 232 w 317"/>
                <a:gd name="T107" fmla="*/ 88 h 576"/>
                <a:gd name="T108" fmla="*/ 242 w 317"/>
                <a:gd name="T109" fmla="*/ 75 h 576"/>
                <a:gd name="T110" fmla="*/ 251 w 317"/>
                <a:gd name="T111" fmla="*/ 65 h 576"/>
                <a:gd name="T112" fmla="*/ 259 w 317"/>
                <a:gd name="T113" fmla="*/ 55 h 576"/>
                <a:gd name="T114" fmla="*/ 268 w 317"/>
                <a:gd name="T115" fmla="*/ 45 h 576"/>
                <a:gd name="T116" fmla="*/ 275 w 317"/>
                <a:gd name="T117" fmla="*/ 37 h 576"/>
                <a:gd name="T118" fmla="*/ 284 w 317"/>
                <a:gd name="T119" fmla="*/ 27 h 576"/>
                <a:gd name="T120" fmla="*/ 295 w 317"/>
                <a:gd name="T121" fmla="*/ 18 h 576"/>
                <a:gd name="T122" fmla="*/ 305 w 317"/>
                <a:gd name="T123" fmla="*/ 8 h 576"/>
                <a:gd name="T124" fmla="*/ 316 w 317"/>
                <a:gd name="T125" fmla="*/ 0 h 5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7"/>
                <a:gd name="T190" fmla="*/ 0 h 576"/>
                <a:gd name="T191" fmla="*/ 317 w 317"/>
                <a:gd name="T192" fmla="*/ 576 h 5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7" h="576">
                  <a:moveTo>
                    <a:pt x="316" y="0"/>
                  </a:moveTo>
                  <a:lnTo>
                    <a:pt x="298" y="8"/>
                  </a:lnTo>
                  <a:lnTo>
                    <a:pt x="284" y="14"/>
                  </a:lnTo>
                  <a:lnTo>
                    <a:pt x="272" y="22"/>
                  </a:lnTo>
                  <a:lnTo>
                    <a:pt x="258" y="31"/>
                  </a:lnTo>
                  <a:lnTo>
                    <a:pt x="239" y="44"/>
                  </a:lnTo>
                  <a:lnTo>
                    <a:pt x="222" y="58"/>
                  </a:lnTo>
                  <a:lnTo>
                    <a:pt x="205" y="76"/>
                  </a:lnTo>
                  <a:lnTo>
                    <a:pt x="188" y="94"/>
                  </a:lnTo>
                  <a:lnTo>
                    <a:pt x="173" y="112"/>
                  </a:lnTo>
                  <a:lnTo>
                    <a:pt x="154" y="136"/>
                  </a:lnTo>
                  <a:lnTo>
                    <a:pt x="142" y="154"/>
                  </a:lnTo>
                  <a:lnTo>
                    <a:pt x="127" y="179"/>
                  </a:lnTo>
                  <a:lnTo>
                    <a:pt x="110" y="207"/>
                  </a:lnTo>
                  <a:lnTo>
                    <a:pt x="95" y="235"/>
                  </a:lnTo>
                  <a:lnTo>
                    <a:pt x="84" y="257"/>
                  </a:lnTo>
                  <a:lnTo>
                    <a:pt x="73" y="287"/>
                  </a:lnTo>
                  <a:lnTo>
                    <a:pt x="65" y="313"/>
                  </a:lnTo>
                  <a:lnTo>
                    <a:pt x="59" y="340"/>
                  </a:lnTo>
                  <a:lnTo>
                    <a:pt x="55" y="369"/>
                  </a:lnTo>
                  <a:lnTo>
                    <a:pt x="54" y="386"/>
                  </a:lnTo>
                  <a:lnTo>
                    <a:pt x="55" y="406"/>
                  </a:lnTo>
                  <a:lnTo>
                    <a:pt x="56" y="421"/>
                  </a:lnTo>
                  <a:lnTo>
                    <a:pt x="58" y="436"/>
                  </a:lnTo>
                  <a:lnTo>
                    <a:pt x="61" y="449"/>
                  </a:lnTo>
                  <a:lnTo>
                    <a:pt x="0" y="449"/>
                  </a:lnTo>
                  <a:lnTo>
                    <a:pt x="19" y="465"/>
                  </a:lnTo>
                  <a:lnTo>
                    <a:pt x="37" y="481"/>
                  </a:lnTo>
                  <a:lnTo>
                    <a:pt x="59" y="503"/>
                  </a:lnTo>
                  <a:lnTo>
                    <a:pt x="78" y="526"/>
                  </a:lnTo>
                  <a:lnTo>
                    <a:pt x="93" y="548"/>
                  </a:lnTo>
                  <a:lnTo>
                    <a:pt x="107" y="575"/>
                  </a:lnTo>
                  <a:lnTo>
                    <a:pt x="117" y="550"/>
                  </a:lnTo>
                  <a:lnTo>
                    <a:pt x="130" y="523"/>
                  </a:lnTo>
                  <a:lnTo>
                    <a:pt x="147" y="496"/>
                  </a:lnTo>
                  <a:lnTo>
                    <a:pt x="163" y="474"/>
                  </a:lnTo>
                  <a:lnTo>
                    <a:pt x="174" y="461"/>
                  </a:lnTo>
                  <a:lnTo>
                    <a:pt x="192" y="448"/>
                  </a:lnTo>
                  <a:lnTo>
                    <a:pt x="130" y="448"/>
                  </a:lnTo>
                  <a:lnTo>
                    <a:pt x="127" y="421"/>
                  </a:lnTo>
                  <a:lnTo>
                    <a:pt x="125" y="398"/>
                  </a:lnTo>
                  <a:lnTo>
                    <a:pt x="127" y="371"/>
                  </a:lnTo>
                  <a:lnTo>
                    <a:pt x="130" y="344"/>
                  </a:lnTo>
                  <a:lnTo>
                    <a:pt x="136" y="313"/>
                  </a:lnTo>
                  <a:lnTo>
                    <a:pt x="142" y="286"/>
                  </a:lnTo>
                  <a:lnTo>
                    <a:pt x="153" y="247"/>
                  </a:lnTo>
                  <a:lnTo>
                    <a:pt x="165" y="215"/>
                  </a:lnTo>
                  <a:lnTo>
                    <a:pt x="177" y="187"/>
                  </a:lnTo>
                  <a:lnTo>
                    <a:pt x="192" y="157"/>
                  </a:lnTo>
                  <a:lnTo>
                    <a:pt x="200" y="143"/>
                  </a:lnTo>
                  <a:lnTo>
                    <a:pt x="206" y="130"/>
                  </a:lnTo>
                  <a:lnTo>
                    <a:pt x="213" y="119"/>
                  </a:lnTo>
                  <a:lnTo>
                    <a:pt x="220" y="108"/>
                  </a:lnTo>
                  <a:lnTo>
                    <a:pt x="232" y="88"/>
                  </a:lnTo>
                  <a:lnTo>
                    <a:pt x="242" y="75"/>
                  </a:lnTo>
                  <a:lnTo>
                    <a:pt x="251" y="65"/>
                  </a:lnTo>
                  <a:lnTo>
                    <a:pt x="259" y="55"/>
                  </a:lnTo>
                  <a:lnTo>
                    <a:pt x="268" y="45"/>
                  </a:lnTo>
                  <a:lnTo>
                    <a:pt x="275" y="37"/>
                  </a:lnTo>
                  <a:lnTo>
                    <a:pt x="284" y="27"/>
                  </a:lnTo>
                  <a:lnTo>
                    <a:pt x="295" y="18"/>
                  </a:lnTo>
                  <a:lnTo>
                    <a:pt x="305" y="8"/>
                  </a:lnTo>
                  <a:lnTo>
                    <a:pt x="316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5630" name="Group 34"/>
          <p:cNvGrpSpPr>
            <a:grpSpLocks/>
          </p:cNvGrpSpPr>
          <p:nvPr/>
        </p:nvGrpSpPr>
        <p:grpSpPr bwMode="auto">
          <a:xfrm>
            <a:off x="6400800" y="1752600"/>
            <a:ext cx="1068388" cy="839788"/>
            <a:chOff x="4032" y="1104"/>
            <a:chExt cx="673" cy="529"/>
          </a:xfrm>
        </p:grpSpPr>
        <p:sp>
          <p:nvSpPr>
            <p:cNvPr id="25642" name="Freeform 32"/>
            <p:cNvSpPr>
              <a:spLocks/>
            </p:cNvSpPr>
            <p:nvPr/>
          </p:nvSpPr>
          <p:spPr bwMode="auto">
            <a:xfrm>
              <a:off x="4032" y="1104"/>
              <a:ext cx="652" cy="529"/>
            </a:xfrm>
            <a:custGeom>
              <a:avLst/>
              <a:gdLst>
                <a:gd name="T0" fmla="*/ 565 w 652"/>
                <a:gd name="T1" fmla="*/ 1 h 529"/>
                <a:gd name="T2" fmla="*/ 607 w 652"/>
                <a:gd name="T3" fmla="*/ 36 h 529"/>
                <a:gd name="T4" fmla="*/ 625 w 652"/>
                <a:gd name="T5" fmla="*/ 61 h 529"/>
                <a:gd name="T6" fmla="*/ 640 w 652"/>
                <a:gd name="T7" fmla="*/ 88 h 529"/>
                <a:gd name="T8" fmla="*/ 647 w 652"/>
                <a:gd name="T9" fmla="*/ 117 h 529"/>
                <a:gd name="T10" fmla="*/ 651 w 652"/>
                <a:gd name="T11" fmla="*/ 148 h 529"/>
                <a:gd name="T12" fmla="*/ 649 w 652"/>
                <a:gd name="T13" fmla="*/ 186 h 529"/>
                <a:gd name="T14" fmla="*/ 638 w 652"/>
                <a:gd name="T15" fmla="*/ 234 h 529"/>
                <a:gd name="T16" fmla="*/ 618 w 652"/>
                <a:gd name="T17" fmla="*/ 277 h 529"/>
                <a:gd name="T18" fmla="*/ 594 w 652"/>
                <a:gd name="T19" fmla="*/ 315 h 529"/>
                <a:gd name="T20" fmla="*/ 560 w 652"/>
                <a:gd name="T21" fmla="*/ 353 h 529"/>
                <a:gd name="T22" fmla="*/ 522 w 652"/>
                <a:gd name="T23" fmla="*/ 387 h 529"/>
                <a:gd name="T24" fmla="*/ 473 w 652"/>
                <a:gd name="T25" fmla="*/ 416 h 529"/>
                <a:gd name="T26" fmla="*/ 410 w 652"/>
                <a:gd name="T27" fmla="*/ 444 h 529"/>
                <a:gd name="T28" fmla="*/ 345 w 652"/>
                <a:gd name="T29" fmla="*/ 465 h 529"/>
                <a:gd name="T30" fmla="*/ 305 w 652"/>
                <a:gd name="T31" fmla="*/ 475 h 529"/>
                <a:gd name="T32" fmla="*/ 386 w 652"/>
                <a:gd name="T33" fmla="*/ 528 h 529"/>
                <a:gd name="T34" fmla="*/ 325 w 652"/>
                <a:gd name="T35" fmla="*/ 520 h 529"/>
                <a:gd name="T36" fmla="*/ 262 w 652"/>
                <a:gd name="T37" fmla="*/ 515 h 529"/>
                <a:gd name="T38" fmla="*/ 200 w 652"/>
                <a:gd name="T39" fmla="*/ 513 h 529"/>
                <a:gd name="T40" fmla="*/ 134 w 652"/>
                <a:gd name="T41" fmla="*/ 514 h 529"/>
                <a:gd name="T42" fmla="*/ 47 w 652"/>
                <a:gd name="T43" fmla="*/ 522 h 529"/>
                <a:gd name="T44" fmla="*/ 17 w 652"/>
                <a:gd name="T45" fmla="*/ 510 h 529"/>
                <a:gd name="T46" fmla="*/ 46 w 652"/>
                <a:gd name="T47" fmla="*/ 485 h 529"/>
                <a:gd name="T48" fmla="*/ 63 w 652"/>
                <a:gd name="T49" fmla="*/ 464 h 529"/>
                <a:gd name="T50" fmla="*/ 73 w 652"/>
                <a:gd name="T51" fmla="*/ 443 h 529"/>
                <a:gd name="T52" fmla="*/ 76 w 652"/>
                <a:gd name="T53" fmla="*/ 420 h 529"/>
                <a:gd name="T54" fmla="*/ 73 w 652"/>
                <a:gd name="T55" fmla="*/ 395 h 529"/>
                <a:gd name="T56" fmla="*/ 109 w 652"/>
                <a:gd name="T57" fmla="*/ 375 h 529"/>
                <a:gd name="T58" fmla="*/ 212 w 652"/>
                <a:gd name="T59" fmla="*/ 419 h 529"/>
                <a:gd name="T60" fmla="*/ 286 w 652"/>
                <a:gd name="T61" fmla="*/ 391 h 529"/>
                <a:gd name="T62" fmla="*/ 350 w 652"/>
                <a:gd name="T63" fmla="*/ 363 h 529"/>
                <a:gd name="T64" fmla="*/ 401 w 652"/>
                <a:gd name="T65" fmla="*/ 337 h 529"/>
                <a:gd name="T66" fmla="*/ 452 w 652"/>
                <a:gd name="T67" fmla="*/ 304 h 529"/>
                <a:gd name="T68" fmla="*/ 491 w 652"/>
                <a:gd name="T69" fmla="*/ 271 h 529"/>
                <a:gd name="T70" fmla="*/ 521 w 652"/>
                <a:gd name="T71" fmla="*/ 240 h 529"/>
                <a:gd name="T72" fmla="*/ 545 w 652"/>
                <a:gd name="T73" fmla="*/ 201 h 529"/>
                <a:gd name="T74" fmla="*/ 565 w 652"/>
                <a:gd name="T75" fmla="*/ 163 h 529"/>
                <a:gd name="T76" fmla="*/ 582 w 652"/>
                <a:gd name="T77" fmla="*/ 118 h 529"/>
                <a:gd name="T78" fmla="*/ 585 w 652"/>
                <a:gd name="T79" fmla="*/ 83 h 529"/>
                <a:gd name="T80" fmla="*/ 580 w 652"/>
                <a:gd name="T81" fmla="*/ 58 h 529"/>
                <a:gd name="T82" fmla="*/ 568 w 652"/>
                <a:gd name="T83" fmla="*/ 35 h 5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2"/>
                <a:gd name="T127" fmla="*/ 0 h 529"/>
                <a:gd name="T128" fmla="*/ 652 w 652"/>
                <a:gd name="T129" fmla="*/ 529 h 5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2" h="529">
                  <a:moveTo>
                    <a:pt x="540" y="0"/>
                  </a:moveTo>
                  <a:lnTo>
                    <a:pt x="565" y="1"/>
                  </a:lnTo>
                  <a:lnTo>
                    <a:pt x="592" y="23"/>
                  </a:lnTo>
                  <a:lnTo>
                    <a:pt x="607" y="36"/>
                  </a:lnTo>
                  <a:lnTo>
                    <a:pt x="616" y="50"/>
                  </a:lnTo>
                  <a:lnTo>
                    <a:pt x="625" y="61"/>
                  </a:lnTo>
                  <a:lnTo>
                    <a:pt x="633" y="76"/>
                  </a:lnTo>
                  <a:lnTo>
                    <a:pt x="640" y="88"/>
                  </a:lnTo>
                  <a:lnTo>
                    <a:pt x="643" y="104"/>
                  </a:lnTo>
                  <a:lnTo>
                    <a:pt x="647" y="117"/>
                  </a:lnTo>
                  <a:lnTo>
                    <a:pt x="650" y="130"/>
                  </a:lnTo>
                  <a:lnTo>
                    <a:pt x="651" y="148"/>
                  </a:lnTo>
                  <a:lnTo>
                    <a:pt x="650" y="166"/>
                  </a:lnTo>
                  <a:lnTo>
                    <a:pt x="649" y="186"/>
                  </a:lnTo>
                  <a:lnTo>
                    <a:pt x="645" y="212"/>
                  </a:lnTo>
                  <a:lnTo>
                    <a:pt x="638" y="234"/>
                  </a:lnTo>
                  <a:lnTo>
                    <a:pt x="630" y="251"/>
                  </a:lnTo>
                  <a:lnTo>
                    <a:pt x="618" y="277"/>
                  </a:lnTo>
                  <a:lnTo>
                    <a:pt x="608" y="296"/>
                  </a:lnTo>
                  <a:lnTo>
                    <a:pt x="594" y="315"/>
                  </a:lnTo>
                  <a:lnTo>
                    <a:pt x="579" y="334"/>
                  </a:lnTo>
                  <a:lnTo>
                    <a:pt x="560" y="353"/>
                  </a:lnTo>
                  <a:lnTo>
                    <a:pt x="543" y="370"/>
                  </a:lnTo>
                  <a:lnTo>
                    <a:pt x="522" y="387"/>
                  </a:lnTo>
                  <a:lnTo>
                    <a:pt x="498" y="402"/>
                  </a:lnTo>
                  <a:lnTo>
                    <a:pt x="473" y="416"/>
                  </a:lnTo>
                  <a:lnTo>
                    <a:pt x="444" y="431"/>
                  </a:lnTo>
                  <a:lnTo>
                    <a:pt x="410" y="444"/>
                  </a:lnTo>
                  <a:lnTo>
                    <a:pt x="381" y="454"/>
                  </a:lnTo>
                  <a:lnTo>
                    <a:pt x="345" y="465"/>
                  </a:lnTo>
                  <a:lnTo>
                    <a:pt x="319" y="472"/>
                  </a:lnTo>
                  <a:lnTo>
                    <a:pt x="305" y="475"/>
                  </a:lnTo>
                  <a:lnTo>
                    <a:pt x="417" y="528"/>
                  </a:lnTo>
                  <a:lnTo>
                    <a:pt x="386" y="528"/>
                  </a:lnTo>
                  <a:lnTo>
                    <a:pt x="354" y="524"/>
                  </a:lnTo>
                  <a:lnTo>
                    <a:pt x="325" y="520"/>
                  </a:lnTo>
                  <a:lnTo>
                    <a:pt x="295" y="518"/>
                  </a:lnTo>
                  <a:lnTo>
                    <a:pt x="262" y="515"/>
                  </a:lnTo>
                  <a:lnTo>
                    <a:pt x="228" y="514"/>
                  </a:lnTo>
                  <a:lnTo>
                    <a:pt x="200" y="513"/>
                  </a:lnTo>
                  <a:lnTo>
                    <a:pt x="166" y="513"/>
                  </a:lnTo>
                  <a:lnTo>
                    <a:pt x="134" y="514"/>
                  </a:lnTo>
                  <a:lnTo>
                    <a:pt x="93" y="516"/>
                  </a:lnTo>
                  <a:lnTo>
                    <a:pt x="47" y="522"/>
                  </a:lnTo>
                  <a:lnTo>
                    <a:pt x="0" y="522"/>
                  </a:lnTo>
                  <a:lnTo>
                    <a:pt x="17" y="510"/>
                  </a:lnTo>
                  <a:lnTo>
                    <a:pt x="31" y="499"/>
                  </a:lnTo>
                  <a:lnTo>
                    <a:pt x="46" y="485"/>
                  </a:lnTo>
                  <a:lnTo>
                    <a:pt x="57" y="472"/>
                  </a:lnTo>
                  <a:lnTo>
                    <a:pt x="63" y="464"/>
                  </a:lnTo>
                  <a:lnTo>
                    <a:pt x="67" y="456"/>
                  </a:lnTo>
                  <a:lnTo>
                    <a:pt x="73" y="443"/>
                  </a:lnTo>
                  <a:lnTo>
                    <a:pt x="75" y="431"/>
                  </a:lnTo>
                  <a:lnTo>
                    <a:pt x="76" y="420"/>
                  </a:lnTo>
                  <a:lnTo>
                    <a:pt x="74" y="408"/>
                  </a:lnTo>
                  <a:lnTo>
                    <a:pt x="73" y="395"/>
                  </a:lnTo>
                  <a:lnTo>
                    <a:pt x="64" y="375"/>
                  </a:lnTo>
                  <a:lnTo>
                    <a:pt x="109" y="375"/>
                  </a:lnTo>
                  <a:lnTo>
                    <a:pt x="197" y="423"/>
                  </a:lnTo>
                  <a:lnTo>
                    <a:pt x="212" y="419"/>
                  </a:lnTo>
                  <a:lnTo>
                    <a:pt x="253" y="404"/>
                  </a:lnTo>
                  <a:lnTo>
                    <a:pt x="286" y="391"/>
                  </a:lnTo>
                  <a:lnTo>
                    <a:pt x="328" y="374"/>
                  </a:lnTo>
                  <a:lnTo>
                    <a:pt x="350" y="363"/>
                  </a:lnTo>
                  <a:lnTo>
                    <a:pt x="372" y="353"/>
                  </a:lnTo>
                  <a:lnTo>
                    <a:pt x="401" y="337"/>
                  </a:lnTo>
                  <a:lnTo>
                    <a:pt x="427" y="322"/>
                  </a:lnTo>
                  <a:lnTo>
                    <a:pt x="452" y="304"/>
                  </a:lnTo>
                  <a:lnTo>
                    <a:pt x="472" y="289"/>
                  </a:lnTo>
                  <a:lnTo>
                    <a:pt x="491" y="271"/>
                  </a:lnTo>
                  <a:lnTo>
                    <a:pt x="510" y="254"/>
                  </a:lnTo>
                  <a:lnTo>
                    <a:pt x="521" y="240"/>
                  </a:lnTo>
                  <a:lnTo>
                    <a:pt x="535" y="221"/>
                  </a:lnTo>
                  <a:lnTo>
                    <a:pt x="545" y="201"/>
                  </a:lnTo>
                  <a:lnTo>
                    <a:pt x="555" y="183"/>
                  </a:lnTo>
                  <a:lnTo>
                    <a:pt x="565" y="163"/>
                  </a:lnTo>
                  <a:lnTo>
                    <a:pt x="573" y="141"/>
                  </a:lnTo>
                  <a:lnTo>
                    <a:pt x="582" y="118"/>
                  </a:lnTo>
                  <a:lnTo>
                    <a:pt x="583" y="98"/>
                  </a:lnTo>
                  <a:lnTo>
                    <a:pt x="585" y="83"/>
                  </a:lnTo>
                  <a:lnTo>
                    <a:pt x="584" y="69"/>
                  </a:lnTo>
                  <a:lnTo>
                    <a:pt x="580" y="58"/>
                  </a:lnTo>
                  <a:lnTo>
                    <a:pt x="575" y="46"/>
                  </a:lnTo>
                  <a:lnTo>
                    <a:pt x="568" y="35"/>
                  </a:lnTo>
                  <a:lnTo>
                    <a:pt x="540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43" name="Freeform 33"/>
            <p:cNvSpPr>
              <a:spLocks/>
            </p:cNvSpPr>
            <p:nvPr/>
          </p:nvSpPr>
          <p:spPr bwMode="auto">
            <a:xfrm>
              <a:off x="4082" y="1104"/>
              <a:ext cx="623" cy="529"/>
            </a:xfrm>
            <a:custGeom>
              <a:avLst/>
              <a:gdLst>
                <a:gd name="T0" fmla="*/ 558 w 623"/>
                <a:gd name="T1" fmla="*/ 26 h 529"/>
                <a:gd name="T2" fmla="*/ 582 w 623"/>
                <a:gd name="T3" fmla="*/ 49 h 529"/>
                <a:gd name="T4" fmla="*/ 599 w 623"/>
                <a:gd name="T5" fmla="*/ 75 h 529"/>
                <a:gd name="T6" fmla="*/ 613 w 623"/>
                <a:gd name="T7" fmla="*/ 104 h 529"/>
                <a:gd name="T8" fmla="*/ 620 w 623"/>
                <a:gd name="T9" fmla="*/ 130 h 529"/>
                <a:gd name="T10" fmla="*/ 620 w 623"/>
                <a:gd name="T11" fmla="*/ 166 h 529"/>
                <a:gd name="T12" fmla="*/ 615 w 623"/>
                <a:gd name="T13" fmla="*/ 212 h 529"/>
                <a:gd name="T14" fmla="*/ 601 w 623"/>
                <a:gd name="T15" fmla="*/ 251 h 529"/>
                <a:gd name="T16" fmla="*/ 580 w 623"/>
                <a:gd name="T17" fmla="*/ 296 h 529"/>
                <a:gd name="T18" fmla="*/ 552 w 623"/>
                <a:gd name="T19" fmla="*/ 334 h 529"/>
                <a:gd name="T20" fmla="*/ 518 w 623"/>
                <a:gd name="T21" fmla="*/ 370 h 529"/>
                <a:gd name="T22" fmla="*/ 475 w 623"/>
                <a:gd name="T23" fmla="*/ 402 h 529"/>
                <a:gd name="T24" fmla="*/ 424 w 623"/>
                <a:gd name="T25" fmla="*/ 431 h 529"/>
                <a:gd name="T26" fmla="*/ 364 w 623"/>
                <a:gd name="T27" fmla="*/ 454 h 529"/>
                <a:gd name="T28" fmla="*/ 305 w 623"/>
                <a:gd name="T29" fmla="*/ 472 h 529"/>
                <a:gd name="T30" fmla="*/ 368 w 623"/>
                <a:gd name="T31" fmla="*/ 528 h 529"/>
                <a:gd name="T32" fmla="*/ 310 w 623"/>
                <a:gd name="T33" fmla="*/ 520 h 529"/>
                <a:gd name="T34" fmla="*/ 250 w 623"/>
                <a:gd name="T35" fmla="*/ 515 h 529"/>
                <a:gd name="T36" fmla="*/ 191 w 623"/>
                <a:gd name="T37" fmla="*/ 513 h 529"/>
                <a:gd name="T38" fmla="*/ 129 w 623"/>
                <a:gd name="T39" fmla="*/ 514 h 529"/>
                <a:gd name="T40" fmla="*/ 54 w 623"/>
                <a:gd name="T41" fmla="*/ 518 h 529"/>
                <a:gd name="T42" fmla="*/ 0 w 623"/>
                <a:gd name="T43" fmla="*/ 522 h 529"/>
                <a:gd name="T44" fmla="*/ 30 w 623"/>
                <a:gd name="T45" fmla="*/ 499 h 529"/>
                <a:gd name="T46" fmla="*/ 56 w 623"/>
                <a:gd name="T47" fmla="*/ 472 h 529"/>
                <a:gd name="T48" fmla="*/ 65 w 623"/>
                <a:gd name="T49" fmla="*/ 456 h 529"/>
                <a:gd name="T50" fmla="*/ 73 w 623"/>
                <a:gd name="T51" fmla="*/ 431 h 529"/>
                <a:gd name="T52" fmla="*/ 71 w 623"/>
                <a:gd name="T53" fmla="*/ 408 h 529"/>
                <a:gd name="T54" fmla="*/ 62 w 623"/>
                <a:gd name="T55" fmla="*/ 375 h 529"/>
                <a:gd name="T56" fmla="*/ 203 w 623"/>
                <a:gd name="T57" fmla="*/ 419 h 529"/>
                <a:gd name="T58" fmla="*/ 274 w 623"/>
                <a:gd name="T59" fmla="*/ 391 h 529"/>
                <a:gd name="T60" fmla="*/ 334 w 623"/>
                <a:gd name="T61" fmla="*/ 363 h 529"/>
                <a:gd name="T62" fmla="*/ 383 w 623"/>
                <a:gd name="T63" fmla="*/ 337 h 529"/>
                <a:gd name="T64" fmla="*/ 432 w 623"/>
                <a:gd name="T65" fmla="*/ 304 h 529"/>
                <a:gd name="T66" fmla="*/ 469 w 623"/>
                <a:gd name="T67" fmla="*/ 271 h 529"/>
                <a:gd name="T68" fmla="*/ 497 w 623"/>
                <a:gd name="T69" fmla="*/ 240 h 529"/>
                <a:gd name="T70" fmla="*/ 521 w 623"/>
                <a:gd name="T71" fmla="*/ 201 h 529"/>
                <a:gd name="T72" fmla="*/ 539 w 623"/>
                <a:gd name="T73" fmla="*/ 163 h 529"/>
                <a:gd name="T74" fmla="*/ 555 w 623"/>
                <a:gd name="T75" fmla="*/ 118 h 529"/>
                <a:gd name="T76" fmla="*/ 558 w 623"/>
                <a:gd name="T77" fmla="*/ 83 h 529"/>
                <a:gd name="T78" fmla="*/ 554 w 623"/>
                <a:gd name="T79" fmla="*/ 57 h 529"/>
                <a:gd name="T80" fmla="*/ 543 w 623"/>
                <a:gd name="T81" fmla="*/ 35 h 5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23"/>
                <a:gd name="T124" fmla="*/ 0 h 529"/>
                <a:gd name="T125" fmla="*/ 623 w 623"/>
                <a:gd name="T126" fmla="*/ 529 h 5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23" h="529">
                  <a:moveTo>
                    <a:pt x="515" y="0"/>
                  </a:moveTo>
                  <a:lnTo>
                    <a:pt x="558" y="26"/>
                  </a:lnTo>
                  <a:lnTo>
                    <a:pt x="570" y="37"/>
                  </a:lnTo>
                  <a:lnTo>
                    <a:pt x="582" y="49"/>
                  </a:lnTo>
                  <a:lnTo>
                    <a:pt x="591" y="61"/>
                  </a:lnTo>
                  <a:lnTo>
                    <a:pt x="599" y="75"/>
                  </a:lnTo>
                  <a:lnTo>
                    <a:pt x="607" y="88"/>
                  </a:lnTo>
                  <a:lnTo>
                    <a:pt x="613" y="104"/>
                  </a:lnTo>
                  <a:lnTo>
                    <a:pt x="617" y="117"/>
                  </a:lnTo>
                  <a:lnTo>
                    <a:pt x="620" y="130"/>
                  </a:lnTo>
                  <a:lnTo>
                    <a:pt x="622" y="148"/>
                  </a:lnTo>
                  <a:lnTo>
                    <a:pt x="620" y="166"/>
                  </a:lnTo>
                  <a:lnTo>
                    <a:pt x="618" y="186"/>
                  </a:lnTo>
                  <a:lnTo>
                    <a:pt x="615" y="212"/>
                  </a:lnTo>
                  <a:lnTo>
                    <a:pt x="609" y="234"/>
                  </a:lnTo>
                  <a:lnTo>
                    <a:pt x="601" y="251"/>
                  </a:lnTo>
                  <a:lnTo>
                    <a:pt x="590" y="277"/>
                  </a:lnTo>
                  <a:lnTo>
                    <a:pt x="580" y="296"/>
                  </a:lnTo>
                  <a:lnTo>
                    <a:pt x="566" y="315"/>
                  </a:lnTo>
                  <a:lnTo>
                    <a:pt x="552" y="334"/>
                  </a:lnTo>
                  <a:lnTo>
                    <a:pt x="535" y="353"/>
                  </a:lnTo>
                  <a:lnTo>
                    <a:pt x="518" y="370"/>
                  </a:lnTo>
                  <a:lnTo>
                    <a:pt x="498" y="387"/>
                  </a:lnTo>
                  <a:lnTo>
                    <a:pt x="475" y="402"/>
                  </a:lnTo>
                  <a:lnTo>
                    <a:pt x="452" y="416"/>
                  </a:lnTo>
                  <a:lnTo>
                    <a:pt x="424" y="431"/>
                  </a:lnTo>
                  <a:lnTo>
                    <a:pt x="391" y="444"/>
                  </a:lnTo>
                  <a:lnTo>
                    <a:pt x="364" y="454"/>
                  </a:lnTo>
                  <a:lnTo>
                    <a:pt x="330" y="465"/>
                  </a:lnTo>
                  <a:lnTo>
                    <a:pt x="305" y="472"/>
                  </a:lnTo>
                  <a:lnTo>
                    <a:pt x="269" y="482"/>
                  </a:lnTo>
                  <a:lnTo>
                    <a:pt x="368" y="528"/>
                  </a:lnTo>
                  <a:lnTo>
                    <a:pt x="338" y="524"/>
                  </a:lnTo>
                  <a:lnTo>
                    <a:pt x="310" y="520"/>
                  </a:lnTo>
                  <a:lnTo>
                    <a:pt x="282" y="518"/>
                  </a:lnTo>
                  <a:lnTo>
                    <a:pt x="250" y="515"/>
                  </a:lnTo>
                  <a:lnTo>
                    <a:pt x="218" y="514"/>
                  </a:lnTo>
                  <a:lnTo>
                    <a:pt x="191" y="513"/>
                  </a:lnTo>
                  <a:lnTo>
                    <a:pt x="159" y="513"/>
                  </a:lnTo>
                  <a:lnTo>
                    <a:pt x="129" y="514"/>
                  </a:lnTo>
                  <a:lnTo>
                    <a:pt x="89" y="516"/>
                  </a:lnTo>
                  <a:lnTo>
                    <a:pt x="54" y="518"/>
                  </a:lnTo>
                  <a:lnTo>
                    <a:pt x="30" y="519"/>
                  </a:lnTo>
                  <a:lnTo>
                    <a:pt x="0" y="522"/>
                  </a:lnTo>
                  <a:lnTo>
                    <a:pt x="16" y="510"/>
                  </a:lnTo>
                  <a:lnTo>
                    <a:pt x="30" y="499"/>
                  </a:lnTo>
                  <a:lnTo>
                    <a:pt x="45" y="485"/>
                  </a:lnTo>
                  <a:lnTo>
                    <a:pt x="56" y="472"/>
                  </a:lnTo>
                  <a:lnTo>
                    <a:pt x="61" y="464"/>
                  </a:lnTo>
                  <a:lnTo>
                    <a:pt x="65" y="456"/>
                  </a:lnTo>
                  <a:lnTo>
                    <a:pt x="70" y="443"/>
                  </a:lnTo>
                  <a:lnTo>
                    <a:pt x="73" y="431"/>
                  </a:lnTo>
                  <a:lnTo>
                    <a:pt x="74" y="420"/>
                  </a:lnTo>
                  <a:lnTo>
                    <a:pt x="71" y="408"/>
                  </a:lnTo>
                  <a:lnTo>
                    <a:pt x="70" y="395"/>
                  </a:lnTo>
                  <a:lnTo>
                    <a:pt x="62" y="375"/>
                  </a:lnTo>
                  <a:lnTo>
                    <a:pt x="168" y="432"/>
                  </a:lnTo>
                  <a:lnTo>
                    <a:pt x="203" y="419"/>
                  </a:lnTo>
                  <a:lnTo>
                    <a:pt x="242" y="404"/>
                  </a:lnTo>
                  <a:lnTo>
                    <a:pt x="274" y="391"/>
                  </a:lnTo>
                  <a:lnTo>
                    <a:pt x="313" y="374"/>
                  </a:lnTo>
                  <a:lnTo>
                    <a:pt x="334" y="363"/>
                  </a:lnTo>
                  <a:lnTo>
                    <a:pt x="356" y="353"/>
                  </a:lnTo>
                  <a:lnTo>
                    <a:pt x="383" y="337"/>
                  </a:lnTo>
                  <a:lnTo>
                    <a:pt x="408" y="322"/>
                  </a:lnTo>
                  <a:lnTo>
                    <a:pt x="432" y="304"/>
                  </a:lnTo>
                  <a:lnTo>
                    <a:pt x="450" y="289"/>
                  </a:lnTo>
                  <a:lnTo>
                    <a:pt x="469" y="271"/>
                  </a:lnTo>
                  <a:lnTo>
                    <a:pt x="487" y="254"/>
                  </a:lnTo>
                  <a:lnTo>
                    <a:pt x="497" y="240"/>
                  </a:lnTo>
                  <a:lnTo>
                    <a:pt x="510" y="221"/>
                  </a:lnTo>
                  <a:lnTo>
                    <a:pt x="521" y="201"/>
                  </a:lnTo>
                  <a:lnTo>
                    <a:pt x="530" y="183"/>
                  </a:lnTo>
                  <a:lnTo>
                    <a:pt x="539" y="163"/>
                  </a:lnTo>
                  <a:lnTo>
                    <a:pt x="547" y="141"/>
                  </a:lnTo>
                  <a:lnTo>
                    <a:pt x="555" y="118"/>
                  </a:lnTo>
                  <a:lnTo>
                    <a:pt x="556" y="98"/>
                  </a:lnTo>
                  <a:lnTo>
                    <a:pt x="558" y="83"/>
                  </a:lnTo>
                  <a:lnTo>
                    <a:pt x="557" y="69"/>
                  </a:lnTo>
                  <a:lnTo>
                    <a:pt x="554" y="57"/>
                  </a:lnTo>
                  <a:lnTo>
                    <a:pt x="551" y="45"/>
                  </a:lnTo>
                  <a:lnTo>
                    <a:pt x="543" y="35"/>
                  </a:lnTo>
                  <a:lnTo>
                    <a:pt x="515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631" name="Rectangle 35"/>
          <p:cNvSpPr>
            <a:spLocks noChangeArrowheads="1"/>
          </p:cNvSpPr>
          <p:nvPr/>
        </p:nvSpPr>
        <p:spPr bwMode="auto">
          <a:xfrm>
            <a:off x="2651125" y="19573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CRITERIA</a:t>
            </a:r>
          </a:p>
        </p:txBody>
      </p:sp>
      <p:grpSp>
        <p:nvGrpSpPr>
          <p:cNvPr id="25632" name="Group 38"/>
          <p:cNvGrpSpPr>
            <a:grpSpLocks/>
          </p:cNvGrpSpPr>
          <p:nvPr/>
        </p:nvGrpSpPr>
        <p:grpSpPr bwMode="auto">
          <a:xfrm>
            <a:off x="1219200" y="5029200"/>
            <a:ext cx="877888" cy="268288"/>
            <a:chOff x="768" y="3168"/>
            <a:chExt cx="553" cy="169"/>
          </a:xfrm>
        </p:grpSpPr>
        <p:sp>
          <p:nvSpPr>
            <p:cNvPr id="25640" name="Freeform 36"/>
            <p:cNvSpPr>
              <a:spLocks/>
            </p:cNvSpPr>
            <p:nvPr/>
          </p:nvSpPr>
          <p:spPr bwMode="auto">
            <a:xfrm>
              <a:off x="768" y="3168"/>
              <a:ext cx="553" cy="167"/>
            </a:xfrm>
            <a:custGeom>
              <a:avLst/>
              <a:gdLst>
                <a:gd name="T0" fmla="*/ 0 w 553"/>
                <a:gd name="T1" fmla="*/ 11 h 167"/>
                <a:gd name="T2" fmla="*/ 17 w 553"/>
                <a:gd name="T3" fmla="*/ 25 h 167"/>
                <a:gd name="T4" fmla="*/ 43 w 553"/>
                <a:gd name="T5" fmla="*/ 42 h 167"/>
                <a:gd name="T6" fmla="*/ 72 w 553"/>
                <a:gd name="T7" fmla="*/ 57 h 167"/>
                <a:gd name="T8" fmla="*/ 107 w 553"/>
                <a:gd name="T9" fmla="*/ 73 h 167"/>
                <a:gd name="T10" fmla="*/ 147 w 553"/>
                <a:gd name="T11" fmla="*/ 88 h 167"/>
                <a:gd name="T12" fmla="*/ 198 w 553"/>
                <a:gd name="T13" fmla="*/ 105 h 167"/>
                <a:gd name="T14" fmla="*/ 246 w 553"/>
                <a:gd name="T15" fmla="*/ 118 h 167"/>
                <a:gd name="T16" fmla="*/ 300 w 553"/>
                <a:gd name="T17" fmla="*/ 127 h 167"/>
                <a:gd name="T18" fmla="*/ 354 w 553"/>
                <a:gd name="T19" fmla="*/ 133 h 167"/>
                <a:gd name="T20" fmla="*/ 389 w 553"/>
                <a:gd name="T21" fmla="*/ 133 h 167"/>
                <a:gd name="T22" fmla="*/ 418 w 553"/>
                <a:gd name="T23" fmla="*/ 131 h 167"/>
                <a:gd name="T24" fmla="*/ 430 w 553"/>
                <a:gd name="T25" fmla="*/ 166 h 167"/>
                <a:gd name="T26" fmla="*/ 463 w 553"/>
                <a:gd name="T27" fmla="*/ 146 h 167"/>
                <a:gd name="T28" fmla="*/ 505 w 553"/>
                <a:gd name="T29" fmla="*/ 126 h 167"/>
                <a:gd name="T30" fmla="*/ 552 w 553"/>
                <a:gd name="T31" fmla="*/ 114 h 167"/>
                <a:gd name="T32" fmla="*/ 527 w 553"/>
                <a:gd name="T33" fmla="*/ 101 h 167"/>
                <a:gd name="T34" fmla="*/ 475 w 553"/>
                <a:gd name="T35" fmla="*/ 86 h 167"/>
                <a:gd name="T36" fmla="*/ 442 w 553"/>
                <a:gd name="T37" fmla="*/ 72 h 167"/>
                <a:gd name="T38" fmla="*/ 429 w 553"/>
                <a:gd name="T39" fmla="*/ 94 h 167"/>
                <a:gd name="T40" fmla="*/ 381 w 553"/>
                <a:gd name="T41" fmla="*/ 97 h 167"/>
                <a:gd name="T42" fmla="*/ 330 w 553"/>
                <a:gd name="T43" fmla="*/ 95 h 167"/>
                <a:gd name="T44" fmla="*/ 274 w 553"/>
                <a:gd name="T45" fmla="*/ 88 h 167"/>
                <a:gd name="T46" fmla="*/ 206 w 553"/>
                <a:gd name="T47" fmla="*/ 77 h 167"/>
                <a:gd name="T48" fmla="*/ 151 w 553"/>
                <a:gd name="T49" fmla="*/ 63 h 167"/>
                <a:gd name="T50" fmla="*/ 125 w 553"/>
                <a:gd name="T51" fmla="*/ 56 h 167"/>
                <a:gd name="T52" fmla="*/ 104 w 553"/>
                <a:gd name="T53" fmla="*/ 49 h 167"/>
                <a:gd name="T54" fmla="*/ 72 w 553"/>
                <a:gd name="T55" fmla="*/ 37 h 167"/>
                <a:gd name="T56" fmla="*/ 52 w 553"/>
                <a:gd name="T57" fmla="*/ 29 h 167"/>
                <a:gd name="T58" fmla="*/ 35 w 553"/>
                <a:gd name="T59" fmla="*/ 21 h 167"/>
                <a:gd name="T60" fmla="*/ 17 w 553"/>
                <a:gd name="T61" fmla="*/ 11 h 167"/>
                <a:gd name="T62" fmla="*/ 0 w 553"/>
                <a:gd name="T63" fmla="*/ 0 h 1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3"/>
                <a:gd name="T97" fmla="*/ 0 h 167"/>
                <a:gd name="T98" fmla="*/ 553 w 553"/>
                <a:gd name="T99" fmla="*/ 167 h 1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3" h="167">
                  <a:moveTo>
                    <a:pt x="0" y="0"/>
                  </a:moveTo>
                  <a:lnTo>
                    <a:pt x="0" y="11"/>
                  </a:lnTo>
                  <a:lnTo>
                    <a:pt x="10" y="19"/>
                  </a:lnTo>
                  <a:lnTo>
                    <a:pt x="17" y="25"/>
                  </a:lnTo>
                  <a:lnTo>
                    <a:pt x="29" y="33"/>
                  </a:lnTo>
                  <a:lnTo>
                    <a:pt x="43" y="42"/>
                  </a:lnTo>
                  <a:lnTo>
                    <a:pt x="55" y="48"/>
                  </a:lnTo>
                  <a:lnTo>
                    <a:pt x="72" y="57"/>
                  </a:lnTo>
                  <a:lnTo>
                    <a:pt x="90" y="65"/>
                  </a:lnTo>
                  <a:lnTo>
                    <a:pt x="107" y="73"/>
                  </a:lnTo>
                  <a:lnTo>
                    <a:pt x="130" y="82"/>
                  </a:lnTo>
                  <a:lnTo>
                    <a:pt x="147" y="88"/>
                  </a:lnTo>
                  <a:lnTo>
                    <a:pt x="171" y="96"/>
                  </a:lnTo>
                  <a:lnTo>
                    <a:pt x="198" y="105"/>
                  </a:lnTo>
                  <a:lnTo>
                    <a:pt x="225" y="112"/>
                  </a:lnTo>
                  <a:lnTo>
                    <a:pt x="246" y="118"/>
                  </a:lnTo>
                  <a:lnTo>
                    <a:pt x="275" y="123"/>
                  </a:lnTo>
                  <a:lnTo>
                    <a:pt x="300" y="127"/>
                  </a:lnTo>
                  <a:lnTo>
                    <a:pt x="326" y="130"/>
                  </a:lnTo>
                  <a:lnTo>
                    <a:pt x="354" y="133"/>
                  </a:lnTo>
                  <a:lnTo>
                    <a:pt x="370" y="133"/>
                  </a:lnTo>
                  <a:lnTo>
                    <a:pt x="389" y="133"/>
                  </a:lnTo>
                  <a:lnTo>
                    <a:pt x="404" y="132"/>
                  </a:lnTo>
                  <a:lnTo>
                    <a:pt x="418" y="131"/>
                  </a:lnTo>
                  <a:lnTo>
                    <a:pt x="430" y="129"/>
                  </a:lnTo>
                  <a:lnTo>
                    <a:pt x="430" y="166"/>
                  </a:lnTo>
                  <a:lnTo>
                    <a:pt x="445" y="157"/>
                  </a:lnTo>
                  <a:lnTo>
                    <a:pt x="463" y="146"/>
                  </a:lnTo>
                  <a:lnTo>
                    <a:pt x="482" y="136"/>
                  </a:lnTo>
                  <a:lnTo>
                    <a:pt x="505" y="126"/>
                  </a:lnTo>
                  <a:lnTo>
                    <a:pt x="522" y="120"/>
                  </a:lnTo>
                  <a:lnTo>
                    <a:pt x="552" y="114"/>
                  </a:lnTo>
                  <a:lnTo>
                    <a:pt x="552" y="106"/>
                  </a:lnTo>
                  <a:lnTo>
                    <a:pt x="527" y="101"/>
                  </a:lnTo>
                  <a:lnTo>
                    <a:pt x="501" y="95"/>
                  </a:lnTo>
                  <a:lnTo>
                    <a:pt x="475" y="86"/>
                  </a:lnTo>
                  <a:lnTo>
                    <a:pt x="454" y="77"/>
                  </a:lnTo>
                  <a:lnTo>
                    <a:pt x="442" y="72"/>
                  </a:lnTo>
                  <a:lnTo>
                    <a:pt x="429" y="63"/>
                  </a:lnTo>
                  <a:lnTo>
                    <a:pt x="429" y="94"/>
                  </a:lnTo>
                  <a:lnTo>
                    <a:pt x="404" y="96"/>
                  </a:lnTo>
                  <a:lnTo>
                    <a:pt x="381" y="97"/>
                  </a:lnTo>
                  <a:lnTo>
                    <a:pt x="355" y="96"/>
                  </a:lnTo>
                  <a:lnTo>
                    <a:pt x="330" y="95"/>
                  </a:lnTo>
                  <a:lnTo>
                    <a:pt x="300" y="91"/>
                  </a:lnTo>
                  <a:lnTo>
                    <a:pt x="274" y="88"/>
                  </a:lnTo>
                  <a:lnTo>
                    <a:pt x="237" y="83"/>
                  </a:lnTo>
                  <a:lnTo>
                    <a:pt x="206" y="77"/>
                  </a:lnTo>
                  <a:lnTo>
                    <a:pt x="179" y="71"/>
                  </a:lnTo>
                  <a:lnTo>
                    <a:pt x="151" y="63"/>
                  </a:lnTo>
                  <a:lnTo>
                    <a:pt x="137" y="59"/>
                  </a:lnTo>
                  <a:lnTo>
                    <a:pt x="125" y="56"/>
                  </a:lnTo>
                  <a:lnTo>
                    <a:pt x="114" y="52"/>
                  </a:lnTo>
                  <a:lnTo>
                    <a:pt x="104" y="49"/>
                  </a:lnTo>
                  <a:lnTo>
                    <a:pt x="85" y="43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5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41" name="Freeform 37"/>
            <p:cNvSpPr>
              <a:spLocks/>
            </p:cNvSpPr>
            <p:nvPr/>
          </p:nvSpPr>
          <p:spPr bwMode="auto">
            <a:xfrm>
              <a:off x="769" y="3178"/>
              <a:ext cx="552" cy="159"/>
            </a:xfrm>
            <a:custGeom>
              <a:avLst/>
              <a:gdLst>
                <a:gd name="T0" fmla="*/ 0 w 552"/>
                <a:gd name="T1" fmla="*/ 0 h 159"/>
                <a:gd name="T2" fmla="*/ 7 w 552"/>
                <a:gd name="T3" fmla="*/ 9 h 159"/>
                <a:gd name="T4" fmla="*/ 14 w 552"/>
                <a:gd name="T5" fmla="*/ 16 h 159"/>
                <a:gd name="T6" fmla="*/ 21 w 552"/>
                <a:gd name="T7" fmla="*/ 22 h 159"/>
                <a:gd name="T8" fmla="*/ 30 w 552"/>
                <a:gd name="T9" fmla="*/ 29 h 159"/>
                <a:gd name="T10" fmla="*/ 42 w 552"/>
                <a:gd name="T11" fmla="*/ 38 h 159"/>
                <a:gd name="T12" fmla="*/ 56 w 552"/>
                <a:gd name="T13" fmla="*/ 47 h 159"/>
                <a:gd name="T14" fmla="*/ 73 w 552"/>
                <a:gd name="T15" fmla="*/ 56 h 159"/>
                <a:gd name="T16" fmla="*/ 90 w 552"/>
                <a:gd name="T17" fmla="*/ 64 h 159"/>
                <a:gd name="T18" fmla="*/ 107 w 552"/>
                <a:gd name="T19" fmla="*/ 72 h 159"/>
                <a:gd name="T20" fmla="*/ 130 w 552"/>
                <a:gd name="T21" fmla="*/ 81 h 159"/>
                <a:gd name="T22" fmla="*/ 147 w 552"/>
                <a:gd name="T23" fmla="*/ 87 h 159"/>
                <a:gd name="T24" fmla="*/ 172 w 552"/>
                <a:gd name="T25" fmla="*/ 95 h 159"/>
                <a:gd name="T26" fmla="*/ 198 w 552"/>
                <a:gd name="T27" fmla="*/ 103 h 159"/>
                <a:gd name="T28" fmla="*/ 225 w 552"/>
                <a:gd name="T29" fmla="*/ 111 h 159"/>
                <a:gd name="T30" fmla="*/ 246 w 552"/>
                <a:gd name="T31" fmla="*/ 116 h 159"/>
                <a:gd name="T32" fmla="*/ 275 w 552"/>
                <a:gd name="T33" fmla="*/ 121 h 159"/>
                <a:gd name="T34" fmla="*/ 300 w 552"/>
                <a:gd name="T35" fmla="*/ 125 h 159"/>
                <a:gd name="T36" fmla="*/ 326 w 552"/>
                <a:gd name="T37" fmla="*/ 128 h 159"/>
                <a:gd name="T38" fmla="*/ 353 w 552"/>
                <a:gd name="T39" fmla="*/ 131 h 159"/>
                <a:gd name="T40" fmla="*/ 370 w 552"/>
                <a:gd name="T41" fmla="*/ 131 h 159"/>
                <a:gd name="T42" fmla="*/ 389 w 552"/>
                <a:gd name="T43" fmla="*/ 131 h 159"/>
                <a:gd name="T44" fmla="*/ 404 w 552"/>
                <a:gd name="T45" fmla="*/ 130 h 159"/>
                <a:gd name="T46" fmla="*/ 418 w 552"/>
                <a:gd name="T47" fmla="*/ 129 h 159"/>
                <a:gd name="T48" fmla="*/ 430 w 552"/>
                <a:gd name="T49" fmla="*/ 128 h 159"/>
                <a:gd name="T50" fmla="*/ 430 w 552"/>
                <a:gd name="T51" fmla="*/ 158 h 159"/>
                <a:gd name="T52" fmla="*/ 445 w 552"/>
                <a:gd name="T53" fmla="*/ 148 h 159"/>
                <a:gd name="T54" fmla="*/ 461 w 552"/>
                <a:gd name="T55" fmla="*/ 140 h 159"/>
                <a:gd name="T56" fmla="*/ 482 w 552"/>
                <a:gd name="T57" fmla="*/ 128 h 159"/>
                <a:gd name="T58" fmla="*/ 504 w 552"/>
                <a:gd name="T59" fmla="*/ 119 h 159"/>
                <a:gd name="T60" fmla="*/ 525 w 552"/>
                <a:gd name="T61" fmla="*/ 111 h 159"/>
                <a:gd name="T62" fmla="*/ 551 w 552"/>
                <a:gd name="T63" fmla="*/ 105 h 159"/>
                <a:gd name="T64" fmla="*/ 527 w 552"/>
                <a:gd name="T65" fmla="*/ 99 h 159"/>
                <a:gd name="T66" fmla="*/ 501 w 552"/>
                <a:gd name="T67" fmla="*/ 93 h 159"/>
                <a:gd name="T68" fmla="*/ 475 w 552"/>
                <a:gd name="T69" fmla="*/ 85 h 159"/>
                <a:gd name="T70" fmla="*/ 454 w 552"/>
                <a:gd name="T71" fmla="*/ 76 h 159"/>
                <a:gd name="T72" fmla="*/ 442 w 552"/>
                <a:gd name="T73" fmla="*/ 71 h 159"/>
                <a:gd name="T74" fmla="*/ 429 w 552"/>
                <a:gd name="T75" fmla="*/ 62 h 159"/>
                <a:gd name="T76" fmla="*/ 429 w 552"/>
                <a:gd name="T77" fmla="*/ 93 h 159"/>
                <a:gd name="T78" fmla="*/ 404 w 552"/>
                <a:gd name="T79" fmla="*/ 95 h 159"/>
                <a:gd name="T80" fmla="*/ 381 w 552"/>
                <a:gd name="T81" fmla="*/ 95 h 159"/>
                <a:gd name="T82" fmla="*/ 355 w 552"/>
                <a:gd name="T83" fmla="*/ 95 h 159"/>
                <a:gd name="T84" fmla="*/ 329 w 552"/>
                <a:gd name="T85" fmla="*/ 93 h 159"/>
                <a:gd name="T86" fmla="*/ 300 w 552"/>
                <a:gd name="T87" fmla="*/ 90 h 159"/>
                <a:gd name="T88" fmla="*/ 274 w 552"/>
                <a:gd name="T89" fmla="*/ 87 h 159"/>
                <a:gd name="T90" fmla="*/ 236 w 552"/>
                <a:gd name="T91" fmla="*/ 81 h 159"/>
                <a:gd name="T92" fmla="*/ 206 w 552"/>
                <a:gd name="T93" fmla="*/ 76 h 159"/>
                <a:gd name="T94" fmla="*/ 179 w 552"/>
                <a:gd name="T95" fmla="*/ 69 h 159"/>
                <a:gd name="T96" fmla="*/ 151 w 552"/>
                <a:gd name="T97" fmla="*/ 62 h 159"/>
                <a:gd name="T98" fmla="*/ 137 w 552"/>
                <a:gd name="T99" fmla="*/ 58 h 159"/>
                <a:gd name="T100" fmla="*/ 125 w 552"/>
                <a:gd name="T101" fmla="*/ 55 h 159"/>
                <a:gd name="T102" fmla="*/ 114 w 552"/>
                <a:gd name="T103" fmla="*/ 52 h 159"/>
                <a:gd name="T104" fmla="*/ 104 w 552"/>
                <a:gd name="T105" fmla="*/ 48 h 159"/>
                <a:gd name="T106" fmla="*/ 85 w 552"/>
                <a:gd name="T107" fmla="*/ 42 h 159"/>
                <a:gd name="T108" fmla="*/ 72 w 552"/>
                <a:gd name="T109" fmla="*/ 37 h 159"/>
                <a:gd name="T110" fmla="*/ 62 w 552"/>
                <a:gd name="T111" fmla="*/ 33 h 159"/>
                <a:gd name="T112" fmla="*/ 52 w 552"/>
                <a:gd name="T113" fmla="*/ 29 h 159"/>
                <a:gd name="T114" fmla="*/ 43 w 552"/>
                <a:gd name="T115" fmla="*/ 24 h 159"/>
                <a:gd name="T116" fmla="*/ 35 w 552"/>
                <a:gd name="T117" fmla="*/ 21 h 159"/>
                <a:gd name="T118" fmla="*/ 26 w 552"/>
                <a:gd name="T119" fmla="*/ 16 h 159"/>
                <a:gd name="T120" fmla="*/ 17 w 552"/>
                <a:gd name="T121" fmla="*/ 11 h 159"/>
                <a:gd name="T122" fmla="*/ 8 w 552"/>
                <a:gd name="T123" fmla="*/ 5 h 159"/>
                <a:gd name="T124" fmla="*/ 0 w 552"/>
                <a:gd name="T125" fmla="*/ 0 h 15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2"/>
                <a:gd name="T190" fmla="*/ 0 h 159"/>
                <a:gd name="T191" fmla="*/ 552 w 552"/>
                <a:gd name="T192" fmla="*/ 159 h 15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2" h="159">
                  <a:moveTo>
                    <a:pt x="0" y="0"/>
                  </a:moveTo>
                  <a:lnTo>
                    <a:pt x="7" y="9"/>
                  </a:lnTo>
                  <a:lnTo>
                    <a:pt x="14" y="16"/>
                  </a:lnTo>
                  <a:lnTo>
                    <a:pt x="21" y="22"/>
                  </a:lnTo>
                  <a:lnTo>
                    <a:pt x="30" y="29"/>
                  </a:lnTo>
                  <a:lnTo>
                    <a:pt x="42" y="38"/>
                  </a:lnTo>
                  <a:lnTo>
                    <a:pt x="56" y="47"/>
                  </a:lnTo>
                  <a:lnTo>
                    <a:pt x="73" y="56"/>
                  </a:lnTo>
                  <a:lnTo>
                    <a:pt x="90" y="64"/>
                  </a:lnTo>
                  <a:lnTo>
                    <a:pt x="107" y="72"/>
                  </a:lnTo>
                  <a:lnTo>
                    <a:pt x="130" y="81"/>
                  </a:lnTo>
                  <a:lnTo>
                    <a:pt x="147" y="87"/>
                  </a:lnTo>
                  <a:lnTo>
                    <a:pt x="172" y="95"/>
                  </a:lnTo>
                  <a:lnTo>
                    <a:pt x="198" y="103"/>
                  </a:lnTo>
                  <a:lnTo>
                    <a:pt x="225" y="111"/>
                  </a:lnTo>
                  <a:lnTo>
                    <a:pt x="246" y="116"/>
                  </a:lnTo>
                  <a:lnTo>
                    <a:pt x="275" y="121"/>
                  </a:lnTo>
                  <a:lnTo>
                    <a:pt x="300" y="125"/>
                  </a:lnTo>
                  <a:lnTo>
                    <a:pt x="326" y="128"/>
                  </a:lnTo>
                  <a:lnTo>
                    <a:pt x="353" y="131"/>
                  </a:lnTo>
                  <a:lnTo>
                    <a:pt x="370" y="131"/>
                  </a:lnTo>
                  <a:lnTo>
                    <a:pt x="389" y="131"/>
                  </a:lnTo>
                  <a:lnTo>
                    <a:pt x="404" y="130"/>
                  </a:lnTo>
                  <a:lnTo>
                    <a:pt x="418" y="129"/>
                  </a:lnTo>
                  <a:lnTo>
                    <a:pt x="430" y="128"/>
                  </a:lnTo>
                  <a:lnTo>
                    <a:pt x="430" y="158"/>
                  </a:lnTo>
                  <a:lnTo>
                    <a:pt x="445" y="148"/>
                  </a:lnTo>
                  <a:lnTo>
                    <a:pt x="461" y="140"/>
                  </a:lnTo>
                  <a:lnTo>
                    <a:pt x="482" y="128"/>
                  </a:lnTo>
                  <a:lnTo>
                    <a:pt x="504" y="119"/>
                  </a:lnTo>
                  <a:lnTo>
                    <a:pt x="525" y="111"/>
                  </a:lnTo>
                  <a:lnTo>
                    <a:pt x="551" y="105"/>
                  </a:lnTo>
                  <a:lnTo>
                    <a:pt x="527" y="99"/>
                  </a:lnTo>
                  <a:lnTo>
                    <a:pt x="501" y="93"/>
                  </a:lnTo>
                  <a:lnTo>
                    <a:pt x="475" y="85"/>
                  </a:lnTo>
                  <a:lnTo>
                    <a:pt x="454" y="76"/>
                  </a:lnTo>
                  <a:lnTo>
                    <a:pt x="442" y="71"/>
                  </a:lnTo>
                  <a:lnTo>
                    <a:pt x="429" y="62"/>
                  </a:lnTo>
                  <a:lnTo>
                    <a:pt x="429" y="93"/>
                  </a:lnTo>
                  <a:lnTo>
                    <a:pt x="404" y="95"/>
                  </a:lnTo>
                  <a:lnTo>
                    <a:pt x="381" y="95"/>
                  </a:lnTo>
                  <a:lnTo>
                    <a:pt x="355" y="95"/>
                  </a:lnTo>
                  <a:lnTo>
                    <a:pt x="329" y="93"/>
                  </a:lnTo>
                  <a:lnTo>
                    <a:pt x="300" y="90"/>
                  </a:lnTo>
                  <a:lnTo>
                    <a:pt x="274" y="87"/>
                  </a:lnTo>
                  <a:lnTo>
                    <a:pt x="236" y="81"/>
                  </a:lnTo>
                  <a:lnTo>
                    <a:pt x="206" y="76"/>
                  </a:lnTo>
                  <a:lnTo>
                    <a:pt x="179" y="69"/>
                  </a:lnTo>
                  <a:lnTo>
                    <a:pt x="151" y="62"/>
                  </a:lnTo>
                  <a:lnTo>
                    <a:pt x="137" y="58"/>
                  </a:lnTo>
                  <a:lnTo>
                    <a:pt x="125" y="55"/>
                  </a:lnTo>
                  <a:lnTo>
                    <a:pt x="114" y="52"/>
                  </a:lnTo>
                  <a:lnTo>
                    <a:pt x="104" y="48"/>
                  </a:lnTo>
                  <a:lnTo>
                    <a:pt x="85" y="42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4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633" name="AutoShape 39"/>
          <p:cNvSpPr>
            <a:spLocks noChangeArrowheads="1"/>
          </p:cNvSpPr>
          <p:nvPr/>
        </p:nvSpPr>
        <p:spPr bwMode="auto">
          <a:xfrm>
            <a:off x="1549400" y="406400"/>
            <a:ext cx="2768600" cy="1100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HERE’S THE TREE</a:t>
            </a:r>
          </a:p>
          <a:p>
            <a:pPr algn="ctr" eaLnBrk="0" hangingPunct="0"/>
            <a:r>
              <a:rPr lang="en-US"/>
              <a:t>WITH THE CRITERIA</a:t>
            </a:r>
          </a:p>
          <a:p>
            <a:pPr algn="ctr" eaLnBrk="0" hangingPunct="0"/>
            <a:r>
              <a:rPr lang="en-US"/>
              <a:t>WEIGHTS</a:t>
            </a:r>
          </a:p>
        </p:txBody>
      </p:sp>
      <p:sp>
        <p:nvSpPr>
          <p:cNvPr id="25634" name="Rectangle 40"/>
          <p:cNvSpPr>
            <a:spLocks noChangeArrowheads="1"/>
          </p:cNvSpPr>
          <p:nvPr/>
        </p:nvSpPr>
        <p:spPr bwMode="auto">
          <a:xfrm>
            <a:off x="136525" y="47005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ALTERNATIVES</a:t>
            </a:r>
          </a:p>
        </p:txBody>
      </p:sp>
      <p:sp>
        <p:nvSpPr>
          <p:cNvPr id="25635" name="Rectangle 41"/>
          <p:cNvSpPr>
            <a:spLocks noChangeArrowheads="1"/>
          </p:cNvSpPr>
          <p:nvPr/>
        </p:nvSpPr>
        <p:spPr bwMode="auto">
          <a:xfrm>
            <a:off x="6765925" y="1423988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OBJECTIVE</a:t>
            </a:r>
          </a:p>
        </p:txBody>
      </p:sp>
      <p:pic>
        <p:nvPicPr>
          <p:cNvPr id="25636" name="Picture 4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6062663"/>
            <a:ext cx="1092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37" name="AutoShape 43"/>
          <p:cNvSpPr>
            <a:spLocks noChangeArrowheads="1"/>
          </p:cNvSpPr>
          <p:nvPr/>
        </p:nvSpPr>
        <p:spPr bwMode="auto">
          <a:xfrm>
            <a:off x="1397000" y="5511800"/>
            <a:ext cx="4368800" cy="401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/>
              <a:t>WHAT ABOUT THE ALTERNATIVES?</a:t>
            </a:r>
          </a:p>
        </p:txBody>
      </p:sp>
      <p:sp>
        <p:nvSpPr>
          <p:cNvPr id="25638" name="Rectangle 44"/>
          <p:cNvSpPr>
            <a:spLocks noChangeArrowheads="1"/>
          </p:cNvSpPr>
          <p:nvPr/>
        </p:nvSpPr>
        <p:spPr bwMode="auto">
          <a:xfrm>
            <a:off x="365125" y="6523038"/>
            <a:ext cx="1446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tx1"/>
                </a:solidFill>
              </a:rPr>
              <a:t>SKEPTIC-GATOR</a:t>
            </a:r>
          </a:p>
        </p:txBody>
      </p:sp>
      <p:sp>
        <p:nvSpPr>
          <p:cNvPr id="25639" name="Rectangle 45"/>
          <p:cNvSpPr>
            <a:spLocks noChangeArrowheads="1"/>
          </p:cNvSpPr>
          <p:nvPr/>
        </p:nvSpPr>
        <p:spPr bwMode="auto">
          <a:xfrm>
            <a:off x="5927725" y="6072188"/>
            <a:ext cx="282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I’M GLAD YOU ASKED...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52600"/>
            <a:ext cx="68103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939800" y="558800"/>
            <a:ext cx="65024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IN TERMS OF STYLE, PAIRWISE COMPARISONS DETERMINES THE PREFERENCE</a:t>
            </a:r>
          </a:p>
          <a:p>
            <a:pPr algn="ctr" eaLnBrk="0" hangingPunct="0"/>
            <a:r>
              <a:rPr lang="en-US"/>
              <a:t>OF EACH ALTERNATIVE OVER ANOTHER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812925" y="3024188"/>
            <a:ext cx="548163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        </a:t>
            </a:r>
            <a:r>
              <a:rPr lang="en-US">
                <a:solidFill>
                  <a:schemeClr val="accent1"/>
                </a:solidFill>
              </a:rPr>
              <a:t>1/1         1/4             4/1           1/6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        </a:t>
            </a:r>
            <a:r>
              <a:rPr lang="en-US">
                <a:solidFill>
                  <a:schemeClr val="accent1"/>
                </a:solidFill>
              </a:rPr>
              <a:t>4/1         1/1            4/1            1/4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         </a:t>
            </a:r>
            <a:r>
              <a:rPr lang="en-US">
                <a:solidFill>
                  <a:schemeClr val="accent1"/>
                </a:solidFill>
              </a:rPr>
              <a:t>1/4         1/4            1/1            1/5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         </a:t>
            </a:r>
            <a:r>
              <a:rPr lang="en-US">
                <a:solidFill>
                  <a:schemeClr val="accent1"/>
                </a:solidFill>
              </a:rPr>
              <a:t>6/1         4/1            5/1            1/1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3660775" y="28956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657600" y="2898775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660775" y="51054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784975" y="51054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7391400" y="2897188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6784975" y="28956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489325" y="2490788"/>
            <a:ext cx="399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SATURN   ESCORT   MIATA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860925" y="20335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STYLE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918325" y="57673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AND...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52600"/>
            <a:ext cx="68103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939800" y="558800"/>
            <a:ext cx="65024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IN TERMS OF RELIABILITY, PAIRWISE COMPARISONS DETERMINES THE PREFERENCE</a:t>
            </a:r>
          </a:p>
          <a:p>
            <a:pPr algn="ctr" eaLnBrk="0" hangingPunct="0"/>
            <a:r>
              <a:rPr lang="en-US"/>
              <a:t>OF EACH ALTERNATIVE OVER ANOTHER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812925" y="3024188"/>
            <a:ext cx="548163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        </a:t>
            </a:r>
            <a:r>
              <a:rPr lang="en-US">
                <a:solidFill>
                  <a:schemeClr val="accent1"/>
                </a:solidFill>
              </a:rPr>
              <a:t>1/1         2/1            5/1            1/1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        </a:t>
            </a:r>
            <a:r>
              <a:rPr lang="en-US">
                <a:solidFill>
                  <a:schemeClr val="accent1"/>
                </a:solidFill>
              </a:rPr>
              <a:t>1/2         1/1            3/1            2/1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        </a:t>
            </a:r>
            <a:r>
              <a:rPr lang="en-US">
                <a:solidFill>
                  <a:schemeClr val="accent1"/>
                </a:solidFill>
              </a:rPr>
              <a:t>1/5          1/3            1/1            1/4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        </a:t>
            </a:r>
            <a:r>
              <a:rPr lang="en-US">
                <a:solidFill>
                  <a:schemeClr val="accent1"/>
                </a:solidFill>
              </a:rPr>
              <a:t>1/1          1/2            4/1            1/1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3660775" y="28956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657600" y="2898775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660775" y="51054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784975" y="51054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7391400" y="2897188"/>
            <a:ext cx="0" cy="220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784975" y="2895600"/>
            <a:ext cx="606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489325" y="2490788"/>
            <a:ext cx="399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SATURN   ESCORT   MIATA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860925" y="20335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 </a:t>
            </a:r>
            <a:r>
              <a:rPr lang="en-US">
                <a:solidFill>
                  <a:schemeClr val="hlink"/>
                </a:solidFill>
              </a:rPr>
              <a:t>RELIABILITY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013325" y="5614988"/>
            <a:ext cx="351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ITS MATRIX ALGEBRA TIME!!!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295400"/>
            <a:ext cx="68103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863600" y="254000"/>
            <a:ext cx="4521200" cy="1227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COMPUTING THE EIGENVECTOR DETERMINES THE RELATIVE RANKING OF ATERNATIVES UNDER EACH CRITERION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93925" y="3024188"/>
            <a:ext cx="23780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</a:t>
            </a:r>
            <a:r>
              <a:rPr lang="en-US">
                <a:solidFill>
                  <a:schemeClr val="accent1"/>
                </a:solidFill>
              </a:rPr>
              <a:t>.1160</a:t>
            </a:r>
            <a:r>
              <a:rPr lang="en-US">
                <a:solidFill>
                  <a:schemeClr val="accent2"/>
                </a:solidFill>
              </a:rPr>
              <a:t> 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</a:t>
            </a:r>
            <a:r>
              <a:rPr lang="en-US">
                <a:solidFill>
                  <a:schemeClr val="accent1"/>
                </a:solidFill>
              </a:rPr>
              <a:t>.2470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</a:t>
            </a:r>
            <a:r>
              <a:rPr lang="en-US">
                <a:solidFill>
                  <a:schemeClr val="accent1"/>
                </a:solidFill>
              </a:rPr>
              <a:t> .0600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</a:t>
            </a:r>
            <a:r>
              <a:rPr lang="en-US">
                <a:solidFill>
                  <a:schemeClr val="accent1"/>
                </a:solidFill>
              </a:rPr>
              <a:t>.5770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3508375" y="28956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3505200" y="28987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508375" y="5029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194175" y="28956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419600" y="28987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4194175" y="5029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565525" y="24145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003925" y="2947988"/>
            <a:ext cx="23780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</a:t>
            </a:r>
            <a:r>
              <a:rPr lang="en-US">
                <a:solidFill>
                  <a:schemeClr val="accent1"/>
                </a:solidFill>
              </a:rPr>
              <a:t> .3790</a:t>
            </a:r>
            <a:r>
              <a:rPr lang="en-US">
                <a:solidFill>
                  <a:schemeClr val="accent2"/>
                </a:solidFill>
              </a:rPr>
              <a:t> 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</a:t>
            </a:r>
            <a:r>
              <a:rPr lang="en-US">
                <a:solidFill>
                  <a:schemeClr val="accent1"/>
                </a:solidFill>
              </a:rPr>
              <a:t>.2900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</a:t>
            </a:r>
            <a:r>
              <a:rPr lang="en-US">
                <a:solidFill>
                  <a:schemeClr val="accent1"/>
                </a:solidFill>
              </a:rPr>
              <a:t> .0740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 </a:t>
            </a:r>
            <a:r>
              <a:rPr lang="en-US">
                <a:solidFill>
                  <a:schemeClr val="accent1"/>
                </a:solidFill>
              </a:rPr>
              <a:t>.2570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7318375" y="28194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7315200" y="28225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7318375" y="49530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8004175" y="28194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8229600" y="28225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8004175" y="49530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994525" y="2338388"/>
            <a:ext cx="159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812925" y="3024188"/>
            <a:ext cx="311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3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2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4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1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470525" y="2947988"/>
            <a:ext cx="3111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1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2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4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3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508125" y="2414588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RANKING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165725" y="2414588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RANKING</a:t>
            </a:r>
          </a:p>
        </p:txBody>
      </p:sp>
      <p:pic>
        <p:nvPicPr>
          <p:cNvPr id="28696" name="Picture 2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38" y="5776913"/>
            <a:ext cx="13779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288925" y="6523038"/>
            <a:ext cx="1446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tx1"/>
                </a:solidFill>
              </a:rPr>
              <a:t>SKEPTIC-GATOR</a:t>
            </a:r>
          </a:p>
        </p:txBody>
      </p:sp>
      <p:sp>
        <p:nvSpPr>
          <p:cNvPr id="28698" name="AutoShape 26"/>
          <p:cNvSpPr>
            <a:spLocks noChangeArrowheads="1"/>
          </p:cNvSpPr>
          <p:nvPr/>
        </p:nvSpPr>
        <p:spPr bwMode="auto">
          <a:xfrm>
            <a:off x="1397000" y="5283200"/>
            <a:ext cx="3835400" cy="401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WHAT ABOUT FUEL ECONOMY?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937125" y="6072188"/>
            <a:ext cx="352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ANOTHER GOOD QUESTION...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50" y="1295400"/>
            <a:ext cx="681038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939800" y="330200"/>
            <a:ext cx="5740400" cy="1227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AS STATED EARLIER,</a:t>
            </a:r>
          </a:p>
          <a:p>
            <a:pPr algn="ctr" eaLnBrk="0" hangingPunct="0"/>
            <a:r>
              <a:rPr lang="en-US"/>
              <a:t>AHP CAN COMBINE BOTH QUALITATIVE</a:t>
            </a:r>
          </a:p>
          <a:p>
            <a:pPr algn="ctr" eaLnBrk="0" hangingPunct="0"/>
            <a:r>
              <a:rPr lang="en-US"/>
              <a:t>AND QUANITATIVE INFORMATION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431925" y="1957388"/>
            <a:ext cx="6645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FUEL ECONOMY INFORMATION IS OBTAINED FOR EACH ALTERNATIVE: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46525" y="2414588"/>
            <a:ext cx="36782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FUEL ECONOMY</a:t>
            </a:r>
          </a:p>
          <a:p>
            <a:pPr eaLnBrk="0" hangingPunct="0"/>
            <a:r>
              <a:rPr lang="en-US"/>
              <a:t>(MILES/GALLON)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     </a:t>
            </a:r>
            <a:r>
              <a:rPr lang="en-US">
                <a:solidFill>
                  <a:schemeClr val="accent1"/>
                </a:solidFill>
              </a:rPr>
              <a:t>   34        34 / 113 =        .3010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    27        27 / 113 =        .2390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    24        24 / 113 =        .2120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    28        28 / 113 =        .2480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       113                               1.0000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22525" y="3252788"/>
            <a:ext cx="1136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2725" y="5919788"/>
            <a:ext cx="5807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NORMALIZING THE FUEL ECONOMY INFO ALLOWS US TO USE IT WITH OTHER RANKINGS  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194175" y="5334000"/>
            <a:ext cx="10636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6708775" y="5334000"/>
            <a:ext cx="10636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9706" name="Arc 10"/>
          <p:cNvSpPr>
            <a:spLocks/>
          </p:cNvSpPr>
          <p:nvPr/>
        </p:nvSpPr>
        <p:spPr bwMode="auto">
          <a:xfrm>
            <a:off x="6019800" y="5867400"/>
            <a:ext cx="1066800" cy="533400"/>
          </a:xfrm>
          <a:custGeom>
            <a:avLst/>
            <a:gdLst>
              <a:gd name="T0" fmla="*/ 10668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016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2576513"/>
            <a:ext cx="49403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22325" y="669925"/>
            <a:ext cx="794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DO YOUR DECISION CONFERENCES TURN OUT LIKE THIS ?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854200" y="1397000"/>
            <a:ext cx="2311400" cy="782638"/>
          </a:xfrm>
          <a:prstGeom prst="wedgeRoundRectCallout">
            <a:avLst>
              <a:gd name="adj1" fmla="val -10208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WE WANT PROGRAM A !!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511800" y="1320800"/>
            <a:ext cx="20828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TOO BAD!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WE WANT PROGRAM B !!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241925" y="6202363"/>
            <a:ext cx="335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tx1"/>
                </a:solidFill>
              </a:rPr>
              <a:t>OR  DOES THIS HAPPEN?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654800" y="4292600"/>
            <a:ext cx="1625600" cy="782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200">
                <a:solidFill>
                  <a:schemeClr val="tx1"/>
                </a:solidFill>
              </a:rPr>
              <a:t>COME ON IN</a:t>
            </a:r>
          </a:p>
          <a:p>
            <a:pPr algn="ctr" eaLnBrk="0" hangingPunct="0"/>
            <a:r>
              <a:rPr lang="en-US" sz="1200">
                <a:solidFill>
                  <a:schemeClr val="tx1"/>
                </a:solidFill>
              </a:rPr>
              <a:t> THE WATER IS FINE!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184525" y="5843588"/>
            <a:ext cx="243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SEA OF INDECISION</a:t>
            </a:r>
            <a:endParaRPr lang="en-US">
              <a:solidFill>
                <a:schemeClr val="tx1"/>
              </a:solidFill>
            </a:endParaRPr>
          </a:p>
          <a:p>
            <a:pPr eaLnBrk="0" hangingPunct="0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8350" y="2292350"/>
            <a:ext cx="15113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rgbClr val="618FFD"/>
                </a:solidFill>
              </a:rPr>
              <a:t>Select a new car</a:t>
            </a:r>
          </a:p>
          <a:p>
            <a:pPr algn="ctr" eaLnBrk="0" hangingPunct="0"/>
            <a:r>
              <a:rPr lang="en-US" sz="1600">
                <a:solidFill>
                  <a:srgbClr val="618FFD"/>
                </a:solidFill>
              </a:rPr>
              <a:t>1.00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92350" y="3511550"/>
            <a:ext cx="1663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Style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.3196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8350" y="3511550"/>
            <a:ext cx="16637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Reliability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.5584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940550" y="3511550"/>
            <a:ext cx="17399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Fuel Economy</a:t>
            </a:r>
          </a:p>
          <a:p>
            <a:pPr algn="ctr" eaLnBrk="0" hangingPunct="0"/>
            <a:r>
              <a:rPr lang="en-US" sz="1600">
                <a:solidFill>
                  <a:schemeClr val="hlink"/>
                </a:solidFill>
              </a:rPr>
              <a:t>.1220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257800" y="30511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974975" y="3276600"/>
            <a:ext cx="464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9718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7620000" y="32797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937125" y="4319588"/>
            <a:ext cx="16208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.3790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.2900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.0740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.2570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800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803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803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803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803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74925" y="4319588"/>
            <a:ext cx="16208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.1160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.2470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.0600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.5770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4384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24415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4415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4415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4415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7223125" y="4319588"/>
            <a:ext cx="16208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.3010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.2390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.2120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.2480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7086600" y="41179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7089775" y="4495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7089775" y="47244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7089775" y="50292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7089775" y="5257800"/>
            <a:ext cx="149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pic>
        <p:nvPicPr>
          <p:cNvPr id="30748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9144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49" name="Group 31"/>
          <p:cNvGrpSpPr>
            <a:grpSpLocks/>
          </p:cNvGrpSpPr>
          <p:nvPr/>
        </p:nvGrpSpPr>
        <p:grpSpPr bwMode="auto">
          <a:xfrm>
            <a:off x="2362200" y="2362200"/>
            <a:ext cx="534988" cy="915988"/>
            <a:chOff x="1488" y="1488"/>
            <a:chExt cx="337" cy="577"/>
          </a:xfrm>
        </p:grpSpPr>
        <p:sp>
          <p:nvSpPr>
            <p:cNvPr id="30761" name="Freeform 29"/>
            <p:cNvSpPr>
              <a:spLocks/>
            </p:cNvSpPr>
            <p:nvPr/>
          </p:nvSpPr>
          <p:spPr bwMode="auto">
            <a:xfrm>
              <a:off x="1491" y="1488"/>
              <a:ext cx="334" cy="577"/>
            </a:xfrm>
            <a:custGeom>
              <a:avLst/>
              <a:gdLst>
                <a:gd name="T0" fmla="*/ 312 w 334"/>
                <a:gd name="T1" fmla="*/ 0 h 577"/>
                <a:gd name="T2" fmla="*/ 283 w 334"/>
                <a:gd name="T3" fmla="*/ 18 h 577"/>
                <a:gd name="T4" fmla="*/ 249 w 334"/>
                <a:gd name="T5" fmla="*/ 44 h 577"/>
                <a:gd name="T6" fmla="*/ 220 w 334"/>
                <a:gd name="T7" fmla="*/ 76 h 577"/>
                <a:gd name="T8" fmla="*/ 187 w 334"/>
                <a:gd name="T9" fmla="*/ 112 h 577"/>
                <a:gd name="T10" fmla="*/ 156 w 334"/>
                <a:gd name="T11" fmla="*/ 154 h 577"/>
                <a:gd name="T12" fmla="*/ 123 w 334"/>
                <a:gd name="T13" fmla="*/ 207 h 577"/>
                <a:gd name="T14" fmla="*/ 97 w 334"/>
                <a:gd name="T15" fmla="*/ 257 h 577"/>
                <a:gd name="T16" fmla="*/ 78 w 334"/>
                <a:gd name="T17" fmla="*/ 313 h 577"/>
                <a:gd name="T18" fmla="*/ 67 w 334"/>
                <a:gd name="T19" fmla="*/ 369 h 577"/>
                <a:gd name="T20" fmla="*/ 67 w 334"/>
                <a:gd name="T21" fmla="*/ 406 h 577"/>
                <a:gd name="T22" fmla="*/ 70 w 334"/>
                <a:gd name="T23" fmla="*/ 437 h 577"/>
                <a:gd name="T24" fmla="*/ 0 w 334"/>
                <a:gd name="T25" fmla="*/ 449 h 577"/>
                <a:gd name="T26" fmla="*/ 40 w 334"/>
                <a:gd name="T27" fmla="*/ 483 h 577"/>
                <a:gd name="T28" fmla="*/ 81 w 334"/>
                <a:gd name="T29" fmla="*/ 526 h 577"/>
                <a:gd name="T30" fmla="*/ 104 w 334"/>
                <a:gd name="T31" fmla="*/ 576 h 577"/>
                <a:gd name="T32" fmla="*/ 131 w 334"/>
                <a:gd name="T33" fmla="*/ 550 h 577"/>
                <a:gd name="T34" fmla="*/ 161 w 334"/>
                <a:gd name="T35" fmla="*/ 496 h 577"/>
                <a:gd name="T36" fmla="*/ 189 w 334"/>
                <a:gd name="T37" fmla="*/ 461 h 577"/>
                <a:gd name="T38" fmla="*/ 144 w 334"/>
                <a:gd name="T39" fmla="*/ 448 h 577"/>
                <a:gd name="T40" fmla="*/ 139 w 334"/>
                <a:gd name="T41" fmla="*/ 398 h 577"/>
                <a:gd name="T42" fmla="*/ 143 w 334"/>
                <a:gd name="T43" fmla="*/ 344 h 577"/>
                <a:gd name="T44" fmla="*/ 156 w 334"/>
                <a:gd name="T45" fmla="*/ 286 h 577"/>
                <a:gd name="T46" fmla="*/ 179 w 334"/>
                <a:gd name="T47" fmla="*/ 215 h 577"/>
                <a:gd name="T48" fmla="*/ 207 w 334"/>
                <a:gd name="T49" fmla="*/ 157 h 577"/>
                <a:gd name="T50" fmla="*/ 221 w 334"/>
                <a:gd name="T51" fmla="*/ 130 h 577"/>
                <a:gd name="T52" fmla="*/ 235 w 334"/>
                <a:gd name="T53" fmla="*/ 108 h 577"/>
                <a:gd name="T54" fmla="*/ 258 w 334"/>
                <a:gd name="T55" fmla="*/ 75 h 577"/>
                <a:gd name="T56" fmla="*/ 274 w 334"/>
                <a:gd name="T57" fmla="*/ 54 h 577"/>
                <a:gd name="T58" fmla="*/ 291 w 334"/>
                <a:gd name="T59" fmla="*/ 37 h 577"/>
                <a:gd name="T60" fmla="*/ 311 w 334"/>
                <a:gd name="T61" fmla="*/ 17 h 577"/>
                <a:gd name="T62" fmla="*/ 333 w 334"/>
                <a:gd name="T63" fmla="*/ 0 h 57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4"/>
                <a:gd name="T97" fmla="*/ 0 h 577"/>
                <a:gd name="T98" fmla="*/ 334 w 334"/>
                <a:gd name="T99" fmla="*/ 577 h 57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4" h="577">
                  <a:moveTo>
                    <a:pt x="333" y="0"/>
                  </a:moveTo>
                  <a:lnTo>
                    <a:pt x="312" y="0"/>
                  </a:lnTo>
                  <a:lnTo>
                    <a:pt x="296" y="10"/>
                  </a:lnTo>
                  <a:lnTo>
                    <a:pt x="283" y="18"/>
                  </a:lnTo>
                  <a:lnTo>
                    <a:pt x="267" y="30"/>
                  </a:lnTo>
                  <a:lnTo>
                    <a:pt x="249" y="44"/>
                  </a:lnTo>
                  <a:lnTo>
                    <a:pt x="237" y="58"/>
                  </a:lnTo>
                  <a:lnTo>
                    <a:pt x="220" y="76"/>
                  </a:lnTo>
                  <a:lnTo>
                    <a:pt x="202" y="94"/>
                  </a:lnTo>
                  <a:lnTo>
                    <a:pt x="187" y="112"/>
                  </a:lnTo>
                  <a:lnTo>
                    <a:pt x="168" y="135"/>
                  </a:lnTo>
                  <a:lnTo>
                    <a:pt x="156" y="154"/>
                  </a:lnTo>
                  <a:lnTo>
                    <a:pt x="140" y="179"/>
                  </a:lnTo>
                  <a:lnTo>
                    <a:pt x="123" y="207"/>
                  </a:lnTo>
                  <a:lnTo>
                    <a:pt x="108" y="235"/>
                  </a:lnTo>
                  <a:lnTo>
                    <a:pt x="97" y="257"/>
                  </a:lnTo>
                  <a:lnTo>
                    <a:pt x="86" y="287"/>
                  </a:lnTo>
                  <a:lnTo>
                    <a:pt x="78" y="313"/>
                  </a:lnTo>
                  <a:lnTo>
                    <a:pt x="72" y="340"/>
                  </a:lnTo>
                  <a:lnTo>
                    <a:pt x="67" y="369"/>
                  </a:lnTo>
                  <a:lnTo>
                    <a:pt x="66" y="386"/>
                  </a:lnTo>
                  <a:lnTo>
                    <a:pt x="67" y="406"/>
                  </a:lnTo>
                  <a:lnTo>
                    <a:pt x="69" y="422"/>
                  </a:lnTo>
                  <a:lnTo>
                    <a:pt x="70" y="437"/>
                  </a:lnTo>
                  <a:lnTo>
                    <a:pt x="73" y="449"/>
                  </a:lnTo>
                  <a:lnTo>
                    <a:pt x="0" y="449"/>
                  </a:lnTo>
                  <a:lnTo>
                    <a:pt x="19" y="464"/>
                  </a:lnTo>
                  <a:lnTo>
                    <a:pt x="40" y="483"/>
                  </a:lnTo>
                  <a:lnTo>
                    <a:pt x="61" y="503"/>
                  </a:lnTo>
                  <a:lnTo>
                    <a:pt x="81" y="526"/>
                  </a:lnTo>
                  <a:lnTo>
                    <a:pt x="92" y="544"/>
                  </a:lnTo>
                  <a:lnTo>
                    <a:pt x="104" y="576"/>
                  </a:lnTo>
                  <a:lnTo>
                    <a:pt x="120" y="576"/>
                  </a:lnTo>
                  <a:lnTo>
                    <a:pt x="131" y="550"/>
                  </a:lnTo>
                  <a:lnTo>
                    <a:pt x="143" y="523"/>
                  </a:lnTo>
                  <a:lnTo>
                    <a:pt x="161" y="496"/>
                  </a:lnTo>
                  <a:lnTo>
                    <a:pt x="178" y="474"/>
                  </a:lnTo>
                  <a:lnTo>
                    <a:pt x="189" y="461"/>
                  </a:lnTo>
                  <a:lnTo>
                    <a:pt x="206" y="448"/>
                  </a:lnTo>
                  <a:lnTo>
                    <a:pt x="144" y="448"/>
                  </a:lnTo>
                  <a:lnTo>
                    <a:pt x="140" y="422"/>
                  </a:lnTo>
                  <a:lnTo>
                    <a:pt x="139" y="398"/>
                  </a:lnTo>
                  <a:lnTo>
                    <a:pt x="140" y="371"/>
                  </a:lnTo>
                  <a:lnTo>
                    <a:pt x="143" y="344"/>
                  </a:lnTo>
                  <a:lnTo>
                    <a:pt x="150" y="313"/>
                  </a:lnTo>
                  <a:lnTo>
                    <a:pt x="156" y="286"/>
                  </a:lnTo>
                  <a:lnTo>
                    <a:pt x="167" y="247"/>
                  </a:lnTo>
                  <a:lnTo>
                    <a:pt x="179" y="215"/>
                  </a:lnTo>
                  <a:lnTo>
                    <a:pt x="192" y="187"/>
                  </a:lnTo>
                  <a:lnTo>
                    <a:pt x="207" y="157"/>
                  </a:lnTo>
                  <a:lnTo>
                    <a:pt x="214" y="143"/>
                  </a:lnTo>
                  <a:lnTo>
                    <a:pt x="221" y="130"/>
                  </a:lnTo>
                  <a:lnTo>
                    <a:pt x="228" y="119"/>
                  </a:lnTo>
                  <a:lnTo>
                    <a:pt x="235" y="108"/>
                  </a:lnTo>
                  <a:lnTo>
                    <a:pt x="248" y="88"/>
                  </a:lnTo>
                  <a:lnTo>
                    <a:pt x="258" y="75"/>
                  </a:lnTo>
                  <a:lnTo>
                    <a:pt x="266" y="65"/>
                  </a:lnTo>
                  <a:lnTo>
                    <a:pt x="274" y="54"/>
                  </a:lnTo>
                  <a:lnTo>
                    <a:pt x="283" y="45"/>
                  </a:lnTo>
                  <a:lnTo>
                    <a:pt x="291" y="37"/>
                  </a:lnTo>
                  <a:lnTo>
                    <a:pt x="300" y="27"/>
                  </a:lnTo>
                  <a:lnTo>
                    <a:pt x="311" y="17"/>
                  </a:lnTo>
                  <a:lnTo>
                    <a:pt x="322" y="8"/>
                  </a:lnTo>
                  <a:lnTo>
                    <a:pt x="333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2" name="Freeform 30"/>
            <p:cNvSpPr>
              <a:spLocks/>
            </p:cNvSpPr>
            <p:nvPr/>
          </p:nvSpPr>
          <p:spPr bwMode="auto">
            <a:xfrm>
              <a:off x="1488" y="1489"/>
              <a:ext cx="317" cy="576"/>
            </a:xfrm>
            <a:custGeom>
              <a:avLst/>
              <a:gdLst>
                <a:gd name="T0" fmla="*/ 316 w 317"/>
                <a:gd name="T1" fmla="*/ 0 h 576"/>
                <a:gd name="T2" fmla="*/ 298 w 317"/>
                <a:gd name="T3" fmla="*/ 8 h 576"/>
                <a:gd name="T4" fmla="*/ 284 w 317"/>
                <a:gd name="T5" fmla="*/ 14 h 576"/>
                <a:gd name="T6" fmla="*/ 272 w 317"/>
                <a:gd name="T7" fmla="*/ 22 h 576"/>
                <a:gd name="T8" fmla="*/ 258 w 317"/>
                <a:gd name="T9" fmla="*/ 31 h 576"/>
                <a:gd name="T10" fmla="*/ 239 w 317"/>
                <a:gd name="T11" fmla="*/ 44 h 576"/>
                <a:gd name="T12" fmla="*/ 222 w 317"/>
                <a:gd name="T13" fmla="*/ 58 h 576"/>
                <a:gd name="T14" fmla="*/ 205 w 317"/>
                <a:gd name="T15" fmla="*/ 76 h 576"/>
                <a:gd name="T16" fmla="*/ 188 w 317"/>
                <a:gd name="T17" fmla="*/ 94 h 576"/>
                <a:gd name="T18" fmla="*/ 173 w 317"/>
                <a:gd name="T19" fmla="*/ 112 h 576"/>
                <a:gd name="T20" fmla="*/ 154 w 317"/>
                <a:gd name="T21" fmla="*/ 136 h 576"/>
                <a:gd name="T22" fmla="*/ 142 w 317"/>
                <a:gd name="T23" fmla="*/ 154 h 576"/>
                <a:gd name="T24" fmla="*/ 127 w 317"/>
                <a:gd name="T25" fmla="*/ 179 h 576"/>
                <a:gd name="T26" fmla="*/ 110 w 317"/>
                <a:gd name="T27" fmla="*/ 207 h 576"/>
                <a:gd name="T28" fmla="*/ 95 w 317"/>
                <a:gd name="T29" fmla="*/ 235 h 576"/>
                <a:gd name="T30" fmla="*/ 84 w 317"/>
                <a:gd name="T31" fmla="*/ 257 h 576"/>
                <a:gd name="T32" fmla="*/ 73 w 317"/>
                <a:gd name="T33" fmla="*/ 287 h 576"/>
                <a:gd name="T34" fmla="*/ 65 w 317"/>
                <a:gd name="T35" fmla="*/ 313 h 576"/>
                <a:gd name="T36" fmla="*/ 59 w 317"/>
                <a:gd name="T37" fmla="*/ 340 h 576"/>
                <a:gd name="T38" fmla="*/ 55 w 317"/>
                <a:gd name="T39" fmla="*/ 369 h 576"/>
                <a:gd name="T40" fmla="*/ 54 w 317"/>
                <a:gd name="T41" fmla="*/ 386 h 576"/>
                <a:gd name="T42" fmla="*/ 55 w 317"/>
                <a:gd name="T43" fmla="*/ 406 h 576"/>
                <a:gd name="T44" fmla="*/ 56 w 317"/>
                <a:gd name="T45" fmla="*/ 421 h 576"/>
                <a:gd name="T46" fmla="*/ 58 w 317"/>
                <a:gd name="T47" fmla="*/ 436 h 576"/>
                <a:gd name="T48" fmla="*/ 61 w 317"/>
                <a:gd name="T49" fmla="*/ 449 h 576"/>
                <a:gd name="T50" fmla="*/ 0 w 317"/>
                <a:gd name="T51" fmla="*/ 449 h 576"/>
                <a:gd name="T52" fmla="*/ 19 w 317"/>
                <a:gd name="T53" fmla="*/ 465 h 576"/>
                <a:gd name="T54" fmla="*/ 37 w 317"/>
                <a:gd name="T55" fmla="*/ 481 h 576"/>
                <a:gd name="T56" fmla="*/ 59 w 317"/>
                <a:gd name="T57" fmla="*/ 503 h 576"/>
                <a:gd name="T58" fmla="*/ 78 w 317"/>
                <a:gd name="T59" fmla="*/ 526 h 576"/>
                <a:gd name="T60" fmla="*/ 93 w 317"/>
                <a:gd name="T61" fmla="*/ 548 h 576"/>
                <a:gd name="T62" fmla="*/ 107 w 317"/>
                <a:gd name="T63" fmla="*/ 575 h 576"/>
                <a:gd name="T64" fmla="*/ 117 w 317"/>
                <a:gd name="T65" fmla="*/ 550 h 576"/>
                <a:gd name="T66" fmla="*/ 130 w 317"/>
                <a:gd name="T67" fmla="*/ 523 h 576"/>
                <a:gd name="T68" fmla="*/ 147 w 317"/>
                <a:gd name="T69" fmla="*/ 496 h 576"/>
                <a:gd name="T70" fmla="*/ 163 w 317"/>
                <a:gd name="T71" fmla="*/ 474 h 576"/>
                <a:gd name="T72" fmla="*/ 174 w 317"/>
                <a:gd name="T73" fmla="*/ 461 h 576"/>
                <a:gd name="T74" fmla="*/ 192 w 317"/>
                <a:gd name="T75" fmla="*/ 448 h 576"/>
                <a:gd name="T76" fmla="*/ 130 w 317"/>
                <a:gd name="T77" fmla="*/ 448 h 576"/>
                <a:gd name="T78" fmla="*/ 127 w 317"/>
                <a:gd name="T79" fmla="*/ 421 h 576"/>
                <a:gd name="T80" fmla="*/ 125 w 317"/>
                <a:gd name="T81" fmla="*/ 398 h 576"/>
                <a:gd name="T82" fmla="*/ 127 w 317"/>
                <a:gd name="T83" fmla="*/ 371 h 576"/>
                <a:gd name="T84" fmla="*/ 130 w 317"/>
                <a:gd name="T85" fmla="*/ 344 h 576"/>
                <a:gd name="T86" fmla="*/ 136 w 317"/>
                <a:gd name="T87" fmla="*/ 313 h 576"/>
                <a:gd name="T88" fmla="*/ 142 w 317"/>
                <a:gd name="T89" fmla="*/ 286 h 576"/>
                <a:gd name="T90" fmla="*/ 153 w 317"/>
                <a:gd name="T91" fmla="*/ 247 h 576"/>
                <a:gd name="T92" fmla="*/ 165 w 317"/>
                <a:gd name="T93" fmla="*/ 215 h 576"/>
                <a:gd name="T94" fmla="*/ 177 w 317"/>
                <a:gd name="T95" fmla="*/ 187 h 576"/>
                <a:gd name="T96" fmla="*/ 192 w 317"/>
                <a:gd name="T97" fmla="*/ 157 h 576"/>
                <a:gd name="T98" fmla="*/ 200 w 317"/>
                <a:gd name="T99" fmla="*/ 143 h 576"/>
                <a:gd name="T100" fmla="*/ 206 w 317"/>
                <a:gd name="T101" fmla="*/ 130 h 576"/>
                <a:gd name="T102" fmla="*/ 213 w 317"/>
                <a:gd name="T103" fmla="*/ 119 h 576"/>
                <a:gd name="T104" fmla="*/ 220 w 317"/>
                <a:gd name="T105" fmla="*/ 108 h 576"/>
                <a:gd name="T106" fmla="*/ 232 w 317"/>
                <a:gd name="T107" fmla="*/ 88 h 576"/>
                <a:gd name="T108" fmla="*/ 242 w 317"/>
                <a:gd name="T109" fmla="*/ 75 h 576"/>
                <a:gd name="T110" fmla="*/ 251 w 317"/>
                <a:gd name="T111" fmla="*/ 65 h 576"/>
                <a:gd name="T112" fmla="*/ 259 w 317"/>
                <a:gd name="T113" fmla="*/ 55 h 576"/>
                <a:gd name="T114" fmla="*/ 268 w 317"/>
                <a:gd name="T115" fmla="*/ 45 h 576"/>
                <a:gd name="T116" fmla="*/ 275 w 317"/>
                <a:gd name="T117" fmla="*/ 37 h 576"/>
                <a:gd name="T118" fmla="*/ 284 w 317"/>
                <a:gd name="T119" fmla="*/ 27 h 576"/>
                <a:gd name="T120" fmla="*/ 295 w 317"/>
                <a:gd name="T121" fmla="*/ 18 h 576"/>
                <a:gd name="T122" fmla="*/ 305 w 317"/>
                <a:gd name="T123" fmla="*/ 8 h 576"/>
                <a:gd name="T124" fmla="*/ 316 w 317"/>
                <a:gd name="T125" fmla="*/ 0 h 5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7"/>
                <a:gd name="T190" fmla="*/ 0 h 576"/>
                <a:gd name="T191" fmla="*/ 317 w 317"/>
                <a:gd name="T192" fmla="*/ 576 h 57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7" h="576">
                  <a:moveTo>
                    <a:pt x="316" y="0"/>
                  </a:moveTo>
                  <a:lnTo>
                    <a:pt x="298" y="8"/>
                  </a:lnTo>
                  <a:lnTo>
                    <a:pt x="284" y="14"/>
                  </a:lnTo>
                  <a:lnTo>
                    <a:pt x="272" y="22"/>
                  </a:lnTo>
                  <a:lnTo>
                    <a:pt x="258" y="31"/>
                  </a:lnTo>
                  <a:lnTo>
                    <a:pt x="239" y="44"/>
                  </a:lnTo>
                  <a:lnTo>
                    <a:pt x="222" y="58"/>
                  </a:lnTo>
                  <a:lnTo>
                    <a:pt x="205" y="76"/>
                  </a:lnTo>
                  <a:lnTo>
                    <a:pt x="188" y="94"/>
                  </a:lnTo>
                  <a:lnTo>
                    <a:pt x="173" y="112"/>
                  </a:lnTo>
                  <a:lnTo>
                    <a:pt x="154" y="136"/>
                  </a:lnTo>
                  <a:lnTo>
                    <a:pt x="142" y="154"/>
                  </a:lnTo>
                  <a:lnTo>
                    <a:pt x="127" y="179"/>
                  </a:lnTo>
                  <a:lnTo>
                    <a:pt x="110" y="207"/>
                  </a:lnTo>
                  <a:lnTo>
                    <a:pt x="95" y="235"/>
                  </a:lnTo>
                  <a:lnTo>
                    <a:pt x="84" y="257"/>
                  </a:lnTo>
                  <a:lnTo>
                    <a:pt x="73" y="287"/>
                  </a:lnTo>
                  <a:lnTo>
                    <a:pt x="65" y="313"/>
                  </a:lnTo>
                  <a:lnTo>
                    <a:pt x="59" y="340"/>
                  </a:lnTo>
                  <a:lnTo>
                    <a:pt x="55" y="369"/>
                  </a:lnTo>
                  <a:lnTo>
                    <a:pt x="54" y="386"/>
                  </a:lnTo>
                  <a:lnTo>
                    <a:pt x="55" y="406"/>
                  </a:lnTo>
                  <a:lnTo>
                    <a:pt x="56" y="421"/>
                  </a:lnTo>
                  <a:lnTo>
                    <a:pt x="58" y="436"/>
                  </a:lnTo>
                  <a:lnTo>
                    <a:pt x="61" y="449"/>
                  </a:lnTo>
                  <a:lnTo>
                    <a:pt x="0" y="449"/>
                  </a:lnTo>
                  <a:lnTo>
                    <a:pt x="19" y="465"/>
                  </a:lnTo>
                  <a:lnTo>
                    <a:pt x="37" y="481"/>
                  </a:lnTo>
                  <a:lnTo>
                    <a:pt x="59" y="503"/>
                  </a:lnTo>
                  <a:lnTo>
                    <a:pt x="78" y="526"/>
                  </a:lnTo>
                  <a:lnTo>
                    <a:pt x="93" y="548"/>
                  </a:lnTo>
                  <a:lnTo>
                    <a:pt x="107" y="575"/>
                  </a:lnTo>
                  <a:lnTo>
                    <a:pt x="117" y="550"/>
                  </a:lnTo>
                  <a:lnTo>
                    <a:pt x="130" y="523"/>
                  </a:lnTo>
                  <a:lnTo>
                    <a:pt x="147" y="496"/>
                  </a:lnTo>
                  <a:lnTo>
                    <a:pt x="163" y="474"/>
                  </a:lnTo>
                  <a:lnTo>
                    <a:pt x="174" y="461"/>
                  </a:lnTo>
                  <a:lnTo>
                    <a:pt x="192" y="448"/>
                  </a:lnTo>
                  <a:lnTo>
                    <a:pt x="130" y="448"/>
                  </a:lnTo>
                  <a:lnTo>
                    <a:pt x="127" y="421"/>
                  </a:lnTo>
                  <a:lnTo>
                    <a:pt x="125" y="398"/>
                  </a:lnTo>
                  <a:lnTo>
                    <a:pt x="127" y="371"/>
                  </a:lnTo>
                  <a:lnTo>
                    <a:pt x="130" y="344"/>
                  </a:lnTo>
                  <a:lnTo>
                    <a:pt x="136" y="313"/>
                  </a:lnTo>
                  <a:lnTo>
                    <a:pt x="142" y="286"/>
                  </a:lnTo>
                  <a:lnTo>
                    <a:pt x="153" y="247"/>
                  </a:lnTo>
                  <a:lnTo>
                    <a:pt x="165" y="215"/>
                  </a:lnTo>
                  <a:lnTo>
                    <a:pt x="177" y="187"/>
                  </a:lnTo>
                  <a:lnTo>
                    <a:pt x="192" y="157"/>
                  </a:lnTo>
                  <a:lnTo>
                    <a:pt x="200" y="143"/>
                  </a:lnTo>
                  <a:lnTo>
                    <a:pt x="206" y="130"/>
                  </a:lnTo>
                  <a:lnTo>
                    <a:pt x="213" y="119"/>
                  </a:lnTo>
                  <a:lnTo>
                    <a:pt x="220" y="108"/>
                  </a:lnTo>
                  <a:lnTo>
                    <a:pt x="232" y="88"/>
                  </a:lnTo>
                  <a:lnTo>
                    <a:pt x="242" y="75"/>
                  </a:lnTo>
                  <a:lnTo>
                    <a:pt x="251" y="65"/>
                  </a:lnTo>
                  <a:lnTo>
                    <a:pt x="259" y="55"/>
                  </a:lnTo>
                  <a:lnTo>
                    <a:pt x="268" y="45"/>
                  </a:lnTo>
                  <a:lnTo>
                    <a:pt x="275" y="37"/>
                  </a:lnTo>
                  <a:lnTo>
                    <a:pt x="284" y="27"/>
                  </a:lnTo>
                  <a:lnTo>
                    <a:pt x="295" y="18"/>
                  </a:lnTo>
                  <a:lnTo>
                    <a:pt x="305" y="8"/>
                  </a:lnTo>
                  <a:lnTo>
                    <a:pt x="316" y="0"/>
                  </a:lnTo>
                </a:path>
              </a:pathLst>
            </a:custGeom>
            <a:solidFill>
              <a:schemeClr val="hlink"/>
            </a:solidFill>
            <a:ln w="12700" cap="rnd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0750" name="Group 34"/>
          <p:cNvGrpSpPr>
            <a:grpSpLocks/>
          </p:cNvGrpSpPr>
          <p:nvPr/>
        </p:nvGrpSpPr>
        <p:grpSpPr bwMode="auto">
          <a:xfrm>
            <a:off x="6400800" y="1752600"/>
            <a:ext cx="1068388" cy="839788"/>
            <a:chOff x="4032" y="1104"/>
            <a:chExt cx="673" cy="529"/>
          </a:xfrm>
        </p:grpSpPr>
        <p:sp>
          <p:nvSpPr>
            <p:cNvPr id="30759" name="Freeform 32"/>
            <p:cNvSpPr>
              <a:spLocks/>
            </p:cNvSpPr>
            <p:nvPr/>
          </p:nvSpPr>
          <p:spPr bwMode="auto">
            <a:xfrm>
              <a:off x="4032" y="1104"/>
              <a:ext cx="652" cy="529"/>
            </a:xfrm>
            <a:custGeom>
              <a:avLst/>
              <a:gdLst>
                <a:gd name="T0" fmla="*/ 565 w 652"/>
                <a:gd name="T1" fmla="*/ 1 h 529"/>
                <a:gd name="T2" fmla="*/ 607 w 652"/>
                <a:gd name="T3" fmla="*/ 36 h 529"/>
                <a:gd name="T4" fmla="*/ 625 w 652"/>
                <a:gd name="T5" fmla="*/ 61 h 529"/>
                <a:gd name="T6" fmla="*/ 640 w 652"/>
                <a:gd name="T7" fmla="*/ 88 h 529"/>
                <a:gd name="T8" fmla="*/ 647 w 652"/>
                <a:gd name="T9" fmla="*/ 117 h 529"/>
                <a:gd name="T10" fmla="*/ 651 w 652"/>
                <a:gd name="T11" fmla="*/ 148 h 529"/>
                <a:gd name="T12" fmla="*/ 649 w 652"/>
                <a:gd name="T13" fmla="*/ 186 h 529"/>
                <a:gd name="T14" fmla="*/ 638 w 652"/>
                <a:gd name="T15" fmla="*/ 234 h 529"/>
                <a:gd name="T16" fmla="*/ 618 w 652"/>
                <a:gd name="T17" fmla="*/ 277 h 529"/>
                <a:gd name="T18" fmla="*/ 594 w 652"/>
                <a:gd name="T19" fmla="*/ 315 h 529"/>
                <a:gd name="T20" fmla="*/ 560 w 652"/>
                <a:gd name="T21" fmla="*/ 353 h 529"/>
                <a:gd name="T22" fmla="*/ 522 w 652"/>
                <a:gd name="T23" fmla="*/ 387 h 529"/>
                <a:gd name="T24" fmla="*/ 473 w 652"/>
                <a:gd name="T25" fmla="*/ 416 h 529"/>
                <a:gd name="T26" fmla="*/ 410 w 652"/>
                <a:gd name="T27" fmla="*/ 444 h 529"/>
                <a:gd name="T28" fmla="*/ 345 w 652"/>
                <a:gd name="T29" fmla="*/ 465 h 529"/>
                <a:gd name="T30" fmla="*/ 305 w 652"/>
                <a:gd name="T31" fmla="*/ 475 h 529"/>
                <a:gd name="T32" fmla="*/ 386 w 652"/>
                <a:gd name="T33" fmla="*/ 528 h 529"/>
                <a:gd name="T34" fmla="*/ 325 w 652"/>
                <a:gd name="T35" fmla="*/ 520 h 529"/>
                <a:gd name="T36" fmla="*/ 262 w 652"/>
                <a:gd name="T37" fmla="*/ 515 h 529"/>
                <a:gd name="T38" fmla="*/ 200 w 652"/>
                <a:gd name="T39" fmla="*/ 513 h 529"/>
                <a:gd name="T40" fmla="*/ 134 w 652"/>
                <a:gd name="T41" fmla="*/ 514 h 529"/>
                <a:gd name="T42" fmla="*/ 47 w 652"/>
                <a:gd name="T43" fmla="*/ 522 h 529"/>
                <a:gd name="T44" fmla="*/ 17 w 652"/>
                <a:gd name="T45" fmla="*/ 510 h 529"/>
                <a:gd name="T46" fmla="*/ 46 w 652"/>
                <a:gd name="T47" fmla="*/ 485 h 529"/>
                <a:gd name="T48" fmla="*/ 63 w 652"/>
                <a:gd name="T49" fmla="*/ 464 h 529"/>
                <a:gd name="T50" fmla="*/ 73 w 652"/>
                <a:gd name="T51" fmla="*/ 443 h 529"/>
                <a:gd name="T52" fmla="*/ 76 w 652"/>
                <a:gd name="T53" fmla="*/ 420 h 529"/>
                <a:gd name="T54" fmla="*/ 73 w 652"/>
                <a:gd name="T55" fmla="*/ 395 h 529"/>
                <a:gd name="T56" fmla="*/ 109 w 652"/>
                <a:gd name="T57" fmla="*/ 375 h 529"/>
                <a:gd name="T58" fmla="*/ 212 w 652"/>
                <a:gd name="T59" fmla="*/ 419 h 529"/>
                <a:gd name="T60" fmla="*/ 286 w 652"/>
                <a:gd name="T61" fmla="*/ 391 h 529"/>
                <a:gd name="T62" fmla="*/ 350 w 652"/>
                <a:gd name="T63" fmla="*/ 363 h 529"/>
                <a:gd name="T64" fmla="*/ 401 w 652"/>
                <a:gd name="T65" fmla="*/ 337 h 529"/>
                <a:gd name="T66" fmla="*/ 452 w 652"/>
                <a:gd name="T67" fmla="*/ 304 h 529"/>
                <a:gd name="T68" fmla="*/ 491 w 652"/>
                <a:gd name="T69" fmla="*/ 271 h 529"/>
                <a:gd name="T70" fmla="*/ 521 w 652"/>
                <a:gd name="T71" fmla="*/ 240 h 529"/>
                <a:gd name="T72" fmla="*/ 545 w 652"/>
                <a:gd name="T73" fmla="*/ 201 h 529"/>
                <a:gd name="T74" fmla="*/ 565 w 652"/>
                <a:gd name="T75" fmla="*/ 163 h 529"/>
                <a:gd name="T76" fmla="*/ 582 w 652"/>
                <a:gd name="T77" fmla="*/ 118 h 529"/>
                <a:gd name="T78" fmla="*/ 585 w 652"/>
                <a:gd name="T79" fmla="*/ 83 h 529"/>
                <a:gd name="T80" fmla="*/ 580 w 652"/>
                <a:gd name="T81" fmla="*/ 58 h 529"/>
                <a:gd name="T82" fmla="*/ 568 w 652"/>
                <a:gd name="T83" fmla="*/ 35 h 5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2"/>
                <a:gd name="T127" fmla="*/ 0 h 529"/>
                <a:gd name="T128" fmla="*/ 652 w 652"/>
                <a:gd name="T129" fmla="*/ 529 h 5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2" h="529">
                  <a:moveTo>
                    <a:pt x="540" y="0"/>
                  </a:moveTo>
                  <a:lnTo>
                    <a:pt x="565" y="1"/>
                  </a:lnTo>
                  <a:lnTo>
                    <a:pt x="592" y="23"/>
                  </a:lnTo>
                  <a:lnTo>
                    <a:pt x="607" y="36"/>
                  </a:lnTo>
                  <a:lnTo>
                    <a:pt x="616" y="50"/>
                  </a:lnTo>
                  <a:lnTo>
                    <a:pt x="625" y="61"/>
                  </a:lnTo>
                  <a:lnTo>
                    <a:pt x="633" y="76"/>
                  </a:lnTo>
                  <a:lnTo>
                    <a:pt x="640" y="88"/>
                  </a:lnTo>
                  <a:lnTo>
                    <a:pt x="643" y="104"/>
                  </a:lnTo>
                  <a:lnTo>
                    <a:pt x="647" y="117"/>
                  </a:lnTo>
                  <a:lnTo>
                    <a:pt x="650" y="130"/>
                  </a:lnTo>
                  <a:lnTo>
                    <a:pt x="651" y="148"/>
                  </a:lnTo>
                  <a:lnTo>
                    <a:pt x="650" y="166"/>
                  </a:lnTo>
                  <a:lnTo>
                    <a:pt x="649" y="186"/>
                  </a:lnTo>
                  <a:lnTo>
                    <a:pt x="645" y="212"/>
                  </a:lnTo>
                  <a:lnTo>
                    <a:pt x="638" y="234"/>
                  </a:lnTo>
                  <a:lnTo>
                    <a:pt x="630" y="251"/>
                  </a:lnTo>
                  <a:lnTo>
                    <a:pt x="618" y="277"/>
                  </a:lnTo>
                  <a:lnTo>
                    <a:pt x="608" y="296"/>
                  </a:lnTo>
                  <a:lnTo>
                    <a:pt x="594" y="315"/>
                  </a:lnTo>
                  <a:lnTo>
                    <a:pt x="579" y="334"/>
                  </a:lnTo>
                  <a:lnTo>
                    <a:pt x="560" y="353"/>
                  </a:lnTo>
                  <a:lnTo>
                    <a:pt x="543" y="370"/>
                  </a:lnTo>
                  <a:lnTo>
                    <a:pt x="522" y="387"/>
                  </a:lnTo>
                  <a:lnTo>
                    <a:pt x="498" y="402"/>
                  </a:lnTo>
                  <a:lnTo>
                    <a:pt x="473" y="416"/>
                  </a:lnTo>
                  <a:lnTo>
                    <a:pt x="444" y="431"/>
                  </a:lnTo>
                  <a:lnTo>
                    <a:pt x="410" y="444"/>
                  </a:lnTo>
                  <a:lnTo>
                    <a:pt x="381" y="454"/>
                  </a:lnTo>
                  <a:lnTo>
                    <a:pt x="345" y="465"/>
                  </a:lnTo>
                  <a:lnTo>
                    <a:pt x="319" y="472"/>
                  </a:lnTo>
                  <a:lnTo>
                    <a:pt x="305" y="475"/>
                  </a:lnTo>
                  <a:lnTo>
                    <a:pt x="417" y="528"/>
                  </a:lnTo>
                  <a:lnTo>
                    <a:pt x="386" y="528"/>
                  </a:lnTo>
                  <a:lnTo>
                    <a:pt x="354" y="524"/>
                  </a:lnTo>
                  <a:lnTo>
                    <a:pt x="325" y="520"/>
                  </a:lnTo>
                  <a:lnTo>
                    <a:pt x="295" y="518"/>
                  </a:lnTo>
                  <a:lnTo>
                    <a:pt x="262" y="515"/>
                  </a:lnTo>
                  <a:lnTo>
                    <a:pt x="228" y="514"/>
                  </a:lnTo>
                  <a:lnTo>
                    <a:pt x="200" y="513"/>
                  </a:lnTo>
                  <a:lnTo>
                    <a:pt x="166" y="513"/>
                  </a:lnTo>
                  <a:lnTo>
                    <a:pt x="134" y="514"/>
                  </a:lnTo>
                  <a:lnTo>
                    <a:pt x="93" y="516"/>
                  </a:lnTo>
                  <a:lnTo>
                    <a:pt x="47" y="522"/>
                  </a:lnTo>
                  <a:lnTo>
                    <a:pt x="0" y="522"/>
                  </a:lnTo>
                  <a:lnTo>
                    <a:pt x="17" y="510"/>
                  </a:lnTo>
                  <a:lnTo>
                    <a:pt x="31" y="499"/>
                  </a:lnTo>
                  <a:lnTo>
                    <a:pt x="46" y="485"/>
                  </a:lnTo>
                  <a:lnTo>
                    <a:pt x="57" y="472"/>
                  </a:lnTo>
                  <a:lnTo>
                    <a:pt x="63" y="464"/>
                  </a:lnTo>
                  <a:lnTo>
                    <a:pt x="67" y="456"/>
                  </a:lnTo>
                  <a:lnTo>
                    <a:pt x="73" y="443"/>
                  </a:lnTo>
                  <a:lnTo>
                    <a:pt x="75" y="431"/>
                  </a:lnTo>
                  <a:lnTo>
                    <a:pt x="76" y="420"/>
                  </a:lnTo>
                  <a:lnTo>
                    <a:pt x="74" y="408"/>
                  </a:lnTo>
                  <a:lnTo>
                    <a:pt x="73" y="395"/>
                  </a:lnTo>
                  <a:lnTo>
                    <a:pt x="64" y="375"/>
                  </a:lnTo>
                  <a:lnTo>
                    <a:pt x="109" y="375"/>
                  </a:lnTo>
                  <a:lnTo>
                    <a:pt x="197" y="423"/>
                  </a:lnTo>
                  <a:lnTo>
                    <a:pt x="212" y="419"/>
                  </a:lnTo>
                  <a:lnTo>
                    <a:pt x="253" y="404"/>
                  </a:lnTo>
                  <a:lnTo>
                    <a:pt x="286" y="391"/>
                  </a:lnTo>
                  <a:lnTo>
                    <a:pt x="328" y="374"/>
                  </a:lnTo>
                  <a:lnTo>
                    <a:pt x="350" y="363"/>
                  </a:lnTo>
                  <a:lnTo>
                    <a:pt x="372" y="353"/>
                  </a:lnTo>
                  <a:lnTo>
                    <a:pt x="401" y="337"/>
                  </a:lnTo>
                  <a:lnTo>
                    <a:pt x="427" y="322"/>
                  </a:lnTo>
                  <a:lnTo>
                    <a:pt x="452" y="304"/>
                  </a:lnTo>
                  <a:lnTo>
                    <a:pt x="472" y="289"/>
                  </a:lnTo>
                  <a:lnTo>
                    <a:pt x="491" y="271"/>
                  </a:lnTo>
                  <a:lnTo>
                    <a:pt x="510" y="254"/>
                  </a:lnTo>
                  <a:lnTo>
                    <a:pt x="521" y="240"/>
                  </a:lnTo>
                  <a:lnTo>
                    <a:pt x="535" y="221"/>
                  </a:lnTo>
                  <a:lnTo>
                    <a:pt x="545" y="201"/>
                  </a:lnTo>
                  <a:lnTo>
                    <a:pt x="555" y="183"/>
                  </a:lnTo>
                  <a:lnTo>
                    <a:pt x="565" y="163"/>
                  </a:lnTo>
                  <a:lnTo>
                    <a:pt x="573" y="141"/>
                  </a:lnTo>
                  <a:lnTo>
                    <a:pt x="582" y="118"/>
                  </a:lnTo>
                  <a:lnTo>
                    <a:pt x="583" y="98"/>
                  </a:lnTo>
                  <a:lnTo>
                    <a:pt x="585" y="83"/>
                  </a:lnTo>
                  <a:lnTo>
                    <a:pt x="584" y="69"/>
                  </a:lnTo>
                  <a:lnTo>
                    <a:pt x="580" y="58"/>
                  </a:lnTo>
                  <a:lnTo>
                    <a:pt x="575" y="46"/>
                  </a:lnTo>
                  <a:lnTo>
                    <a:pt x="568" y="35"/>
                  </a:lnTo>
                  <a:lnTo>
                    <a:pt x="540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0" name="Freeform 33"/>
            <p:cNvSpPr>
              <a:spLocks/>
            </p:cNvSpPr>
            <p:nvPr/>
          </p:nvSpPr>
          <p:spPr bwMode="auto">
            <a:xfrm>
              <a:off x="4082" y="1104"/>
              <a:ext cx="623" cy="529"/>
            </a:xfrm>
            <a:custGeom>
              <a:avLst/>
              <a:gdLst>
                <a:gd name="T0" fmla="*/ 558 w 623"/>
                <a:gd name="T1" fmla="*/ 26 h 529"/>
                <a:gd name="T2" fmla="*/ 582 w 623"/>
                <a:gd name="T3" fmla="*/ 49 h 529"/>
                <a:gd name="T4" fmla="*/ 599 w 623"/>
                <a:gd name="T5" fmla="*/ 75 h 529"/>
                <a:gd name="T6" fmla="*/ 613 w 623"/>
                <a:gd name="T7" fmla="*/ 104 h 529"/>
                <a:gd name="T8" fmla="*/ 620 w 623"/>
                <a:gd name="T9" fmla="*/ 130 h 529"/>
                <a:gd name="T10" fmla="*/ 620 w 623"/>
                <a:gd name="T11" fmla="*/ 166 h 529"/>
                <a:gd name="T12" fmla="*/ 615 w 623"/>
                <a:gd name="T13" fmla="*/ 212 h 529"/>
                <a:gd name="T14" fmla="*/ 601 w 623"/>
                <a:gd name="T15" fmla="*/ 251 h 529"/>
                <a:gd name="T16" fmla="*/ 580 w 623"/>
                <a:gd name="T17" fmla="*/ 296 h 529"/>
                <a:gd name="T18" fmla="*/ 552 w 623"/>
                <a:gd name="T19" fmla="*/ 334 h 529"/>
                <a:gd name="T20" fmla="*/ 518 w 623"/>
                <a:gd name="T21" fmla="*/ 370 h 529"/>
                <a:gd name="T22" fmla="*/ 475 w 623"/>
                <a:gd name="T23" fmla="*/ 402 h 529"/>
                <a:gd name="T24" fmla="*/ 424 w 623"/>
                <a:gd name="T25" fmla="*/ 431 h 529"/>
                <a:gd name="T26" fmla="*/ 364 w 623"/>
                <a:gd name="T27" fmla="*/ 454 h 529"/>
                <a:gd name="T28" fmla="*/ 305 w 623"/>
                <a:gd name="T29" fmla="*/ 472 h 529"/>
                <a:gd name="T30" fmla="*/ 368 w 623"/>
                <a:gd name="T31" fmla="*/ 528 h 529"/>
                <a:gd name="T32" fmla="*/ 310 w 623"/>
                <a:gd name="T33" fmla="*/ 520 h 529"/>
                <a:gd name="T34" fmla="*/ 250 w 623"/>
                <a:gd name="T35" fmla="*/ 515 h 529"/>
                <a:gd name="T36" fmla="*/ 191 w 623"/>
                <a:gd name="T37" fmla="*/ 513 h 529"/>
                <a:gd name="T38" fmla="*/ 129 w 623"/>
                <a:gd name="T39" fmla="*/ 514 h 529"/>
                <a:gd name="T40" fmla="*/ 54 w 623"/>
                <a:gd name="T41" fmla="*/ 518 h 529"/>
                <a:gd name="T42" fmla="*/ 0 w 623"/>
                <a:gd name="T43" fmla="*/ 522 h 529"/>
                <a:gd name="T44" fmla="*/ 30 w 623"/>
                <a:gd name="T45" fmla="*/ 499 h 529"/>
                <a:gd name="T46" fmla="*/ 56 w 623"/>
                <a:gd name="T47" fmla="*/ 472 h 529"/>
                <a:gd name="T48" fmla="*/ 65 w 623"/>
                <a:gd name="T49" fmla="*/ 456 h 529"/>
                <a:gd name="T50" fmla="*/ 73 w 623"/>
                <a:gd name="T51" fmla="*/ 431 h 529"/>
                <a:gd name="T52" fmla="*/ 71 w 623"/>
                <a:gd name="T53" fmla="*/ 408 h 529"/>
                <a:gd name="T54" fmla="*/ 62 w 623"/>
                <a:gd name="T55" fmla="*/ 375 h 529"/>
                <a:gd name="T56" fmla="*/ 203 w 623"/>
                <a:gd name="T57" fmla="*/ 419 h 529"/>
                <a:gd name="T58" fmla="*/ 274 w 623"/>
                <a:gd name="T59" fmla="*/ 391 h 529"/>
                <a:gd name="T60" fmla="*/ 334 w 623"/>
                <a:gd name="T61" fmla="*/ 363 h 529"/>
                <a:gd name="T62" fmla="*/ 383 w 623"/>
                <a:gd name="T63" fmla="*/ 337 h 529"/>
                <a:gd name="T64" fmla="*/ 432 w 623"/>
                <a:gd name="T65" fmla="*/ 304 h 529"/>
                <a:gd name="T66" fmla="*/ 469 w 623"/>
                <a:gd name="T67" fmla="*/ 271 h 529"/>
                <a:gd name="T68" fmla="*/ 497 w 623"/>
                <a:gd name="T69" fmla="*/ 240 h 529"/>
                <a:gd name="T70" fmla="*/ 521 w 623"/>
                <a:gd name="T71" fmla="*/ 201 h 529"/>
                <a:gd name="T72" fmla="*/ 539 w 623"/>
                <a:gd name="T73" fmla="*/ 163 h 529"/>
                <a:gd name="T74" fmla="*/ 555 w 623"/>
                <a:gd name="T75" fmla="*/ 118 h 529"/>
                <a:gd name="T76" fmla="*/ 558 w 623"/>
                <a:gd name="T77" fmla="*/ 83 h 529"/>
                <a:gd name="T78" fmla="*/ 554 w 623"/>
                <a:gd name="T79" fmla="*/ 57 h 529"/>
                <a:gd name="T80" fmla="*/ 543 w 623"/>
                <a:gd name="T81" fmla="*/ 35 h 5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23"/>
                <a:gd name="T124" fmla="*/ 0 h 529"/>
                <a:gd name="T125" fmla="*/ 623 w 623"/>
                <a:gd name="T126" fmla="*/ 529 h 5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23" h="529">
                  <a:moveTo>
                    <a:pt x="515" y="0"/>
                  </a:moveTo>
                  <a:lnTo>
                    <a:pt x="558" y="26"/>
                  </a:lnTo>
                  <a:lnTo>
                    <a:pt x="570" y="37"/>
                  </a:lnTo>
                  <a:lnTo>
                    <a:pt x="582" y="49"/>
                  </a:lnTo>
                  <a:lnTo>
                    <a:pt x="591" y="61"/>
                  </a:lnTo>
                  <a:lnTo>
                    <a:pt x="599" y="75"/>
                  </a:lnTo>
                  <a:lnTo>
                    <a:pt x="607" y="88"/>
                  </a:lnTo>
                  <a:lnTo>
                    <a:pt x="613" y="104"/>
                  </a:lnTo>
                  <a:lnTo>
                    <a:pt x="617" y="117"/>
                  </a:lnTo>
                  <a:lnTo>
                    <a:pt x="620" y="130"/>
                  </a:lnTo>
                  <a:lnTo>
                    <a:pt x="622" y="148"/>
                  </a:lnTo>
                  <a:lnTo>
                    <a:pt x="620" y="166"/>
                  </a:lnTo>
                  <a:lnTo>
                    <a:pt x="618" y="186"/>
                  </a:lnTo>
                  <a:lnTo>
                    <a:pt x="615" y="212"/>
                  </a:lnTo>
                  <a:lnTo>
                    <a:pt x="609" y="234"/>
                  </a:lnTo>
                  <a:lnTo>
                    <a:pt x="601" y="251"/>
                  </a:lnTo>
                  <a:lnTo>
                    <a:pt x="590" y="277"/>
                  </a:lnTo>
                  <a:lnTo>
                    <a:pt x="580" y="296"/>
                  </a:lnTo>
                  <a:lnTo>
                    <a:pt x="566" y="315"/>
                  </a:lnTo>
                  <a:lnTo>
                    <a:pt x="552" y="334"/>
                  </a:lnTo>
                  <a:lnTo>
                    <a:pt x="535" y="353"/>
                  </a:lnTo>
                  <a:lnTo>
                    <a:pt x="518" y="370"/>
                  </a:lnTo>
                  <a:lnTo>
                    <a:pt x="498" y="387"/>
                  </a:lnTo>
                  <a:lnTo>
                    <a:pt x="475" y="402"/>
                  </a:lnTo>
                  <a:lnTo>
                    <a:pt x="452" y="416"/>
                  </a:lnTo>
                  <a:lnTo>
                    <a:pt x="424" y="431"/>
                  </a:lnTo>
                  <a:lnTo>
                    <a:pt x="391" y="444"/>
                  </a:lnTo>
                  <a:lnTo>
                    <a:pt x="364" y="454"/>
                  </a:lnTo>
                  <a:lnTo>
                    <a:pt x="330" y="465"/>
                  </a:lnTo>
                  <a:lnTo>
                    <a:pt x="305" y="472"/>
                  </a:lnTo>
                  <a:lnTo>
                    <a:pt x="269" y="482"/>
                  </a:lnTo>
                  <a:lnTo>
                    <a:pt x="368" y="528"/>
                  </a:lnTo>
                  <a:lnTo>
                    <a:pt x="338" y="524"/>
                  </a:lnTo>
                  <a:lnTo>
                    <a:pt x="310" y="520"/>
                  </a:lnTo>
                  <a:lnTo>
                    <a:pt x="282" y="518"/>
                  </a:lnTo>
                  <a:lnTo>
                    <a:pt x="250" y="515"/>
                  </a:lnTo>
                  <a:lnTo>
                    <a:pt x="218" y="514"/>
                  </a:lnTo>
                  <a:lnTo>
                    <a:pt x="191" y="513"/>
                  </a:lnTo>
                  <a:lnTo>
                    <a:pt x="159" y="513"/>
                  </a:lnTo>
                  <a:lnTo>
                    <a:pt x="129" y="514"/>
                  </a:lnTo>
                  <a:lnTo>
                    <a:pt x="89" y="516"/>
                  </a:lnTo>
                  <a:lnTo>
                    <a:pt x="54" y="518"/>
                  </a:lnTo>
                  <a:lnTo>
                    <a:pt x="30" y="519"/>
                  </a:lnTo>
                  <a:lnTo>
                    <a:pt x="0" y="522"/>
                  </a:lnTo>
                  <a:lnTo>
                    <a:pt x="16" y="510"/>
                  </a:lnTo>
                  <a:lnTo>
                    <a:pt x="30" y="499"/>
                  </a:lnTo>
                  <a:lnTo>
                    <a:pt x="45" y="485"/>
                  </a:lnTo>
                  <a:lnTo>
                    <a:pt x="56" y="472"/>
                  </a:lnTo>
                  <a:lnTo>
                    <a:pt x="61" y="464"/>
                  </a:lnTo>
                  <a:lnTo>
                    <a:pt x="65" y="456"/>
                  </a:lnTo>
                  <a:lnTo>
                    <a:pt x="70" y="443"/>
                  </a:lnTo>
                  <a:lnTo>
                    <a:pt x="73" y="431"/>
                  </a:lnTo>
                  <a:lnTo>
                    <a:pt x="74" y="420"/>
                  </a:lnTo>
                  <a:lnTo>
                    <a:pt x="71" y="408"/>
                  </a:lnTo>
                  <a:lnTo>
                    <a:pt x="70" y="395"/>
                  </a:lnTo>
                  <a:lnTo>
                    <a:pt x="62" y="375"/>
                  </a:lnTo>
                  <a:lnTo>
                    <a:pt x="168" y="432"/>
                  </a:lnTo>
                  <a:lnTo>
                    <a:pt x="203" y="419"/>
                  </a:lnTo>
                  <a:lnTo>
                    <a:pt x="242" y="404"/>
                  </a:lnTo>
                  <a:lnTo>
                    <a:pt x="274" y="391"/>
                  </a:lnTo>
                  <a:lnTo>
                    <a:pt x="313" y="374"/>
                  </a:lnTo>
                  <a:lnTo>
                    <a:pt x="334" y="363"/>
                  </a:lnTo>
                  <a:lnTo>
                    <a:pt x="356" y="353"/>
                  </a:lnTo>
                  <a:lnTo>
                    <a:pt x="383" y="337"/>
                  </a:lnTo>
                  <a:lnTo>
                    <a:pt x="408" y="322"/>
                  </a:lnTo>
                  <a:lnTo>
                    <a:pt x="432" y="304"/>
                  </a:lnTo>
                  <a:lnTo>
                    <a:pt x="450" y="289"/>
                  </a:lnTo>
                  <a:lnTo>
                    <a:pt x="469" y="271"/>
                  </a:lnTo>
                  <a:lnTo>
                    <a:pt x="487" y="254"/>
                  </a:lnTo>
                  <a:lnTo>
                    <a:pt x="497" y="240"/>
                  </a:lnTo>
                  <a:lnTo>
                    <a:pt x="510" y="221"/>
                  </a:lnTo>
                  <a:lnTo>
                    <a:pt x="521" y="201"/>
                  </a:lnTo>
                  <a:lnTo>
                    <a:pt x="530" y="183"/>
                  </a:lnTo>
                  <a:lnTo>
                    <a:pt x="539" y="163"/>
                  </a:lnTo>
                  <a:lnTo>
                    <a:pt x="547" y="141"/>
                  </a:lnTo>
                  <a:lnTo>
                    <a:pt x="555" y="118"/>
                  </a:lnTo>
                  <a:lnTo>
                    <a:pt x="556" y="98"/>
                  </a:lnTo>
                  <a:lnTo>
                    <a:pt x="558" y="83"/>
                  </a:lnTo>
                  <a:lnTo>
                    <a:pt x="557" y="69"/>
                  </a:lnTo>
                  <a:lnTo>
                    <a:pt x="554" y="57"/>
                  </a:lnTo>
                  <a:lnTo>
                    <a:pt x="551" y="45"/>
                  </a:lnTo>
                  <a:lnTo>
                    <a:pt x="543" y="35"/>
                  </a:lnTo>
                  <a:lnTo>
                    <a:pt x="515" y="0"/>
                  </a:lnTo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51" name="Rectangle 35"/>
          <p:cNvSpPr>
            <a:spLocks noChangeArrowheads="1"/>
          </p:cNvSpPr>
          <p:nvPr/>
        </p:nvSpPr>
        <p:spPr bwMode="auto">
          <a:xfrm>
            <a:off x="2651125" y="19573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CRITERIA</a:t>
            </a:r>
          </a:p>
        </p:txBody>
      </p:sp>
      <p:grpSp>
        <p:nvGrpSpPr>
          <p:cNvPr id="30752" name="Group 38"/>
          <p:cNvGrpSpPr>
            <a:grpSpLocks/>
          </p:cNvGrpSpPr>
          <p:nvPr/>
        </p:nvGrpSpPr>
        <p:grpSpPr bwMode="auto">
          <a:xfrm>
            <a:off x="1219200" y="5029200"/>
            <a:ext cx="877888" cy="268288"/>
            <a:chOff x="768" y="3168"/>
            <a:chExt cx="553" cy="169"/>
          </a:xfrm>
        </p:grpSpPr>
        <p:sp>
          <p:nvSpPr>
            <p:cNvPr id="30757" name="Freeform 36"/>
            <p:cNvSpPr>
              <a:spLocks/>
            </p:cNvSpPr>
            <p:nvPr/>
          </p:nvSpPr>
          <p:spPr bwMode="auto">
            <a:xfrm>
              <a:off x="768" y="3168"/>
              <a:ext cx="553" cy="167"/>
            </a:xfrm>
            <a:custGeom>
              <a:avLst/>
              <a:gdLst>
                <a:gd name="T0" fmla="*/ 0 w 553"/>
                <a:gd name="T1" fmla="*/ 11 h 167"/>
                <a:gd name="T2" fmla="*/ 17 w 553"/>
                <a:gd name="T3" fmla="*/ 25 h 167"/>
                <a:gd name="T4" fmla="*/ 43 w 553"/>
                <a:gd name="T5" fmla="*/ 42 h 167"/>
                <a:gd name="T6" fmla="*/ 72 w 553"/>
                <a:gd name="T7" fmla="*/ 57 h 167"/>
                <a:gd name="T8" fmla="*/ 107 w 553"/>
                <a:gd name="T9" fmla="*/ 73 h 167"/>
                <a:gd name="T10" fmla="*/ 147 w 553"/>
                <a:gd name="T11" fmla="*/ 88 h 167"/>
                <a:gd name="T12" fmla="*/ 198 w 553"/>
                <a:gd name="T13" fmla="*/ 105 h 167"/>
                <a:gd name="T14" fmla="*/ 246 w 553"/>
                <a:gd name="T15" fmla="*/ 118 h 167"/>
                <a:gd name="T16" fmla="*/ 300 w 553"/>
                <a:gd name="T17" fmla="*/ 127 h 167"/>
                <a:gd name="T18" fmla="*/ 354 w 553"/>
                <a:gd name="T19" fmla="*/ 133 h 167"/>
                <a:gd name="T20" fmla="*/ 389 w 553"/>
                <a:gd name="T21" fmla="*/ 133 h 167"/>
                <a:gd name="T22" fmla="*/ 418 w 553"/>
                <a:gd name="T23" fmla="*/ 131 h 167"/>
                <a:gd name="T24" fmla="*/ 430 w 553"/>
                <a:gd name="T25" fmla="*/ 166 h 167"/>
                <a:gd name="T26" fmla="*/ 463 w 553"/>
                <a:gd name="T27" fmla="*/ 146 h 167"/>
                <a:gd name="T28" fmla="*/ 505 w 553"/>
                <a:gd name="T29" fmla="*/ 126 h 167"/>
                <a:gd name="T30" fmla="*/ 552 w 553"/>
                <a:gd name="T31" fmla="*/ 114 h 167"/>
                <a:gd name="T32" fmla="*/ 527 w 553"/>
                <a:gd name="T33" fmla="*/ 101 h 167"/>
                <a:gd name="T34" fmla="*/ 475 w 553"/>
                <a:gd name="T35" fmla="*/ 86 h 167"/>
                <a:gd name="T36" fmla="*/ 442 w 553"/>
                <a:gd name="T37" fmla="*/ 72 h 167"/>
                <a:gd name="T38" fmla="*/ 429 w 553"/>
                <a:gd name="T39" fmla="*/ 94 h 167"/>
                <a:gd name="T40" fmla="*/ 381 w 553"/>
                <a:gd name="T41" fmla="*/ 97 h 167"/>
                <a:gd name="T42" fmla="*/ 330 w 553"/>
                <a:gd name="T43" fmla="*/ 95 h 167"/>
                <a:gd name="T44" fmla="*/ 274 w 553"/>
                <a:gd name="T45" fmla="*/ 88 h 167"/>
                <a:gd name="T46" fmla="*/ 206 w 553"/>
                <a:gd name="T47" fmla="*/ 77 h 167"/>
                <a:gd name="T48" fmla="*/ 151 w 553"/>
                <a:gd name="T49" fmla="*/ 63 h 167"/>
                <a:gd name="T50" fmla="*/ 125 w 553"/>
                <a:gd name="T51" fmla="*/ 56 h 167"/>
                <a:gd name="T52" fmla="*/ 104 w 553"/>
                <a:gd name="T53" fmla="*/ 49 h 167"/>
                <a:gd name="T54" fmla="*/ 72 w 553"/>
                <a:gd name="T55" fmla="*/ 37 h 167"/>
                <a:gd name="T56" fmla="*/ 52 w 553"/>
                <a:gd name="T57" fmla="*/ 29 h 167"/>
                <a:gd name="T58" fmla="*/ 35 w 553"/>
                <a:gd name="T59" fmla="*/ 21 h 167"/>
                <a:gd name="T60" fmla="*/ 17 w 553"/>
                <a:gd name="T61" fmla="*/ 11 h 167"/>
                <a:gd name="T62" fmla="*/ 0 w 553"/>
                <a:gd name="T63" fmla="*/ 0 h 1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3"/>
                <a:gd name="T97" fmla="*/ 0 h 167"/>
                <a:gd name="T98" fmla="*/ 553 w 553"/>
                <a:gd name="T99" fmla="*/ 167 h 1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3" h="167">
                  <a:moveTo>
                    <a:pt x="0" y="0"/>
                  </a:moveTo>
                  <a:lnTo>
                    <a:pt x="0" y="11"/>
                  </a:lnTo>
                  <a:lnTo>
                    <a:pt x="10" y="19"/>
                  </a:lnTo>
                  <a:lnTo>
                    <a:pt x="17" y="25"/>
                  </a:lnTo>
                  <a:lnTo>
                    <a:pt x="29" y="33"/>
                  </a:lnTo>
                  <a:lnTo>
                    <a:pt x="43" y="42"/>
                  </a:lnTo>
                  <a:lnTo>
                    <a:pt x="55" y="48"/>
                  </a:lnTo>
                  <a:lnTo>
                    <a:pt x="72" y="57"/>
                  </a:lnTo>
                  <a:lnTo>
                    <a:pt x="90" y="65"/>
                  </a:lnTo>
                  <a:lnTo>
                    <a:pt x="107" y="73"/>
                  </a:lnTo>
                  <a:lnTo>
                    <a:pt x="130" y="82"/>
                  </a:lnTo>
                  <a:lnTo>
                    <a:pt x="147" y="88"/>
                  </a:lnTo>
                  <a:lnTo>
                    <a:pt x="171" y="96"/>
                  </a:lnTo>
                  <a:lnTo>
                    <a:pt x="198" y="105"/>
                  </a:lnTo>
                  <a:lnTo>
                    <a:pt x="225" y="112"/>
                  </a:lnTo>
                  <a:lnTo>
                    <a:pt x="246" y="118"/>
                  </a:lnTo>
                  <a:lnTo>
                    <a:pt x="275" y="123"/>
                  </a:lnTo>
                  <a:lnTo>
                    <a:pt x="300" y="127"/>
                  </a:lnTo>
                  <a:lnTo>
                    <a:pt x="326" y="130"/>
                  </a:lnTo>
                  <a:lnTo>
                    <a:pt x="354" y="133"/>
                  </a:lnTo>
                  <a:lnTo>
                    <a:pt x="370" y="133"/>
                  </a:lnTo>
                  <a:lnTo>
                    <a:pt x="389" y="133"/>
                  </a:lnTo>
                  <a:lnTo>
                    <a:pt x="404" y="132"/>
                  </a:lnTo>
                  <a:lnTo>
                    <a:pt x="418" y="131"/>
                  </a:lnTo>
                  <a:lnTo>
                    <a:pt x="430" y="129"/>
                  </a:lnTo>
                  <a:lnTo>
                    <a:pt x="430" y="166"/>
                  </a:lnTo>
                  <a:lnTo>
                    <a:pt x="445" y="157"/>
                  </a:lnTo>
                  <a:lnTo>
                    <a:pt x="463" y="146"/>
                  </a:lnTo>
                  <a:lnTo>
                    <a:pt x="482" y="136"/>
                  </a:lnTo>
                  <a:lnTo>
                    <a:pt x="505" y="126"/>
                  </a:lnTo>
                  <a:lnTo>
                    <a:pt x="522" y="120"/>
                  </a:lnTo>
                  <a:lnTo>
                    <a:pt x="552" y="114"/>
                  </a:lnTo>
                  <a:lnTo>
                    <a:pt x="552" y="106"/>
                  </a:lnTo>
                  <a:lnTo>
                    <a:pt x="527" y="101"/>
                  </a:lnTo>
                  <a:lnTo>
                    <a:pt x="501" y="95"/>
                  </a:lnTo>
                  <a:lnTo>
                    <a:pt x="475" y="86"/>
                  </a:lnTo>
                  <a:lnTo>
                    <a:pt x="454" y="77"/>
                  </a:lnTo>
                  <a:lnTo>
                    <a:pt x="442" y="72"/>
                  </a:lnTo>
                  <a:lnTo>
                    <a:pt x="429" y="63"/>
                  </a:lnTo>
                  <a:lnTo>
                    <a:pt x="429" y="94"/>
                  </a:lnTo>
                  <a:lnTo>
                    <a:pt x="404" y="96"/>
                  </a:lnTo>
                  <a:lnTo>
                    <a:pt x="381" y="97"/>
                  </a:lnTo>
                  <a:lnTo>
                    <a:pt x="355" y="96"/>
                  </a:lnTo>
                  <a:lnTo>
                    <a:pt x="330" y="95"/>
                  </a:lnTo>
                  <a:lnTo>
                    <a:pt x="300" y="91"/>
                  </a:lnTo>
                  <a:lnTo>
                    <a:pt x="274" y="88"/>
                  </a:lnTo>
                  <a:lnTo>
                    <a:pt x="237" y="83"/>
                  </a:lnTo>
                  <a:lnTo>
                    <a:pt x="206" y="77"/>
                  </a:lnTo>
                  <a:lnTo>
                    <a:pt x="179" y="71"/>
                  </a:lnTo>
                  <a:lnTo>
                    <a:pt x="151" y="63"/>
                  </a:lnTo>
                  <a:lnTo>
                    <a:pt x="137" y="59"/>
                  </a:lnTo>
                  <a:lnTo>
                    <a:pt x="125" y="56"/>
                  </a:lnTo>
                  <a:lnTo>
                    <a:pt x="114" y="52"/>
                  </a:lnTo>
                  <a:lnTo>
                    <a:pt x="104" y="49"/>
                  </a:lnTo>
                  <a:lnTo>
                    <a:pt x="85" y="43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5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8" name="Freeform 37"/>
            <p:cNvSpPr>
              <a:spLocks/>
            </p:cNvSpPr>
            <p:nvPr/>
          </p:nvSpPr>
          <p:spPr bwMode="auto">
            <a:xfrm>
              <a:off x="769" y="3178"/>
              <a:ext cx="552" cy="159"/>
            </a:xfrm>
            <a:custGeom>
              <a:avLst/>
              <a:gdLst>
                <a:gd name="T0" fmla="*/ 0 w 552"/>
                <a:gd name="T1" fmla="*/ 0 h 159"/>
                <a:gd name="T2" fmla="*/ 7 w 552"/>
                <a:gd name="T3" fmla="*/ 9 h 159"/>
                <a:gd name="T4" fmla="*/ 14 w 552"/>
                <a:gd name="T5" fmla="*/ 16 h 159"/>
                <a:gd name="T6" fmla="*/ 21 w 552"/>
                <a:gd name="T7" fmla="*/ 22 h 159"/>
                <a:gd name="T8" fmla="*/ 30 w 552"/>
                <a:gd name="T9" fmla="*/ 29 h 159"/>
                <a:gd name="T10" fmla="*/ 42 w 552"/>
                <a:gd name="T11" fmla="*/ 38 h 159"/>
                <a:gd name="T12" fmla="*/ 56 w 552"/>
                <a:gd name="T13" fmla="*/ 47 h 159"/>
                <a:gd name="T14" fmla="*/ 73 w 552"/>
                <a:gd name="T15" fmla="*/ 56 h 159"/>
                <a:gd name="T16" fmla="*/ 90 w 552"/>
                <a:gd name="T17" fmla="*/ 64 h 159"/>
                <a:gd name="T18" fmla="*/ 107 w 552"/>
                <a:gd name="T19" fmla="*/ 72 h 159"/>
                <a:gd name="T20" fmla="*/ 130 w 552"/>
                <a:gd name="T21" fmla="*/ 81 h 159"/>
                <a:gd name="T22" fmla="*/ 147 w 552"/>
                <a:gd name="T23" fmla="*/ 87 h 159"/>
                <a:gd name="T24" fmla="*/ 172 w 552"/>
                <a:gd name="T25" fmla="*/ 95 h 159"/>
                <a:gd name="T26" fmla="*/ 198 w 552"/>
                <a:gd name="T27" fmla="*/ 103 h 159"/>
                <a:gd name="T28" fmla="*/ 225 w 552"/>
                <a:gd name="T29" fmla="*/ 111 h 159"/>
                <a:gd name="T30" fmla="*/ 246 w 552"/>
                <a:gd name="T31" fmla="*/ 116 h 159"/>
                <a:gd name="T32" fmla="*/ 275 w 552"/>
                <a:gd name="T33" fmla="*/ 121 h 159"/>
                <a:gd name="T34" fmla="*/ 300 w 552"/>
                <a:gd name="T35" fmla="*/ 125 h 159"/>
                <a:gd name="T36" fmla="*/ 326 w 552"/>
                <a:gd name="T37" fmla="*/ 128 h 159"/>
                <a:gd name="T38" fmla="*/ 353 w 552"/>
                <a:gd name="T39" fmla="*/ 131 h 159"/>
                <a:gd name="T40" fmla="*/ 370 w 552"/>
                <a:gd name="T41" fmla="*/ 131 h 159"/>
                <a:gd name="T42" fmla="*/ 389 w 552"/>
                <a:gd name="T43" fmla="*/ 131 h 159"/>
                <a:gd name="T44" fmla="*/ 404 w 552"/>
                <a:gd name="T45" fmla="*/ 130 h 159"/>
                <a:gd name="T46" fmla="*/ 418 w 552"/>
                <a:gd name="T47" fmla="*/ 129 h 159"/>
                <a:gd name="T48" fmla="*/ 430 w 552"/>
                <a:gd name="T49" fmla="*/ 128 h 159"/>
                <a:gd name="T50" fmla="*/ 430 w 552"/>
                <a:gd name="T51" fmla="*/ 158 h 159"/>
                <a:gd name="T52" fmla="*/ 445 w 552"/>
                <a:gd name="T53" fmla="*/ 148 h 159"/>
                <a:gd name="T54" fmla="*/ 461 w 552"/>
                <a:gd name="T55" fmla="*/ 140 h 159"/>
                <a:gd name="T56" fmla="*/ 482 w 552"/>
                <a:gd name="T57" fmla="*/ 128 h 159"/>
                <a:gd name="T58" fmla="*/ 504 w 552"/>
                <a:gd name="T59" fmla="*/ 119 h 159"/>
                <a:gd name="T60" fmla="*/ 525 w 552"/>
                <a:gd name="T61" fmla="*/ 111 h 159"/>
                <a:gd name="T62" fmla="*/ 551 w 552"/>
                <a:gd name="T63" fmla="*/ 105 h 159"/>
                <a:gd name="T64" fmla="*/ 527 w 552"/>
                <a:gd name="T65" fmla="*/ 99 h 159"/>
                <a:gd name="T66" fmla="*/ 501 w 552"/>
                <a:gd name="T67" fmla="*/ 93 h 159"/>
                <a:gd name="T68" fmla="*/ 475 w 552"/>
                <a:gd name="T69" fmla="*/ 85 h 159"/>
                <a:gd name="T70" fmla="*/ 454 w 552"/>
                <a:gd name="T71" fmla="*/ 76 h 159"/>
                <a:gd name="T72" fmla="*/ 442 w 552"/>
                <a:gd name="T73" fmla="*/ 71 h 159"/>
                <a:gd name="T74" fmla="*/ 429 w 552"/>
                <a:gd name="T75" fmla="*/ 62 h 159"/>
                <a:gd name="T76" fmla="*/ 429 w 552"/>
                <a:gd name="T77" fmla="*/ 93 h 159"/>
                <a:gd name="T78" fmla="*/ 404 w 552"/>
                <a:gd name="T79" fmla="*/ 95 h 159"/>
                <a:gd name="T80" fmla="*/ 381 w 552"/>
                <a:gd name="T81" fmla="*/ 95 h 159"/>
                <a:gd name="T82" fmla="*/ 355 w 552"/>
                <a:gd name="T83" fmla="*/ 95 h 159"/>
                <a:gd name="T84" fmla="*/ 329 w 552"/>
                <a:gd name="T85" fmla="*/ 93 h 159"/>
                <a:gd name="T86" fmla="*/ 300 w 552"/>
                <a:gd name="T87" fmla="*/ 90 h 159"/>
                <a:gd name="T88" fmla="*/ 274 w 552"/>
                <a:gd name="T89" fmla="*/ 87 h 159"/>
                <a:gd name="T90" fmla="*/ 236 w 552"/>
                <a:gd name="T91" fmla="*/ 81 h 159"/>
                <a:gd name="T92" fmla="*/ 206 w 552"/>
                <a:gd name="T93" fmla="*/ 76 h 159"/>
                <a:gd name="T94" fmla="*/ 179 w 552"/>
                <a:gd name="T95" fmla="*/ 69 h 159"/>
                <a:gd name="T96" fmla="*/ 151 w 552"/>
                <a:gd name="T97" fmla="*/ 62 h 159"/>
                <a:gd name="T98" fmla="*/ 137 w 552"/>
                <a:gd name="T99" fmla="*/ 58 h 159"/>
                <a:gd name="T100" fmla="*/ 125 w 552"/>
                <a:gd name="T101" fmla="*/ 55 h 159"/>
                <a:gd name="T102" fmla="*/ 114 w 552"/>
                <a:gd name="T103" fmla="*/ 52 h 159"/>
                <a:gd name="T104" fmla="*/ 104 w 552"/>
                <a:gd name="T105" fmla="*/ 48 h 159"/>
                <a:gd name="T106" fmla="*/ 85 w 552"/>
                <a:gd name="T107" fmla="*/ 42 h 159"/>
                <a:gd name="T108" fmla="*/ 72 w 552"/>
                <a:gd name="T109" fmla="*/ 37 h 159"/>
                <a:gd name="T110" fmla="*/ 62 w 552"/>
                <a:gd name="T111" fmla="*/ 33 h 159"/>
                <a:gd name="T112" fmla="*/ 52 w 552"/>
                <a:gd name="T113" fmla="*/ 29 h 159"/>
                <a:gd name="T114" fmla="*/ 43 w 552"/>
                <a:gd name="T115" fmla="*/ 24 h 159"/>
                <a:gd name="T116" fmla="*/ 35 w 552"/>
                <a:gd name="T117" fmla="*/ 21 h 159"/>
                <a:gd name="T118" fmla="*/ 26 w 552"/>
                <a:gd name="T119" fmla="*/ 16 h 159"/>
                <a:gd name="T120" fmla="*/ 17 w 552"/>
                <a:gd name="T121" fmla="*/ 11 h 159"/>
                <a:gd name="T122" fmla="*/ 8 w 552"/>
                <a:gd name="T123" fmla="*/ 5 h 159"/>
                <a:gd name="T124" fmla="*/ 0 w 552"/>
                <a:gd name="T125" fmla="*/ 0 h 15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2"/>
                <a:gd name="T190" fmla="*/ 0 h 159"/>
                <a:gd name="T191" fmla="*/ 552 w 552"/>
                <a:gd name="T192" fmla="*/ 159 h 15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2" h="159">
                  <a:moveTo>
                    <a:pt x="0" y="0"/>
                  </a:moveTo>
                  <a:lnTo>
                    <a:pt x="7" y="9"/>
                  </a:lnTo>
                  <a:lnTo>
                    <a:pt x="14" y="16"/>
                  </a:lnTo>
                  <a:lnTo>
                    <a:pt x="21" y="22"/>
                  </a:lnTo>
                  <a:lnTo>
                    <a:pt x="30" y="29"/>
                  </a:lnTo>
                  <a:lnTo>
                    <a:pt x="42" y="38"/>
                  </a:lnTo>
                  <a:lnTo>
                    <a:pt x="56" y="47"/>
                  </a:lnTo>
                  <a:lnTo>
                    <a:pt x="73" y="56"/>
                  </a:lnTo>
                  <a:lnTo>
                    <a:pt x="90" y="64"/>
                  </a:lnTo>
                  <a:lnTo>
                    <a:pt x="107" y="72"/>
                  </a:lnTo>
                  <a:lnTo>
                    <a:pt x="130" y="81"/>
                  </a:lnTo>
                  <a:lnTo>
                    <a:pt x="147" y="87"/>
                  </a:lnTo>
                  <a:lnTo>
                    <a:pt x="172" y="95"/>
                  </a:lnTo>
                  <a:lnTo>
                    <a:pt x="198" y="103"/>
                  </a:lnTo>
                  <a:lnTo>
                    <a:pt x="225" y="111"/>
                  </a:lnTo>
                  <a:lnTo>
                    <a:pt x="246" y="116"/>
                  </a:lnTo>
                  <a:lnTo>
                    <a:pt x="275" y="121"/>
                  </a:lnTo>
                  <a:lnTo>
                    <a:pt x="300" y="125"/>
                  </a:lnTo>
                  <a:lnTo>
                    <a:pt x="326" y="128"/>
                  </a:lnTo>
                  <a:lnTo>
                    <a:pt x="353" y="131"/>
                  </a:lnTo>
                  <a:lnTo>
                    <a:pt x="370" y="131"/>
                  </a:lnTo>
                  <a:lnTo>
                    <a:pt x="389" y="131"/>
                  </a:lnTo>
                  <a:lnTo>
                    <a:pt x="404" y="130"/>
                  </a:lnTo>
                  <a:lnTo>
                    <a:pt x="418" y="129"/>
                  </a:lnTo>
                  <a:lnTo>
                    <a:pt x="430" y="128"/>
                  </a:lnTo>
                  <a:lnTo>
                    <a:pt x="430" y="158"/>
                  </a:lnTo>
                  <a:lnTo>
                    <a:pt x="445" y="148"/>
                  </a:lnTo>
                  <a:lnTo>
                    <a:pt x="461" y="140"/>
                  </a:lnTo>
                  <a:lnTo>
                    <a:pt x="482" y="128"/>
                  </a:lnTo>
                  <a:lnTo>
                    <a:pt x="504" y="119"/>
                  </a:lnTo>
                  <a:lnTo>
                    <a:pt x="525" y="111"/>
                  </a:lnTo>
                  <a:lnTo>
                    <a:pt x="551" y="105"/>
                  </a:lnTo>
                  <a:lnTo>
                    <a:pt x="527" y="99"/>
                  </a:lnTo>
                  <a:lnTo>
                    <a:pt x="501" y="93"/>
                  </a:lnTo>
                  <a:lnTo>
                    <a:pt x="475" y="85"/>
                  </a:lnTo>
                  <a:lnTo>
                    <a:pt x="454" y="76"/>
                  </a:lnTo>
                  <a:lnTo>
                    <a:pt x="442" y="71"/>
                  </a:lnTo>
                  <a:lnTo>
                    <a:pt x="429" y="62"/>
                  </a:lnTo>
                  <a:lnTo>
                    <a:pt x="429" y="93"/>
                  </a:lnTo>
                  <a:lnTo>
                    <a:pt x="404" y="95"/>
                  </a:lnTo>
                  <a:lnTo>
                    <a:pt x="381" y="95"/>
                  </a:lnTo>
                  <a:lnTo>
                    <a:pt x="355" y="95"/>
                  </a:lnTo>
                  <a:lnTo>
                    <a:pt x="329" y="93"/>
                  </a:lnTo>
                  <a:lnTo>
                    <a:pt x="300" y="90"/>
                  </a:lnTo>
                  <a:lnTo>
                    <a:pt x="274" y="87"/>
                  </a:lnTo>
                  <a:lnTo>
                    <a:pt x="236" y="81"/>
                  </a:lnTo>
                  <a:lnTo>
                    <a:pt x="206" y="76"/>
                  </a:lnTo>
                  <a:lnTo>
                    <a:pt x="179" y="69"/>
                  </a:lnTo>
                  <a:lnTo>
                    <a:pt x="151" y="62"/>
                  </a:lnTo>
                  <a:lnTo>
                    <a:pt x="137" y="58"/>
                  </a:lnTo>
                  <a:lnTo>
                    <a:pt x="125" y="55"/>
                  </a:lnTo>
                  <a:lnTo>
                    <a:pt x="114" y="52"/>
                  </a:lnTo>
                  <a:lnTo>
                    <a:pt x="104" y="48"/>
                  </a:lnTo>
                  <a:lnTo>
                    <a:pt x="85" y="42"/>
                  </a:lnTo>
                  <a:lnTo>
                    <a:pt x="72" y="37"/>
                  </a:lnTo>
                  <a:lnTo>
                    <a:pt x="62" y="33"/>
                  </a:lnTo>
                  <a:lnTo>
                    <a:pt x="52" y="29"/>
                  </a:lnTo>
                  <a:lnTo>
                    <a:pt x="43" y="24"/>
                  </a:lnTo>
                  <a:lnTo>
                    <a:pt x="35" y="21"/>
                  </a:lnTo>
                  <a:lnTo>
                    <a:pt x="26" y="16"/>
                  </a:lnTo>
                  <a:lnTo>
                    <a:pt x="17" y="11"/>
                  </a:lnTo>
                  <a:lnTo>
                    <a:pt x="8" y="5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53" name="AutoShape 39"/>
          <p:cNvSpPr>
            <a:spLocks noChangeArrowheads="1"/>
          </p:cNvSpPr>
          <p:nvPr/>
        </p:nvSpPr>
        <p:spPr bwMode="auto">
          <a:xfrm>
            <a:off x="1549400" y="406400"/>
            <a:ext cx="2768600" cy="1100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HERE’S THE TREE</a:t>
            </a:r>
          </a:p>
          <a:p>
            <a:pPr algn="ctr" eaLnBrk="0" hangingPunct="0"/>
            <a:r>
              <a:rPr lang="en-US"/>
              <a:t>WITH ALL THE</a:t>
            </a:r>
          </a:p>
          <a:p>
            <a:pPr algn="ctr" eaLnBrk="0" hangingPunct="0"/>
            <a:r>
              <a:rPr lang="en-US"/>
              <a:t>WEIGHTS</a:t>
            </a:r>
          </a:p>
        </p:txBody>
      </p:sp>
      <p:sp>
        <p:nvSpPr>
          <p:cNvPr id="30754" name="Rectangle 40"/>
          <p:cNvSpPr>
            <a:spLocks noChangeArrowheads="1"/>
          </p:cNvSpPr>
          <p:nvPr/>
        </p:nvSpPr>
        <p:spPr bwMode="auto">
          <a:xfrm>
            <a:off x="136525" y="4700588"/>
            <a:ext cx="193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ALTERNATIVES</a:t>
            </a:r>
          </a:p>
        </p:txBody>
      </p:sp>
      <p:sp>
        <p:nvSpPr>
          <p:cNvPr id="30755" name="Rectangle 41"/>
          <p:cNvSpPr>
            <a:spLocks noChangeArrowheads="1"/>
          </p:cNvSpPr>
          <p:nvPr/>
        </p:nvSpPr>
        <p:spPr bwMode="auto">
          <a:xfrm>
            <a:off x="6765925" y="1423988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30756" name="Rectangle 42"/>
          <p:cNvSpPr>
            <a:spLocks noChangeArrowheads="1"/>
          </p:cNvSpPr>
          <p:nvPr/>
        </p:nvSpPr>
        <p:spPr bwMode="auto">
          <a:xfrm>
            <a:off x="3565525" y="5767388"/>
            <a:ext cx="5197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/>
              <a:t>OKAY, NOW  WHAT ? I THINK WE’RE READY</a:t>
            </a:r>
          </a:p>
          <a:p>
            <a:pPr eaLnBrk="0" hangingPunct="0"/>
            <a:r>
              <a:rPr lang="en-US"/>
              <a:t>FOR THE ANSWER...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9925" y="1652588"/>
            <a:ext cx="23780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</a:t>
            </a:r>
            <a:r>
              <a:rPr lang="en-US">
                <a:solidFill>
                  <a:schemeClr val="accent1"/>
                </a:solidFill>
              </a:rPr>
              <a:t>.1160</a:t>
            </a:r>
            <a:r>
              <a:rPr lang="en-US">
                <a:solidFill>
                  <a:schemeClr val="accent2"/>
                </a:solidFill>
              </a:rPr>
              <a:t> 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</a:t>
            </a:r>
            <a:r>
              <a:rPr lang="en-US">
                <a:solidFill>
                  <a:schemeClr val="accent1"/>
                </a:solidFill>
              </a:rPr>
              <a:t>.2470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 </a:t>
            </a:r>
            <a:r>
              <a:rPr lang="en-US">
                <a:solidFill>
                  <a:schemeClr val="accent1"/>
                </a:solidFill>
              </a:rPr>
              <a:t>.0600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 </a:t>
            </a:r>
            <a:r>
              <a:rPr lang="en-US">
                <a:solidFill>
                  <a:schemeClr val="accent1"/>
                </a:solidFill>
              </a:rPr>
              <a:t>.5770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H="1">
            <a:off x="1831975" y="1600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828800" y="16033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31975" y="37338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889125" y="10429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32125" y="1652588"/>
            <a:ext cx="28352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.3790          .3010</a:t>
            </a:r>
            <a:r>
              <a:rPr lang="en-US">
                <a:solidFill>
                  <a:schemeClr val="accent2"/>
                </a:solidFill>
              </a:rPr>
              <a:t>                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.2900          .2390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.0740          .2120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.2570          .2480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641975" y="1600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638800" y="16033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641975" y="37338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879975" y="1600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105400" y="16033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4879975" y="37338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955925" y="814388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RELI-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ABILITY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946525" y="814388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    FUEL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ECONOMY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775325" y="1652588"/>
            <a:ext cx="8826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1"/>
                </a:solidFill>
              </a:rPr>
              <a:t>0.3196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0.5584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1"/>
                </a:solidFill>
              </a:rPr>
              <a:t>0.1220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765925" y="1652588"/>
            <a:ext cx="22256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STYLE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RELIABILITY</a:t>
            </a: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endParaRPr lang="en-US">
              <a:solidFill>
                <a:schemeClr val="hlink"/>
              </a:solidFill>
            </a:endParaRP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FUEL ECONOMY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556375" y="1600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6781800" y="16033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6556375" y="37338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5622925" y="890588"/>
            <a:ext cx="126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CRITERIA</a:t>
            </a:r>
          </a:p>
          <a:p>
            <a:pPr eaLnBrk="0" hangingPunct="0"/>
            <a:r>
              <a:rPr lang="en-US">
                <a:solidFill>
                  <a:schemeClr val="hlink"/>
                </a:solidFill>
              </a:rPr>
              <a:t>RANKING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241925" y="2300288"/>
            <a:ext cx="32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600"/>
              <a:t>*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88925" y="3938588"/>
            <a:ext cx="8285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I.E.  FOR THE CIVIC (.1160 * .3196) + (.3790 * .5584) + (.3010 * .1220) = .3060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270125" y="4548188"/>
            <a:ext cx="23780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CIVIC            </a:t>
            </a:r>
            <a:r>
              <a:rPr lang="en-US">
                <a:solidFill>
                  <a:schemeClr val="accent1"/>
                </a:solidFill>
              </a:rPr>
              <a:t>.3060</a:t>
            </a:r>
            <a:r>
              <a:rPr lang="en-US">
                <a:solidFill>
                  <a:schemeClr val="accent2"/>
                </a:solidFill>
              </a:rPr>
              <a:t> 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SATURN       </a:t>
            </a:r>
            <a:r>
              <a:rPr lang="en-US">
                <a:solidFill>
                  <a:schemeClr val="accent1"/>
                </a:solidFill>
              </a:rPr>
              <a:t>.2720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ESCORT       </a:t>
            </a:r>
            <a:r>
              <a:rPr lang="en-US">
                <a:solidFill>
                  <a:schemeClr val="accent1"/>
                </a:solidFill>
              </a:rPr>
              <a:t>.0940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MIATA           </a:t>
            </a:r>
            <a:r>
              <a:rPr lang="en-US">
                <a:solidFill>
                  <a:schemeClr val="accent1"/>
                </a:solidFill>
              </a:rPr>
              <a:t>.3280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3508375" y="44196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3505200" y="44227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3508375" y="6553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346575" y="44196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4572000" y="4422775"/>
            <a:ext cx="0" cy="2130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4346575" y="6553200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508125" y="5195888"/>
            <a:ext cx="392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/>
              <a:t>=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441325" y="433388"/>
            <a:ext cx="711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 LITTLE  MORE MATRIX ALGEBRA GIVES US THE SOLUTION:</a:t>
            </a:r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>
            <a:off x="4876800" y="5638800"/>
            <a:ext cx="1371600" cy="762000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7620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5394325" y="5005388"/>
            <a:ext cx="2863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THE MIATA IS THE</a:t>
            </a:r>
          </a:p>
          <a:p>
            <a:pPr eaLnBrk="0" hangingPunct="0"/>
            <a:r>
              <a:rPr lang="en-US"/>
              <a:t> HIGHEST RANKED CAR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089525" y="4548188"/>
            <a:ext cx="276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AND THE WINNER IS !!!</a:t>
            </a:r>
          </a:p>
        </p:txBody>
      </p:sp>
      <p:sp>
        <p:nvSpPr>
          <p:cNvPr id="31780" name="Arc 36"/>
          <p:cNvSpPr>
            <a:spLocks/>
          </p:cNvSpPr>
          <p:nvPr/>
        </p:nvSpPr>
        <p:spPr bwMode="auto">
          <a:xfrm>
            <a:off x="919163" y="4343400"/>
            <a:ext cx="1219200" cy="381000"/>
          </a:xfrm>
          <a:custGeom>
            <a:avLst/>
            <a:gdLst>
              <a:gd name="T0" fmla="*/ 1219200 w 21600"/>
              <a:gd name="T1" fmla="*/ 381000 h 21600"/>
              <a:gd name="T2" fmla="*/ 0 w 21600"/>
              <a:gd name="T3" fmla="*/ 0 h 21600"/>
              <a:gd name="T4" fmla="*/ 12192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13716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1397000" y="558800"/>
            <a:ext cx="6426200" cy="1227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IN SUMMARY, THE ANALYTIC HIERARCHY PROCESS PROVIDES A LOGICAL FRAMEWORK TO DETERMINE THE BENEFITS OF EACH ALTERNATIVE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336925" y="1957388"/>
            <a:ext cx="2378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1. MIATA          </a:t>
            </a:r>
            <a:r>
              <a:rPr lang="en-US">
                <a:solidFill>
                  <a:schemeClr val="accent1"/>
                </a:solidFill>
              </a:rPr>
              <a:t>.3280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2. CIVIC           </a:t>
            </a:r>
            <a:r>
              <a:rPr lang="en-US">
                <a:solidFill>
                  <a:schemeClr val="accent1"/>
                </a:solidFill>
              </a:rPr>
              <a:t>.3060</a:t>
            </a:r>
          </a:p>
          <a:p>
            <a:pPr eaLnBrk="0" hangingPunct="0"/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3. SATURN      </a:t>
            </a:r>
            <a:r>
              <a:rPr lang="en-US">
                <a:solidFill>
                  <a:schemeClr val="accent1"/>
                </a:solidFill>
              </a:rPr>
              <a:t>.2720</a:t>
            </a: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                       </a:t>
            </a:r>
            <a:endParaRPr lang="en-US">
              <a:solidFill>
                <a:schemeClr val="accent1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4. ESCORT      </a:t>
            </a:r>
            <a:r>
              <a:rPr lang="en-US">
                <a:solidFill>
                  <a:schemeClr val="accent1"/>
                </a:solidFill>
              </a:rPr>
              <a:t>.0940</a:t>
            </a:r>
            <a:endParaRPr lang="en-US">
              <a:solidFill>
                <a:schemeClr val="accent2"/>
              </a:solidFill>
            </a:endParaRPr>
          </a:p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eaLnBrk="0" hangingPunct="0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277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8" y="5529263"/>
            <a:ext cx="15113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88925" y="6294438"/>
            <a:ext cx="14462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tx1"/>
                </a:solidFill>
              </a:rPr>
              <a:t>SKEPTIC-GATOR</a:t>
            </a:r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473200" y="4597400"/>
            <a:ext cx="3073400" cy="592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WHAT ABOUT COSTS?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470525" y="5691188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WELL, I’LL TELL YOU...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5" y="16002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1244600" y="254000"/>
            <a:ext cx="6273800" cy="1671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ALTHOUGH COSTS COULD HAVE BEEN INCLUDED,  IN MANY COMPLEX DECISIONS,  COSTS SHOULD BE SET ASIDE UNTIL THE BENEFITS OF THE ALTERNATIVES ARE EVALUATED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17725" y="2414588"/>
            <a:ext cx="423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OTHERWISE THIS COULD HAPPEN...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2616200" y="3149600"/>
            <a:ext cx="4292600" cy="909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1600"/>
              <a:t>YOUR PROGRAM  COST TOO MUCH I DON’T CARE ABOUT ITS BENEFITS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5165725" y="4341813"/>
            <a:ext cx="35972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/>
              <a:t>DISCUSSING COSTS</a:t>
            </a:r>
          </a:p>
          <a:p>
            <a:pPr eaLnBrk="0" hangingPunct="0"/>
            <a:r>
              <a:rPr lang="en-US" sz="1600"/>
              <a:t>TOGETHER WITH BENEFITS</a:t>
            </a:r>
          </a:p>
          <a:p>
            <a:pPr eaLnBrk="0" hangingPunct="0"/>
            <a:r>
              <a:rPr lang="en-US" sz="1600"/>
              <a:t>CAN SOMETIMES BRING FORTH MANY POLITICAL AND EMOTIONAL RESPONSES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13716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1397000" y="406400"/>
            <a:ext cx="4445000" cy="1163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WAYS TO HANDLE BENEFITS AND COSTS INCLUDE THE FOLLOWING: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117725" y="1903413"/>
            <a:ext cx="6381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1.  GRAPHING BENEFITS AND COSTS  OF EACH ALTERNATIVE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895600" y="2517775"/>
            <a:ext cx="0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2898775" y="3505200"/>
            <a:ext cx="220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413125" y="3603625"/>
            <a:ext cx="79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COSTS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736725" y="2689225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/>
              <a:t>BENEFITS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794125" y="27193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.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708525" y="28717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.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098925" y="23383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.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089525" y="2773363"/>
            <a:ext cx="184150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193925" y="4189413"/>
            <a:ext cx="59531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2.  BENEFIT TO COST RATIOS</a:t>
            </a:r>
          </a:p>
          <a:p>
            <a:pPr eaLnBrk="0" hangingPunct="0"/>
            <a:endParaRPr lang="en-US" sz="1600"/>
          </a:p>
          <a:p>
            <a:pPr eaLnBrk="0" hangingPunct="0"/>
            <a:r>
              <a:rPr lang="en-US" sz="1600"/>
              <a:t>3.  LINEAR PROGRAMMING</a:t>
            </a:r>
          </a:p>
          <a:p>
            <a:pPr eaLnBrk="0" hangingPunct="0"/>
            <a:endParaRPr lang="en-US" sz="1600"/>
          </a:p>
          <a:p>
            <a:pPr eaLnBrk="0" hangingPunct="0"/>
            <a:r>
              <a:rPr lang="en-US" sz="1600"/>
              <a:t>4.  SEPARATE BENEFIT AND COST HIERARCHICAL TREES</a:t>
            </a:r>
          </a:p>
          <a:p>
            <a:pPr eaLnBrk="0" hangingPunct="0"/>
            <a:r>
              <a:rPr lang="en-US" sz="1600"/>
              <a:t>AND THEN COMBINE THE RESULTS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089525" y="26368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/>
              <a:t>CHOSE ALTERNATIVE WITH  LOWEST</a:t>
            </a:r>
          </a:p>
          <a:p>
            <a:pPr eaLnBrk="0" hangingPunct="0"/>
            <a:r>
              <a:rPr lang="en-US" sz="1200"/>
              <a:t>COST AND HIGHEST BENEFIT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6080125" y="59959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IN OUR EXAMPLE...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2898775" y="25908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3505200" y="2670175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3413125" y="23383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.</a:t>
            </a:r>
          </a:p>
        </p:txBody>
      </p:sp>
      <p:sp>
        <p:nvSpPr>
          <p:cNvPr id="34835" name="Arc 19"/>
          <p:cNvSpPr>
            <a:spLocks/>
          </p:cNvSpPr>
          <p:nvPr/>
        </p:nvSpPr>
        <p:spPr bwMode="auto">
          <a:xfrm>
            <a:off x="3814763" y="2667000"/>
            <a:ext cx="1219200" cy="228600"/>
          </a:xfrm>
          <a:custGeom>
            <a:avLst/>
            <a:gdLst>
              <a:gd name="T0" fmla="*/ 1219200 w 21600"/>
              <a:gd name="T1" fmla="*/ 228600 h 21600"/>
              <a:gd name="T2" fmla="*/ 0 w 21600"/>
              <a:gd name="T3" fmla="*/ 0 h 21600"/>
              <a:gd name="T4" fmla="*/ 12192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ChangeArrowheads="1"/>
          </p:cNvSpPr>
          <p:nvPr/>
        </p:nvSpPr>
        <p:spPr bwMode="auto">
          <a:xfrm>
            <a:off x="1244600" y="254000"/>
            <a:ext cx="53594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 LET’S USE BENEFIT TO COST RATIOS</a:t>
            </a:r>
          </a:p>
        </p:txBody>
      </p:sp>
      <p:pic>
        <p:nvPicPr>
          <p:cNvPr id="35843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13716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889125" y="1957388"/>
            <a:ext cx="67214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sz="1600">
              <a:solidFill>
                <a:schemeClr val="accent2"/>
              </a:solidFill>
            </a:endParaRP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1. MIATA         </a:t>
            </a:r>
            <a:r>
              <a:rPr lang="en-US" sz="1600">
                <a:solidFill>
                  <a:schemeClr val="accent1"/>
                </a:solidFill>
              </a:rPr>
              <a:t>18,000            .3333              .3280 / .3333  =     .9840     </a:t>
            </a:r>
          </a:p>
          <a:p>
            <a:pPr eaLnBrk="0" hangingPunct="0"/>
            <a:endParaRPr lang="en-US" sz="1600">
              <a:solidFill>
                <a:schemeClr val="accent1"/>
              </a:solidFill>
            </a:endParaRP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2. CIVIC          </a:t>
            </a:r>
            <a:r>
              <a:rPr lang="en-US" sz="1600">
                <a:solidFill>
                  <a:schemeClr val="accent1"/>
                </a:solidFill>
              </a:rPr>
              <a:t>12,000            .2222</a:t>
            </a:r>
            <a:r>
              <a:rPr lang="en-US" sz="1600">
                <a:solidFill>
                  <a:schemeClr val="accent2"/>
                </a:solidFill>
              </a:rPr>
              <a:t>               </a:t>
            </a:r>
            <a:r>
              <a:rPr lang="en-US" sz="1600">
                <a:solidFill>
                  <a:schemeClr val="accent1"/>
                </a:solidFill>
              </a:rPr>
              <a:t>.3060 / .2222  =   1.3771</a:t>
            </a:r>
            <a:endParaRPr lang="en-US" sz="1600">
              <a:solidFill>
                <a:schemeClr val="accent2"/>
              </a:solidFill>
            </a:endParaRP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                      </a:t>
            </a:r>
            <a:endParaRPr lang="en-US" sz="1600">
              <a:solidFill>
                <a:schemeClr val="accent1"/>
              </a:solidFill>
            </a:endParaRP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3. SATURN     </a:t>
            </a:r>
            <a:r>
              <a:rPr lang="en-US" sz="1600">
                <a:solidFill>
                  <a:schemeClr val="accent1"/>
                </a:solidFill>
              </a:rPr>
              <a:t>15,000            .2778              .2720 / .2778  =     .9791</a:t>
            </a:r>
          </a:p>
          <a:p>
            <a:pPr eaLnBrk="0" hangingPunct="0"/>
            <a:endParaRPr lang="en-US" sz="1600">
              <a:solidFill>
                <a:schemeClr val="accent2"/>
              </a:solidFill>
            </a:endParaRP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4. ESCORT      </a:t>
            </a:r>
            <a:r>
              <a:rPr lang="en-US" sz="1600">
                <a:solidFill>
                  <a:schemeClr val="accent1"/>
                </a:solidFill>
              </a:rPr>
              <a:t>9,000             .1667              .0940 / .1667  =     .5639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            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</a:rPr>
              <a:t>                       </a:t>
            </a:r>
            <a:r>
              <a:rPr lang="en-US" sz="1600">
                <a:solidFill>
                  <a:schemeClr val="accent1"/>
                </a:solidFill>
              </a:rPr>
              <a:t>54,000</a:t>
            </a:r>
            <a:r>
              <a:rPr lang="en-US" sz="1600">
                <a:solidFill>
                  <a:schemeClr val="accent2"/>
                </a:solidFill>
              </a:rPr>
              <a:t>           </a:t>
            </a:r>
            <a:r>
              <a:rPr lang="en-US" sz="1600">
                <a:solidFill>
                  <a:schemeClr val="accent1"/>
                </a:solidFill>
              </a:rPr>
              <a:t>1.0000</a:t>
            </a:r>
            <a:r>
              <a:rPr lang="en-US" sz="1600">
                <a:solidFill>
                  <a:schemeClr val="accent2"/>
                </a:solidFill>
              </a:rPr>
              <a:t> </a:t>
            </a:r>
          </a:p>
          <a:p>
            <a:pPr eaLnBrk="0" hangingPunct="0"/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108325" y="1674813"/>
            <a:ext cx="5807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/>
              <a:t>                     NORMALIZED   </a:t>
            </a:r>
          </a:p>
          <a:p>
            <a:pPr eaLnBrk="0" hangingPunct="0"/>
            <a:r>
              <a:rPr lang="en-US" sz="1600"/>
              <a:t> COST $            COSTS          BENEFIT - COST RATIOS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203575" y="4038600"/>
            <a:ext cx="9112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422775" y="4038600"/>
            <a:ext cx="9874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88925" y="5767388"/>
            <a:ext cx="824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THE CIVIC IS THE WINNER WITH THE HIGHEST BENEFIT TO COST RATIO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870325" y="4722813"/>
            <a:ext cx="4587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(REMEMBER THE BENEFITS WERE DERIVED</a:t>
            </a:r>
          </a:p>
          <a:p>
            <a:pPr eaLnBrk="0" hangingPunct="0"/>
            <a:r>
              <a:rPr lang="en-US" sz="1600"/>
              <a:t>EARLIER FROM THE AHP)</a:t>
            </a:r>
          </a:p>
        </p:txBody>
      </p:sp>
      <p:sp>
        <p:nvSpPr>
          <p:cNvPr id="35850" name="Arc 10"/>
          <p:cNvSpPr>
            <a:spLocks/>
          </p:cNvSpPr>
          <p:nvPr/>
        </p:nvSpPr>
        <p:spPr bwMode="auto">
          <a:xfrm>
            <a:off x="5867400" y="4114800"/>
            <a:ext cx="304800" cy="533400"/>
          </a:xfrm>
          <a:custGeom>
            <a:avLst/>
            <a:gdLst>
              <a:gd name="T0" fmla="*/ 3048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12725" y="52339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AND...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13716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1397000" y="254000"/>
            <a:ext cx="4445000" cy="1036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AHP CAN BE USED FOR VERY COMPLEX DECISIONS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492750" y="16065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GOAL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425950" y="25971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39750" y="49593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425950" y="50355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254750" y="37401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635750" y="25971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444750" y="50355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425950" y="37401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597150" y="3740150"/>
            <a:ext cx="1435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6248400" y="22891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251575" y="2362200"/>
            <a:ext cx="113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7391400" y="23653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5337175" y="2362200"/>
            <a:ext cx="911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334000" y="23653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105400" y="3279775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200400" y="35083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3203575" y="3505200"/>
            <a:ext cx="3730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6934200" y="35083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3200400" y="4422775"/>
            <a:ext cx="0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1219200" y="4725988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1222375" y="4724400"/>
            <a:ext cx="3883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5105400" y="4727575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1584325" y="1804988"/>
            <a:ext cx="3333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MANY LEVELS OF CRITERIA</a:t>
            </a:r>
          </a:p>
          <a:p>
            <a:pPr eaLnBrk="0" hangingPunct="0"/>
            <a:r>
              <a:rPr lang="en-US"/>
              <a:t>AND SUBCRITERIA CAN</a:t>
            </a:r>
          </a:p>
          <a:p>
            <a:pPr eaLnBrk="0" hangingPunct="0"/>
            <a:r>
              <a:rPr lang="en-US"/>
              <a:t>BE INCLUDED</a:t>
            </a:r>
          </a:p>
        </p:txBody>
      </p:sp>
      <p:sp>
        <p:nvSpPr>
          <p:cNvPr id="36891" name="Arc 27"/>
          <p:cNvSpPr>
            <a:spLocks/>
          </p:cNvSpPr>
          <p:nvPr/>
        </p:nvSpPr>
        <p:spPr bwMode="auto">
          <a:xfrm>
            <a:off x="1757363" y="2743200"/>
            <a:ext cx="1219200" cy="1030288"/>
          </a:xfrm>
          <a:custGeom>
            <a:avLst/>
            <a:gdLst>
              <a:gd name="T0" fmla="*/ 569807 w 21600"/>
              <a:gd name="T1" fmla="*/ 1030288 h 18281"/>
              <a:gd name="T2" fmla="*/ 0 w 21600"/>
              <a:gd name="T3" fmla="*/ 0 h 18281"/>
              <a:gd name="T4" fmla="*/ 1219200 w 21600"/>
              <a:gd name="T5" fmla="*/ 0 h 18281"/>
              <a:gd name="T6" fmla="*/ 0 60000 65536"/>
              <a:gd name="T7" fmla="*/ 0 60000 65536"/>
              <a:gd name="T8" fmla="*/ 0 60000 65536"/>
              <a:gd name="T9" fmla="*/ 0 w 21600"/>
              <a:gd name="T10" fmla="*/ 0 h 18281"/>
              <a:gd name="T11" fmla="*/ 21600 w 21600"/>
              <a:gd name="T12" fmla="*/ 18281 h 182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281" fill="none" extrusionOk="0">
                <a:moveTo>
                  <a:pt x="10094" y="18281"/>
                </a:moveTo>
                <a:cubicBezTo>
                  <a:pt x="3812" y="14326"/>
                  <a:pt x="0" y="7423"/>
                  <a:pt x="0" y="0"/>
                </a:cubicBezTo>
              </a:path>
              <a:path w="21600" h="18281" stroke="0" extrusionOk="0">
                <a:moveTo>
                  <a:pt x="10094" y="18281"/>
                </a:moveTo>
                <a:cubicBezTo>
                  <a:pt x="3812" y="14326"/>
                  <a:pt x="0" y="7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76200" cap="rnd">
            <a:solidFill>
              <a:schemeClr val="accent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241925" y="6148388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HERE’S SOME EXAMPLES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13716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1168400" y="254000"/>
            <a:ext cx="5054600" cy="1100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AHP CAN BE USED FOR A WIDE VARIETY OF APPLICATIONS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489325" y="1881188"/>
            <a:ext cx="3181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STRATEGIC PLANNING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RESOURCE ALLOCATION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SOURCE SELECTION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BUSINESS/PUBLIC POLICY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PROGAM SELECTION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AND MUCH MUCH MORE...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063" y="1481138"/>
            <a:ext cx="1481137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2006600" y="635000"/>
            <a:ext cx="38354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I DON’T HAVE TIME FOR ALL THAT MATRIX ALGEBRA</a:t>
            </a:r>
          </a:p>
        </p:txBody>
      </p:sp>
      <p:pic>
        <p:nvPicPr>
          <p:cNvPr id="38916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6388" y="3579813"/>
            <a:ext cx="1403350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5359400" y="2082800"/>
            <a:ext cx="3454400" cy="1163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AUTOMATED TOOLS ARE AVAILABLE TO HELP YOU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8382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1473200" y="254000"/>
            <a:ext cx="5969000" cy="719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EXPERT CHOICE IS ONE SUCH PACKAGE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346325" y="1804988"/>
            <a:ext cx="5530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EXPERT CHOICE AUTOMATES THE</a:t>
            </a:r>
          </a:p>
          <a:p>
            <a:pPr eaLnBrk="0" hangingPunct="0"/>
            <a:r>
              <a:rPr lang="en-US"/>
              <a:t>ANALYTIC HIERARCHY PROCESS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DOES ALL THE MATH FOR YOU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YOU CAN SAVE AND ITERATE THE RESULTS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YOU CAN PERFORM SENSITIVITY ANALYSIS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EXPERT CHOICE PRINTS GRAPHS AND TABLES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937125" y="5614988"/>
            <a:ext cx="301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HOWEVER, REMEMBER...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3262313"/>
            <a:ext cx="4059237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5575" y="2120900"/>
            <a:ext cx="138906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121400" y="863600"/>
            <a:ext cx="2387600" cy="1036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BUT BOSS...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THAT WAS MY BEST GUESS!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711200" y="2540000"/>
            <a:ext cx="2616200" cy="592138"/>
          </a:xfrm>
          <a:prstGeom prst="wedgeRoundRectCallout">
            <a:avLst>
              <a:gd name="adj1" fmla="val -16454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GUESS AGAIN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41325" y="822325"/>
            <a:ext cx="4875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</a:rPr>
              <a:t>DO YOUR RECOMMENDATIONS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TURN OUT LIKE THIS?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089525" y="5241925"/>
            <a:ext cx="3351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chemeClr val="tx1"/>
                </a:solidFill>
              </a:rPr>
              <a:t>MAYBE YOU NEED A </a:t>
            </a:r>
          </a:p>
          <a:p>
            <a:pPr eaLnBrk="0" hangingPunct="0"/>
            <a:r>
              <a:rPr lang="en-US" sz="2400">
                <a:solidFill>
                  <a:schemeClr val="tx1"/>
                </a:solidFill>
              </a:rPr>
              <a:t>NEW APPROACH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3300413"/>
            <a:ext cx="40354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2082800" y="1930400"/>
            <a:ext cx="4749800" cy="973138"/>
          </a:xfrm>
          <a:prstGeom prst="wedgeRoundRectCallout">
            <a:avLst>
              <a:gd name="adj1" fmla="val -23833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I MAKE THE DECISIONS AROUND HERE!!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350000" y="3149600"/>
            <a:ext cx="1854200" cy="655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AGGH !!!</a:t>
            </a:r>
          </a:p>
        </p:txBody>
      </p:sp>
      <p:pic>
        <p:nvPicPr>
          <p:cNvPr id="40965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25" y="1001713"/>
            <a:ext cx="7270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1397000" y="254000"/>
            <a:ext cx="4597400" cy="909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THE ANALYTIC HIERARCHY PROCESS</a:t>
            </a:r>
          </a:p>
          <a:p>
            <a:pPr algn="ctr" eaLnBrk="0" hangingPunct="0"/>
            <a:r>
              <a:rPr lang="en-US">
                <a:solidFill>
                  <a:schemeClr val="tx1"/>
                </a:solidFill>
              </a:rPr>
              <a:t>IS </a:t>
            </a:r>
            <a:r>
              <a:rPr lang="en-US" u="sng">
                <a:solidFill>
                  <a:schemeClr val="hlink"/>
                </a:solidFill>
              </a:rPr>
              <a:t>NOT</a:t>
            </a:r>
            <a:r>
              <a:rPr lang="en-US">
                <a:solidFill>
                  <a:schemeClr val="tx1"/>
                </a:solidFill>
              </a:rPr>
              <a:t> THIS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2611438"/>
            <a:ext cx="26828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525" y="1001713"/>
            <a:ext cx="7270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549400" y="406400"/>
            <a:ext cx="4673600" cy="782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AHP IS A LOGICAL WAY FOR </a:t>
            </a:r>
            <a:r>
              <a:rPr lang="en-US" u="sng"/>
              <a:t>PEOPLE</a:t>
            </a:r>
            <a:r>
              <a:rPr lang="en-US"/>
              <a:t> TO MAKE DECISIONS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965325" y="2163763"/>
            <a:ext cx="359886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</a:rPr>
              <a:t>AHP BUILDS CONSENSUS</a:t>
            </a:r>
          </a:p>
          <a:p>
            <a:pPr eaLnBrk="0" hangingPunct="0"/>
            <a:endParaRPr lang="en-US" sz="2000">
              <a:solidFill>
                <a:schemeClr val="accent1"/>
              </a:solidFill>
            </a:endParaRPr>
          </a:p>
          <a:p>
            <a:pPr eaLnBrk="0" hangingPunct="0"/>
            <a:r>
              <a:rPr lang="en-US" sz="2000">
                <a:solidFill>
                  <a:schemeClr val="accent1"/>
                </a:solidFill>
              </a:rPr>
              <a:t>PROVIDES AN AUDIT TRAIL</a:t>
            </a:r>
          </a:p>
          <a:p>
            <a:pPr eaLnBrk="0" hangingPunct="0"/>
            <a:endParaRPr lang="en-US" sz="2000">
              <a:solidFill>
                <a:schemeClr val="accent1"/>
              </a:solidFill>
            </a:endParaRPr>
          </a:p>
          <a:p>
            <a:pPr eaLnBrk="0" hangingPunct="0"/>
            <a:r>
              <a:rPr lang="en-US" sz="2000">
                <a:solidFill>
                  <a:schemeClr val="accent1"/>
                </a:solidFill>
              </a:rPr>
              <a:t>CAN BE ITERATED</a:t>
            </a:r>
          </a:p>
          <a:p>
            <a:pPr eaLnBrk="0" hangingPunct="0"/>
            <a:endParaRPr lang="en-US" sz="2000">
              <a:solidFill>
                <a:schemeClr val="accent1"/>
              </a:solidFill>
            </a:endParaRPr>
          </a:p>
          <a:p>
            <a:pPr eaLnBrk="0" hangingPunct="0"/>
            <a:r>
              <a:rPr lang="en-US" sz="2000">
                <a:solidFill>
                  <a:schemeClr val="accent1"/>
                </a:solidFill>
              </a:rPr>
              <a:t>AND ITS FUN!!!</a:t>
            </a:r>
          </a:p>
          <a:p>
            <a:pPr eaLnBrk="0" hangingPunct="0"/>
            <a:endParaRPr lang="en-US" sz="2000">
              <a:solidFill>
                <a:schemeClr val="accent1"/>
              </a:solidFill>
            </a:endParaRPr>
          </a:p>
          <a:p>
            <a:pPr eaLnBrk="0" hangingPunct="0"/>
            <a:endParaRPr 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9150" y="1611313"/>
            <a:ext cx="1384300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25" y="1458913"/>
            <a:ext cx="7270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701800" y="406400"/>
            <a:ext cx="3759200" cy="1100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/>
              <a:t>IF YOU’RE HOOKED</a:t>
            </a:r>
          </a:p>
          <a:p>
            <a:pPr algn="ctr" eaLnBrk="0" hangingPunct="0"/>
            <a:r>
              <a:rPr lang="en-US"/>
              <a:t>HERE’S SOME BOOKS</a:t>
            </a:r>
          </a:p>
          <a:p>
            <a:pPr algn="ctr" eaLnBrk="0" hangingPunct="0"/>
            <a:r>
              <a:rPr lang="en-US"/>
              <a:t>FOR FURTHER READING</a:t>
            </a: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6959600" y="939800"/>
            <a:ext cx="1397000" cy="592138"/>
          </a:xfrm>
          <a:prstGeom prst="wedgeRoundRectCallout">
            <a:avLst>
              <a:gd name="adj1" fmla="val -14495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I LIKE AHP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32325" y="5919788"/>
            <a:ext cx="399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AND WITH ALL THIS KNOWLEDGE</a:t>
            </a:r>
          </a:p>
          <a:p>
            <a:pPr eaLnBrk="0" hangingPunct="0"/>
            <a:r>
              <a:rPr lang="en-US"/>
              <a:t>YOU WILL BE ABLE TO...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812925" y="2185988"/>
            <a:ext cx="4997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u="sng">
                <a:solidFill>
                  <a:schemeClr val="tx1"/>
                </a:solidFill>
              </a:rPr>
              <a:t>DECISION MAKING FOR LEADERS</a:t>
            </a:r>
            <a:r>
              <a:rPr lang="en-US">
                <a:solidFill>
                  <a:schemeClr val="tx1"/>
                </a:solidFill>
              </a:rPr>
              <a:t>,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1990, THOMAS L. SAATY</a:t>
            </a:r>
          </a:p>
          <a:p>
            <a:pPr eaLnBrk="0" hangingPunct="0"/>
            <a:r>
              <a:rPr lang="en-US" sz="1600">
                <a:solidFill>
                  <a:schemeClr val="tx1"/>
                </a:solidFill>
              </a:rPr>
              <a:t>(VERY GOOD BOOK OF CASE STUDIES)</a:t>
            </a:r>
            <a:endParaRPr lang="en-US" sz="1600" u="sng">
              <a:solidFill>
                <a:schemeClr val="tx1"/>
              </a:solidFill>
            </a:endParaRPr>
          </a:p>
          <a:p>
            <a:pPr eaLnBrk="0" hangingPunct="0"/>
            <a:endParaRPr lang="en-US" u="sng">
              <a:solidFill>
                <a:schemeClr val="tx1"/>
              </a:solidFill>
            </a:endParaRPr>
          </a:p>
          <a:p>
            <a:pPr eaLnBrk="0" hangingPunct="0"/>
            <a:r>
              <a:rPr lang="en-US" u="sng">
                <a:solidFill>
                  <a:schemeClr val="tx1"/>
                </a:solidFill>
              </a:rPr>
              <a:t>THE ANALYTIC HIERARCHY PROCESS,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1990, THOMAS L. SAATY</a:t>
            </a:r>
          </a:p>
          <a:p>
            <a:pPr eaLnBrk="0" hangingPunct="0"/>
            <a:r>
              <a:rPr lang="en-US" sz="1600">
                <a:solidFill>
                  <a:schemeClr val="tx1"/>
                </a:solidFill>
              </a:rPr>
              <a:t>(AN INDUSTRIAL STRENGTH MATH BOOK)</a:t>
            </a:r>
          </a:p>
          <a:p>
            <a:pPr eaLnBrk="0" hangingPunct="0"/>
            <a:endParaRPr lang="en-US" sz="1600">
              <a:solidFill>
                <a:schemeClr val="tx1"/>
              </a:solidFill>
            </a:endParaRPr>
          </a:p>
          <a:p>
            <a:pPr eaLnBrk="0" hangingPunct="0"/>
            <a:r>
              <a:rPr lang="en-US" u="sng">
                <a:solidFill>
                  <a:schemeClr val="tx1"/>
                </a:solidFill>
              </a:rPr>
              <a:t>THE HIERARCHON, A DICTIONARY</a:t>
            </a:r>
          </a:p>
          <a:p>
            <a:pPr eaLnBrk="0" hangingPunct="0"/>
            <a:r>
              <a:rPr lang="en-US" u="sng">
                <a:solidFill>
                  <a:schemeClr val="tx1"/>
                </a:solidFill>
              </a:rPr>
              <a:t>OF HIERARCHIES</a:t>
            </a:r>
            <a:r>
              <a:rPr lang="en-US">
                <a:solidFill>
                  <a:schemeClr val="tx1"/>
                </a:solidFill>
              </a:rPr>
              <a:t>, 1993, THOMAS L. SAATY</a:t>
            </a:r>
          </a:p>
          <a:p>
            <a:pPr eaLnBrk="0" hangingPunct="0"/>
            <a:r>
              <a:rPr lang="en-US">
                <a:solidFill>
                  <a:schemeClr val="tx1"/>
                </a:solidFill>
              </a:rPr>
              <a:t> AND ERNEST H. FORMAN</a:t>
            </a:r>
          </a:p>
          <a:p>
            <a:pPr eaLnBrk="0" hangingPunct="0"/>
            <a:r>
              <a:rPr lang="en-US" sz="1600">
                <a:solidFill>
                  <a:schemeClr val="tx1"/>
                </a:solidFill>
              </a:rPr>
              <a:t>(A HUGE FOREST OF HIERARCHICAL TREES)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3414713"/>
            <a:ext cx="49403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652588"/>
            <a:ext cx="3840162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42975" y="1801813"/>
            <a:ext cx="2616200" cy="966787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>
                <a:solidFill>
                  <a:schemeClr val="hlink"/>
                </a:solidFill>
              </a:rPr>
              <a:t>ANALYTIC HIERARCHY PROCESS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584575" y="2286000"/>
            <a:ext cx="12160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193925" y="503238"/>
            <a:ext cx="4700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chemeClr val="accent1"/>
                </a:solidFill>
              </a:rPr>
              <a:t>FLY OVER INDECISION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6578600" y="4521200"/>
            <a:ext cx="1473200" cy="465138"/>
          </a:xfrm>
          <a:prstGeom prst="wedgeRoundRectCallout">
            <a:avLst>
              <a:gd name="adj1" fmla="val -37523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/>
              <a:t>I HATE AHP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336925" y="5843588"/>
            <a:ext cx="243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SEA OF INDECISION</a:t>
            </a:r>
            <a:endParaRPr lang="en-US">
              <a:solidFill>
                <a:schemeClr val="tx1"/>
              </a:solidFill>
            </a:endParaRPr>
          </a:p>
          <a:p>
            <a:pPr eaLnBrk="0" hangingPunct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070725" y="614838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</a:rPr>
              <a:t>THE END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162800" cy="3810000"/>
          </a:xfrm>
        </p:spPr>
        <p:txBody>
          <a:bodyPr/>
          <a:lstStyle/>
          <a:p>
            <a:r>
              <a:rPr lang="id-ID" dirty="0" smtClean="0"/>
              <a:t>Rasio Konsistensi </a:t>
            </a:r>
            <a:br>
              <a:rPr lang="id-ID" dirty="0" smtClean="0"/>
            </a:br>
            <a:r>
              <a:rPr lang="id-ID" dirty="0" smtClean="0"/>
              <a:t> </a:t>
            </a:r>
            <a:br>
              <a:rPr lang="id-ID" dirty="0" smtClean="0"/>
            </a:br>
            <a:r>
              <a:rPr lang="id-ID" sz="2800" b="0" dirty="0" smtClean="0"/>
              <a:t>bahan dari materi kuliah Prof Marimin</a:t>
            </a:r>
            <a:endParaRPr lang="id-ID" sz="2800" b="0" dirty="0"/>
          </a:p>
        </p:txBody>
      </p:sp>
    </p:spTree>
    <p:extLst>
      <p:ext uri="{BB962C8B-B14F-4D97-AF65-F5344CB8AC3E}">
        <p14:creationId xmlns:p14="http://schemas.microsoft.com/office/powerpoint/2010/main" val="136260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7279-5BF1-4B0B-9FF4-27749A83036E}" type="slidenum">
              <a:rPr lang="en-GB"/>
              <a:pPr/>
              <a:t>45</a:t>
            </a:fld>
            <a:endParaRPr lang="en-GB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163766" y="552451"/>
            <a:ext cx="3166696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Memilih Komputer 1.00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4696558" y="1352550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375389" y="169545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375389" y="1695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947389" y="16954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23292" y="2376489"/>
            <a:ext cx="1459523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Kompatibil</a:t>
            </a:r>
          </a:p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0.3196 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025412" y="2209800"/>
            <a:ext cx="13716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Unjuk kerja 0.5584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996354" y="2362201"/>
            <a:ext cx="186543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Purna jual 0.1220 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391508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714143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6963508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825013" y="3886200"/>
            <a:ext cx="2445726" cy="1392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IBM (0.1160)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ACER (0.2470)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Hp (0.0600)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Compaq (0.5700)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652954" y="2286000"/>
            <a:ext cx="1547446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938954" y="2286000"/>
            <a:ext cx="1547446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032989" y="2266950"/>
            <a:ext cx="1756996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989384" y="514350"/>
            <a:ext cx="3587262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465635" y="3886200"/>
            <a:ext cx="2530719" cy="1392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IBM (0.3790)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ACER (0.2900)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 Hp (0.0740)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Compaq (0.2570)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154615" y="3886200"/>
            <a:ext cx="2568820" cy="1392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IBM (0.3010)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ACER  (0.2390)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HP (0.2120)</a:t>
            </a:r>
          </a:p>
          <a:p>
            <a:pPr marL="190500" indent="-190500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tx1"/>
                </a:solidFill>
              </a:rPr>
              <a:t>Compaq (0.2480)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057400" y="5772151"/>
            <a:ext cx="501161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Gambar : Hasil Akhir Seluruh Bobot </a:t>
            </a:r>
            <a:endParaRPr lang="en-GB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2BFE-4814-4A7E-B7F3-2B3057CDDB4E}" type="slidenum">
              <a:rPr lang="en-GB"/>
              <a:pPr/>
              <a:t>46</a:t>
            </a:fld>
            <a:endParaRPr lang="en-GB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49166" y="685801"/>
            <a:ext cx="802005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Dari hasil analisa di atas, maka jawaban dapat kita peroleh dengan jalan mengalikan matrik nilai eigen dari alternatif dengan matrik bobot matrik:</a:t>
            </a:r>
            <a:endParaRPr lang="en-GB" sz="2000">
              <a:solidFill>
                <a:schemeClr val="tx1"/>
              </a:solidFill>
            </a:endParaRPr>
          </a:p>
        </p:txBody>
      </p:sp>
      <p:graphicFrame>
        <p:nvGraphicFramePr>
          <p:cNvPr id="30843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7347"/>
              </p:ext>
            </p:extLst>
          </p:nvPr>
        </p:nvGraphicFramePr>
        <p:xfrm>
          <a:off x="775189" y="2324480"/>
          <a:ext cx="7735765" cy="3009520"/>
        </p:xfrm>
        <a:graphic>
          <a:graphicData uri="http://schemas.openxmlformats.org/drawingml/2006/table">
            <a:tbl>
              <a:tblPr/>
              <a:tblGrid>
                <a:gridCol w="1405303"/>
                <a:gridCol w="1547446"/>
                <a:gridCol w="1264627"/>
                <a:gridCol w="1478573"/>
                <a:gridCol w="423497"/>
                <a:gridCol w="1616319"/>
              </a:tblGrid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Kompatibilitas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Unjuk kerja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Purnajual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Bobot Kriteria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0.1160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0.3790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0.3010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0.3196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0.2900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0.2390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0.5584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0.0740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0.2120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0.1220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Compac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0.5770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0.2480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D02C-D145-4F04-B214-B5EC67F1D5E8}" type="slidenum">
              <a:rPr lang="en-GB"/>
              <a:pPr/>
              <a:t>47</a:t>
            </a:fld>
            <a:endParaRPr lang="en-GB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03385" y="762001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Hasilnya : </a:t>
            </a:r>
            <a:endParaRPr lang="en-GB" sz="2000">
              <a:solidFill>
                <a:schemeClr val="tx1"/>
              </a:solidFill>
            </a:endParaRPr>
          </a:p>
        </p:txBody>
      </p: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984739" y="1333500"/>
            <a:ext cx="3676650" cy="1943100"/>
            <a:chOff x="672" y="840"/>
            <a:chExt cx="2508" cy="1028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672" y="840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IBM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672" y="1094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Acer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696" y="1394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Hp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96" y="1658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Compaq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812" y="840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0.3060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1812" y="1094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0.2720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1836" y="1394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0.0940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836" y="1658"/>
              <a:ext cx="134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0.3280</a:t>
              </a:r>
              <a:endParaRPr lang="en-GB" sz="2000">
                <a:solidFill>
                  <a:schemeClr val="tx1"/>
                </a:solidFill>
              </a:endParaRPr>
            </a:p>
          </p:txBody>
        </p:sp>
      </p:grp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195754" y="3470276"/>
            <a:ext cx="387008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Jadi rangking yang diperoleh : </a:t>
            </a:r>
            <a:endParaRPr lang="en-GB" sz="2000">
              <a:solidFill>
                <a:schemeClr val="tx1"/>
              </a:solidFill>
            </a:endParaRPr>
          </a:p>
        </p:txBody>
      </p:sp>
      <p:grpSp>
        <p:nvGrpSpPr>
          <p:cNvPr id="31765" name="Group 21"/>
          <p:cNvGrpSpPr>
            <a:grpSpLocks/>
          </p:cNvGrpSpPr>
          <p:nvPr/>
        </p:nvGrpSpPr>
        <p:grpSpPr bwMode="auto">
          <a:xfrm>
            <a:off x="2110154" y="4041775"/>
            <a:ext cx="3657600" cy="2058988"/>
            <a:chOff x="684" y="2342"/>
            <a:chExt cx="2496" cy="981"/>
          </a:xfrm>
        </p:grpSpPr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696" y="2342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Compaq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836" y="2342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0.3280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684" y="2618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IBM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824" y="2618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0.3060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684" y="2882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Acer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824" y="2882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0.2720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684" y="3134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Hp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1824" y="3134"/>
              <a:ext cx="134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0.0940</a:t>
              </a:r>
              <a:endParaRPr lang="en-GB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2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780D-AA62-4966-934B-C8B7320AB63E}" type="slidenum">
              <a:rPr lang="en-GB"/>
              <a:pPr/>
              <a:t>48</a:t>
            </a:fld>
            <a:endParaRPr lang="en-GB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56138" y="533400"/>
            <a:ext cx="3587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u="sng">
                <a:solidFill>
                  <a:schemeClr val="tx1"/>
                </a:solidFill>
              </a:rPr>
              <a:t>Consistency Ratio (CR)</a:t>
            </a:r>
            <a:endParaRPr lang="en-GB" sz="2200" u="sng">
              <a:solidFill>
                <a:schemeClr val="tx1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91308" y="1009650"/>
            <a:ext cx="807133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Consistency Ratio merupakan parameter yang digunakan untuk memeriksa apakah perbandingan berpasangan telah dilakukan dengan kosekwen atau tidak.</a:t>
            </a:r>
            <a:endParaRPr lang="en-GB" sz="2000">
              <a:solidFill>
                <a:schemeClr val="tx1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91308" y="2260601"/>
            <a:ext cx="8071338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CR &lt;= 0.1 : Konsisten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0.1 &lt; CR &lt;= 0.15 Agak Konsisten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CR &gt; 0.15 Tidak Konsisten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Kasus Sensitif: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  CR &lt;= 0.1 :   Konsisten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  CR &gt; 0.1   :  Tidak Konsisten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GB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E4F6-56F8-497D-93ED-C7DB7A2636F2}" type="slidenum">
              <a:rPr lang="en-GB"/>
              <a:pPr/>
              <a:t>49</a:t>
            </a:fld>
            <a:endParaRPr lang="en-GB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56138" y="533400"/>
            <a:ext cx="3587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u="sng">
                <a:solidFill>
                  <a:schemeClr val="tx1"/>
                </a:solidFill>
              </a:rPr>
              <a:t>Consistency Ration (CR)</a:t>
            </a:r>
            <a:endParaRPr lang="en-GB" sz="2200" u="sng">
              <a:solidFill>
                <a:schemeClr val="tx1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91308" y="1009650"/>
            <a:ext cx="8071338" cy="235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Consistency Ratio </a:t>
            </a:r>
            <a:r>
              <a:rPr lang="en-US" sz="2000" dirty="0" err="1">
                <a:solidFill>
                  <a:schemeClr val="tx1"/>
                </a:solidFill>
              </a:rPr>
              <a:t>merupakan</a:t>
            </a:r>
            <a:r>
              <a:rPr lang="en-US" sz="2000" dirty="0">
                <a:solidFill>
                  <a:schemeClr val="tx1"/>
                </a:solidFill>
              </a:rPr>
              <a:t> parameter yang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memeriksa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apakah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perba</a:t>
            </a:r>
            <a:r>
              <a:rPr lang="id-ID" sz="2000" dirty="0">
                <a:solidFill>
                  <a:schemeClr val="tx1"/>
                </a:solidFill>
              </a:rPr>
              <a:t>ndingan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berpasangan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kosekwen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atau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tidak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id-ID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id-ID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misal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Kriteria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Kompatibilitas</a:t>
            </a:r>
            <a:endParaRPr lang="en-GB" sz="2000" dirty="0">
              <a:solidFill>
                <a:schemeClr val="tx1"/>
              </a:solidFill>
            </a:endParaRPr>
          </a:p>
        </p:txBody>
      </p:sp>
      <p:graphicFrame>
        <p:nvGraphicFramePr>
          <p:cNvPr id="6353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58109"/>
              </p:ext>
            </p:extLst>
          </p:nvPr>
        </p:nvGraphicFramePr>
        <p:xfrm>
          <a:off x="984739" y="3479800"/>
          <a:ext cx="7454412" cy="2768600"/>
        </p:xfrm>
        <a:graphic>
          <a:graphicData uri="http://schemas.openxmlformats.org/drawingml/2006/table">
            <a:tbl>
              <a:tblPr/>
              <a:tblGrid>
                <a:gridCol w="1756997"/>
                <a:gridCol w="1545980"/>
                <a:gridCol w="1478574"/>
                <a:gridCol w="1406769"/>
                <a:gridCol w="126609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Kompatibilitas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Compaq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Compaq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6013" y="3209925"/>
            <a:ext cx="2516187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0975" y="2973388"/>
            <a:ext cx="123825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3" y="314325"/>
            <a:ext cx="2516187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844800" y="1625600"/>
            <a:ext cx="3835400" cy="1227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I THINK I ‘LL TRY THE ANALYTIC HIERARCHY PROCESS (AHP) !!!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E0D1-FFC9-4C81-AC78-B4D77A7605E7}" type="slidenum">
              <a:rPr lang="en-GB"/>
              <a:pPr/>
              <a:t>50</a:t>
            </a:fld>
            <a:endParaRPr lang="en-GB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22435" y="577850"/>
            <a:ext cx="78119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Dari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faktor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eigen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kriteria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kompatibilitas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en-GB" sz="2000" dirty="0">
              <a:solidFill>
                <a:schemeClr val="tx1"/>
              </a:solidFill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984738" y="1219201"/>
            <a:ext cx="3938954" cy="1935163"/>
            <a:chOff x="672" y="840"/>
            <a:chExt cx="2688" cy="1467"/>
          </a:xfrm>
        </p:grpSpPr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672" y="840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IBM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672" y="1202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Acer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18" name="Text Box 6"/>
            <p:cNvSpPr txBox="1">
              <a:spLocks noChangeArrowheads="1"/>
            </p:cNvSpPr>
            <p:nvPr/>
          </p:nvSpPr>
          <p:spPr bwMode="auto">
            <a:xfrm>
              <a:off x="698" y="1629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Hp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698" y="2005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Compaq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1894" y="840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0.1160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1894" y="1202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0.2470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1920" y="1629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0.0600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1920" y="2006"/>
              <a:ext cx="144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: 0.5770</a:t>
              </a:r>
              <a:endParaRPr lang="en-GB" sz="2000">
                <a:solidFill>
                  <a:schemeClr val="tx1"/>
                </a:solidFill>
              </a:endParaRPr>
            </a:p>
          </p:txBody>
        </p:sp>
      </p:grp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92016" y="3171825"/>
            <a:ext cx="824865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Kita dapat Weighted Sum Vector dengan jalan mengalikan ke dua matrik tsb.</a:t>
            </a:r>
            <a:endParaRPr lang="en-GB" sz="2000">
              <a:solidFill>
                <a:schemeClr val="tx1"/>
              </a:solidFill>
            </a:endParaRPr>
          </a:p>
        </p:txBody>
      </p:sp>
      <p:graphicFrame>
        <p:nvGraphicFramePr>
          <p:cNvPr id="6452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63570"/>
              </p:ext>
            </p:extLst>
          </p:nvPr>
        </p:nvGraphicFramePr>
        <p:xfrm>
          <a:off x="844062" y="4140200"/>
          <a:ext cx="7455876" cy="2260600"/>
        </p:xfrm>
        <a:graphic>
          <a:graphicData uri="http://schemas.openxmlformats.org/drawingml/2006/table">
            <a:tbl>
              <a:tblPr/>
              <a:tblGrid>
                <a:gridCol w="845527"/>
                <a:gridCol w="842596"/>
                <a:gridCol w="986204"/>
                <a:gridCol w="914400"/>
                <a:gridCol w="772257"/>
                <a:gridCol w="984738"/>
                <a:gridCol w="986204"/>
                <a:gridCol w="11239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0.1160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0.5139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0.2470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1.0953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0.0600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0.2662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0.5770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2.5610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6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D22-CBF8-43D9-A69B-76CC10A702F8}" type="slidenum">
              <a:rPr lang="en-GB"/>
              <a:pPr/>
              <a:t>51</a:t>
            </a:fld>
            <a:endParaRPr lang="en-GB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03385" y="463550"/>
            <a:ext cx="8001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Kemudian kita menghitung Consistency Vector dengan menentukan nilai rata-rata dari weighted sum vector:</a:t>
            </a:r>
            <a:endParaRPr lang="en-GB" sz="2000">
              <a:solidFill>
                <a:schemeClr val="tx1"/>
              </a:solidFill>
            </a:endParaRP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266093" y="1466850"/>
            <a:ext cx="3868615" cy="1897605"/>
            <a:chOff x="864" y="924"/>
            <a:chExt cx="2640" cy="1021"/>
          </a:xfrm>
        </p:grpSpPr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864" y="924"/>
              <a:ext cx="264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0.5139 / 0.1160 	</a:t>
              </a:r>
              <a:r>
                <a:rPr lang="id-ID" sz="2000" dirty="0" smtClean="0">
                  <a:solidFill>
                    <a:schemeClr val="tx1"/>
                  </a:solidFill>
                </a:rPr>
                <a:t>             </a:t>
              </a:r>
              <a:r>
                <a:rPr lang="en-US" sz="2000" dirty="0" smtClean="0">
                  <a:solidFill>
                    <a:schemeClr val="tx1"/>
                  </a:solidFill>
                </a:rPr>
                <a:t>4.4303</a:t>
              </a:r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864" y="1190"/>
              <a:ext cx="25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1.0953 / 0.2470 	4.4342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864" y="1454"/>
              <a:ext cx="254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0.2662 / 0.0600	    =	4.4358 </a:t>
              </a:r>
              <a:endParaRPr lang="en-GB" sz="2000">
                <a:solidFill>
                  <a:schemeClr val="tx1"/>
                </a:solidFill>
              </a:endParaRP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864" y="1730"/>
              <a:ext cx="2592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2.5610 / 0.5770 	4.4385</a:t>
              </a:r>
              <a:endParaRPr lang="en-GB" sz="2000">
                <a:solidFill>
                  <a:schemeClr val="tx1"/>
                </a:solidFill>
              </a:endParaRPr>
            </a:p>
          </p:txBody>
        </p:sp>
      </p:grp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03385" y="3463925"/>
            <a:ext cx="7946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rata-rata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Consistency Vector </a:t>
            </a:r>
            <a:r>
              <a:rPr lang="en-US" sz="2000" dirty="0" err="1">
                <a:solidFill>
                  <a:schemeClr val="tx1"/>
                </a:solidFill>
              </a:rPr>
              <a:t>adalah</a:t>
            </a:r>
            <a:r>
              <a:rPr lang="en-US" sz="2000" dirty="0">
                <a:solidFill>
                  <a:schemeClr val="tx1"/>
                </a:solidFill>
              </a:rPr>
              <a:t> :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03385" y="3886201"/>
            <a:ext cx="8001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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= (4.4303 + 4.4342 + 4.4358 + 4.4385) / 4 = 4.4347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03385" y="4419600"/>
            <a:ext cx="79467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Consistency Index </a:t>
            </a:r>
            <a:r>
              <a:rPr lang="en-US" sz="2000" dirty="0" err="1">
                <a:solidFill>
                  <a:schemeClr val="tx1"/>
                </a:solidFill>
              </a:rPr>
              <a:t>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dihitung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rumus</a:t>
            </a:r>
            <a:r>
              <a:rPr lang="en-US" sz="2000" dirty="0">
                <a:solidFill>
                  <a:schemeClr val="tx1"/>
                </a:solidFill>
              </a:rPr>
              <a:t> :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98635" y="5253990"/>
            <a:ext cx="8411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CI</a:t>
            </a:r>
            <a:endParaRPr lang="en-GB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389185" y="5219699"/>
            <a:ext cx="56270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(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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- n) / (n – 1) ; n :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banyak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alternatif</a:t>
            </a:r>
            <a:endParaRPr lang="en-GB" sz="20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389185" y="5772150"/>
            <a:ext cx="311247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(4.4347 – 4) / (4 – 1)</a:t>
            </a:r>
            <a:endParaRPr lang="en-GB" sz="20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389185" y="6232525"/>
            <a:ext cx="240762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0.1449</a:t>
            </a:r>
            <a:endParaRPr lang="en-GB" sz="2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15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9203-CB31-443B-B0F1-35A863AE6201}" type="slidenum">
              <a:rPr lang="en-GB"/>
              <a:pPr/>
              <a:t>52</a:t>
            </a:fld>
            <a:endParaRPr lang="en-GB"/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62000" y="527051"/>
            <a:ext cx="797608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menghitung</a:t>
            </a:r>
            <a:r>
              <a:rPr lang="en-US" sz="2000" dirty="0">
                <a:solidFill>
                  <a:schemeClr val="tx1"/>
                </a:solidFill>
              </a:rPr>
              <a:t> Consistency Ratio, </a:t>
            </a:r>
            <a:r>
              <a:rPr lang="en-US" sz="2000" dirty="0" err="1">
                <a:solidFill>
                  <a:schemeClr val="tx1"/>
                </a:solidFill>
              </a:rPr>
              <a:t>dibutuhkan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 smtClean="0">
                <a:solidFill>
                  <a:srgbClr val="FF0000"/>
                </a:solidFill>
              </a:rPr>
              <a:t>Random Index</a:t>
            </a:r>
            <a:r>
              <a:rPr lang="id-ID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yang </a:t>
            </a:r>
            <a:r>
              <a:rPr lang="en-US" sz="2000" dirty="0" err="1">
                <a:solidFill>
                  <a:schemeClr val="tx1"/>
                </a:solidFill>
              </a:rPr>
              <a:t>didapat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tabel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berikut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lang="en-GB" sz="2000" dirty="0">
              <a:solidFill>
                <a:schemeClr val="tx1"/>
              </a:solidFill>
            </a:endParaRPr>
          </a:p>
        </p:txBody>
      </p:sp>
      <p:graphicFrame>
        <p:nvGraphicFramePr>
          <p:cNvPr id="66563" name="Group 3"/>
          <p:cNvGraphicFramePr>
            <a:graphicFrameLocks noGrp="1"/>
          </p:cNvGraphicFramePr>
          <p:nvPr/>
        </p:nvGraphicFramePr>
        <p:xfrm>
          <a:off x="1118089" y="1687513"/>
          <a:ext cx="6096000" cy="36147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D6A7-A190-4F12-BB15-90D88CC5726F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62000" y="830122"/>
            <a:ext cx="7976089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Consistency Ratio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permasalahan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atas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n=4 </a:t>
            </a:r>
            <a:r>
              <a:rPr lang="en-US" sz="2000" dirty="0" err="1" smtClean="0">
                <a:solidFill>
                  <a:schemeClr val="tx1"/>
                </a:solidFill>
              </a:rPr>
              <a:t>diperoleh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nilai</a:t>
            </a:r>
            <a:r>
              <a:rPr lang="en-US" sz="2000" dirty="0" smtClean="0">
                <a:solidFill>
                  <a:schemeClr val="tx1"/>
                </a:solidFill>
              </a:rPr>
              <a:t> RI = 0.90 ,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sebesar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	CR = CI / RI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     = 0,1449/0,9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      = 0,161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Karena</a:t>
            </a:r>
            <a:r>
              <a:rPr lang="en-US" sz="2000" dirty="0" smtClean="0">
                <a:solidFill>
                  <a:schemeClr val="tx1"/>
                </a:solidFill>
              </a:rPr>
              <a:t> CR &gt; 0,15 </a:t>
            </a:r>
            <a:r>
              <a:rPr lang="en-US" sz="2000" dirty="0" err="1" smtClean="0">
                <a:solidFill>
                  <a:schemeClr val="tx1"/>
                </a:solidFill>
              </a:rPr>
              <a:t>maka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disimpulkan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bahwa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masih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terdapat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penilaian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kriteria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kinerja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b="1" i="1" dirty="0" err="1" smtClean="0">
                <a:solidFill>
                  <a:schemeClr val="tx1"/>
                </a:solidFill>
              </a:rPr>
              <a:t>kurang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</a:rPr>
              <a:t>konsisten</a:t>
            </a:r>
            <a:r>
              <a:rPr lang="en-US" sz="2000" b="1" i="1" dirty="0" smtClean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	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1095375"/>
            <a:ext cx="4064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3835400" y="254000"/>
            <a:ext cx="2387600" cy="846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OKAY TELL US ABOUT AHP</a:t>
            </a:r>
          </a:p>
        </p:txBody>
      </p:sp>
      <p:pic>
        <p:nvPicPr>
          <p:cNvPr id="6148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6475" y="2997200"/>
            <a:ext cx="12128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969000" y="1244600"/>
            <a:ext cx="2768600" cy="1608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DR THOMAS L. SAATY DEVELOPED THE PROCESS IN THE EARLY 1970’S AND...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6794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092200" y="330200"/>
            <a:ext cx="3759200" cy="1290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/>
            <a:r>
              <a:rPr lang="en-US" sz="1400">
                <a:solidFill>
                  <a:schemeClr val="tx1"/>
                </a:solidFill>
              </a:rPr>
              <a:t>THE PROCESS HAS BEEN USED TO ASSIST NUMEROUS CORPORATE AND GOVERNMENT DECISION MAKERS.</a:t>
            </a:r>
          </a:p>
          <a:p>
            <a:pPr eaLnBrk="0" hangingPunct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1473200" y="3302000"/>
            <a:ext cx="2768600" cy="1100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08125" y="3375025"/>
            <a:ext cx="283527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</a:rPr>
              <a:t>THE INFORMATION IS THEN SYNTHESIZED TO DETERMINE RELATIVE RANKINGS OF ALTERNATIVES</a:t>
            </a:r>
          </a:p>
          <a:p>
            <a:pPr eaLnBrk="0" hangingPunct="0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435600" y="3378200"/>
            <a:ext cx="3225800" cy="1417638"/>
          </a:xfrm>
          <a:prstGeom prst="wedgeRoundRectCallout">
            <a:avLst>
              <a:gd name="adj1" fmla="val -4537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054600" y="635000"/>
            <a:ext cx="3225800" cy="9731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165725" y="708025"/>
            <a:ext cx="32924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</a:rPr>
              <a:t>INFORMATION IS DECOMPOSED INTO A HIERARCHY OF CRITERIA AND ALTERNATIVES</a:t>
            </a:r>
          </a:p>
          <a:p>
            <a:pPr eaLnBrk="0" hangingPunct="0"/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7177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953000"/>
            <a:ext cx="6794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343400"/>
            <a:ext cx="6794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1676400"/>
            <a:ext cx="6794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715000" y="3451225"/>
            <a:ext cx="28956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</a:rPr>
              <a:t>BOTH QUALITATIVE AND QUANTITATIVE CRITERIA CAN BE COMPARED USING INFORMED JUDGMENTS TO DERIVE WEIGHTS AND PRIORITIES</a:t>
            </a:r>
          </a:p>
          <a:p>
            <a:pPr eaLnBrk="0" hangingPunct="0"/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1628775"/>
            <a:ext cx="4064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2006600" y="101600"/>
            <a:ext cx="4597400" cy="1290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THIS AHP STUFF SOUNDS INTERESTING.  HOW ABOUT AN EXAMPLE OF HOW  IT WORKS.</a:t>
            </a:r>
          </a:p>
        </p:txBody>
      </p:sp>
      <p:pic>
        <p:nvPicPr>
          <p:cNvPr id="8196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3325" y="3581400"/>
            <a:ext cx="97313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892800" y="2082800"/>
            <a:ext cx="2692400" cy="1290638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>
                <a:solidFill>
                  <a:schemeClr val="tx1"/>
                </a:solidFill>
              </a:rPr>
              <a:t>OKAY, HERE’S A DECISION WE FACE IN OUR PERSONAL LIVES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429000" y="939800"/>
            <a:ext cx="3175000" cy="1498600"/>
          </a:xfrm>
          <a:prstGeom prst="wedgeRoundRectCallout">
            <a:avLst>
              <a:gd name="adj1" fmla="val -41690"/>
              <a:gd name="adj2" fmla="val 66667"/>
              <a:gd name="adj3" fmla="val 16667"/>
            </a:avLst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2800" dirty="0">
                <a:solidFill>
                  <a:schemeClr val="tx1"/>
                </a:solidFill>
              </a:rPr>
              <a:t>I </a:t>
            </a:r>
            <a:r>
              <a:rPr lang="id-ID" sz="2800" dirty="0" smtClean="0">
                <a:solidFill>
                  <a:schemeClr val="tx1"/>
                </a:solidFill>
              </a:rPr>
              <a:t>WANT TO BUY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 NEW  CAR 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325" y="2286000"/>
            <a:ext cx="20732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2503</Words>
  <Application>Microsoft Office PowerPoint</Application>
  <PresentationFormat>Letter Paper (8.5x11 in)</PresentationFormat>
  <Paragraphs>819</Paragraphs>
  <Slides>53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Kuliah ke-7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DETERMINE THE RELATIVE IMPORTANCE OF THE CRITERIA?</vt:lpstr>
      <vt:lpstr>PowerPoint Presentation</vt:lpstr>
      <vt:lpstr>THE ANALYTIC HIERARCHY PROCESS A BETTER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Rasio Konsistensi    bahan dari materi kuliah Prof Marimin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Bill</dc:creator>
  <cp:lastModifiedBy>HP</cp:lastModifiedBy>
  <cp:revision>17</cp:revision>
  <cp:lastPrinted>1999-03-12T15:45:30Z</cp:lastPrinted>
  <dcterms:created xsi:type="dcterms:W3CDTF">1996-05-20T16:05:30Z</dcterms:created>
  <dcterms:modified xsi:type="dcterms:W3CDTF">2015-11-18T07:43:32Z</dcterms:modified>
</cp:coreProperties>
</file>