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d-ID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3/19/16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CC856BC-14CD-4854-AC13-FA790CAFE3A0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d-ID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d-ID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d-ID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d-ID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d-ID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d-ID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d-ID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id-ID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id-ID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d-ID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d-ID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d-ID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d-ID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d-ID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d-ID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id-ID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id-ID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id-ID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id-ID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3/19/16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8B32704-FBB1-45AB-8541-8ACA7806105D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2267640" y="2205000"/>
            <a:ext cx="6118200" cy="1944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id-ID" sz="3500">
                <a:solidFill>
                  <a:srgbClr val="000000"/>
                </a:solidFill>
                <a:latin typeface="Calibri"/>
              </a:rPr>
              <a:t>EKSPLORASI DATA DAN VISUALISASI MENGGUNAKAN R</a:t>
            </a:r>
            <a:r>
              <a:rPr b="1" lang="id-ID" sz="35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79" name="Line 2"/>
          <p:cNvSpPr/>
          <p:nvPr/>
        </p:nvSpPr>
        <p:spPr>
          <a:xfrm>
            <a:off x="2339640" y="3861000"/>
            <a:ext cx="525636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pic>
        <p:nvPicPr>
          <p:cNvPr id="8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3640" y="2349000"/>
            <a:ext cx="1350360" cy="1295640"/>
          </a:xfrm>
          <a:prstGeom prst="rect">
            <a:avLst/>
          </a:prstGeom>
          <a:ln w="9360"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339640" y="3933000"/>
            <a:ext cx="5256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Praktikum 4 Data Mining </a:t>
            </a:r>
            <a:r>
              <a:rPr lang="en-US">
                <a:solidFill>
                  <a:srgbClr val="000000"/>
                </a:solidFill>
                <a:latin typeface="Calibri"/>
              </a:rPr>
              <a:t>– 1 Maret </a:t>
            </a:r>
            <a:r>
              <a:rPr i="1" lang="en-US">
                <a:solidFill>
                  <a:srgbClr val="000000"/>
                </a:solidFill>
                <a:latin typeface="Calibri"/>
              </a:rPr>
              <a:t>2016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082600" y="498960"/>
            <a:ext cx="764136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d-ID" sz="4400">
                <a:solidFill>
                  <a:srgbClr val="000000"/>
                </a:solidFill>
                <a:latin typeface="Calibri"/>
              </a:rPr>
              <a:t>3D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Scatter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plot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1622160" y="1454760"/>
            <a:ext cx="5896800" cy="475560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sp>
      <p:sp>
        <p:nvSpPr>
          <p:cNvPr id="144" name="CustomShape 3"/>
          <p:cNvSpPr/>
          <p:nvPr/>
        </p:nvSpPr>
        <p:spPr>
          <a:xfrm>
            <a:off x="1659600" y="1483200"/>
            <a:ext cx="6085080" cy="41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library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(scatterplot3d)</a:t>
            </a:r>
            <a:endParaRPr/>
          </a:p>
          <a:p>
            <a:pPr>
              <a:lnSpc>
                <a:spcPct val="100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scatterplot3d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(iris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$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Petal.Width,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iris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$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Sepal.Length,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iris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$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Sepal.Width)</a:t>
            </a:r>
            <a:endParaRPr/>
          </a:p>
        </p:txBody>
      </p:sp>
      <p:pic>
        <p:nvPicPr>
          <p:cNvPr id="145" name="Picture 4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7640" y="2237760"/>
            <a:ext cx="5237640" cy="2991240"/>
          </a:xfrm>
          <a:prstGeom prst="rect">
            <a:avLst/>
          </a:prstGeom>
          <a:ln>
            <a:noFill/>
          </a:ln>
        </p:spPr>
      </p:pic>
      <p:sp>
        <p:nvSpPr>
          <p:cNvPr id="146" name="Line 4"/>
          <p:cNvSpPr/>
          <p:nvPr/>
        </p:nvSpPr>
        <p:spPr>
          <a:xfrm>
            <a:off x="0" y="1124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147" name="CustomShape 5"/>
          <p:cNvSpPr/>
          <p:nvPr/>
        </p:nvSpPr>
        <p:spPr>
          <a:xfrm rot="5400000">
            <a:off x="7646400" y="16596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sp>
        <p:nvSpPr>
          <p:cNvPr id="148" name="CustomShape 6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149" name="CustomShape 7"/>
          <p:cNvSpPr/>
          <p:nvPr/>
        </p:nvSpPr>
        <p:spPr>
          <a:xfrm>
            <a:off x="8100360" y="260640"/>
            <a:ext cx="43164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9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082600" y="498960"/>
            <a:ext cx="764136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d-ID" sz="4400">
                <a:solidFill>
                  <a:srgbClr val="000000"/>
                </a:solidFill>
                <a:latin typeface="Calibri"/>
              </a:rPr>
              <a:t>Heat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Map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1659600" y="1337400"/>
            <a:ext cx="5720400" cy="4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577"/>
              </a:lnSpc>
            </a:pPr>
            <a:r>
              <a:rPr lang="en-US" sz="1640">
                <a:solidFill>
                  <a:srgbClr val="000000"/>
                </a:solidFill>
                <a:latin typeface="Arial"/>
              </a:rPr>
              <a:t>Calculat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the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simil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ri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t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y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b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t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w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een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different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fl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o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w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ers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in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the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iris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data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with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dist()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and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then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p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l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ot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it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with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heat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map</a:t>
            </a: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1622160" y="1868760"/>
            <a:ext cx="5896800" cy="4104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lIns="0" rIns="0" tIns="0" bIns="0"/>
          <a:p>
            <a:pPr>
              <a:lnSpc>
                <a:spcPct val="101000"/>
              </a:lnSpc>
            </a:pPr>
            <a:r>
              <a:rPr lang="en-US" sz="1340">
                <a:solidFill>
                  <a:srgbClr val="575757"/>
                </a:solidFill>
                <a:latin typeface="Arial"/>
              </a:rPr>
              <a:t>dist.matrix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af5a64"/>
                </a:solidFill>
                <a:latin typeface="Arial"/>
              </a:rPr>
              <a:t>&lt;-</a:t>
            </a:r>
            <a:r>
              <a:rPr lang="en-US" sz="1340">
                <a:solidFill>
                  <a:srgbClr val="af5a64"/>
                </a:solidFill>
                <a:latin typeface="Arial"/>
              </a:rPr>
              <a:t> </a:t>
            </a:r>
            <a:r>
              <a:rPr lang="en-US" sz="1340">
                <a:solidFill>
                  <a:srgbClr val="af5a64"/>
                </a:solidFill>
                <a:latin typeface="Arial"/>
              </a:rPr>
              <a:t> </a:t>
            </a:r>
            <a:r>
              <a:rPr lang="en-US" sz="1340">
                <a:solidFill>
                  <a:srgbClr val="bb5a64"/>
                </a:solidFill>
                <a:latin typeface="Arial"/>
              </a:rPr>
              <a:t>as.matrix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</a:t>
            </a:r>
            <a:r>
              <a:rPr lang="en-US" sz="1340">
                <a:solidFill>
                  <a:srgbClr val="bb5a64"/>
                </a:solidFill>
                <a:latin typeface="Arial"/>
              </a:rPr>
              <a:t>dist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(iris[,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1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: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4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]))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bb5a64"/>
                </a:solidFill>
                <a:latin typeface="Arial"/>
              </a:rPr>
              <a:t>heatmap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(dist.matrix)</a:t>
            </a:r>
            <a:endParaRPr/>
          </a:p>
        </p:txBody>
      </p:sp>
      <p:pic>
        <p:nvPicPr>
          <p:cNvPr id="153" name="Picture 17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09960" y="2398320"/>
            <a:ext cx="3901680" cy="3509640"/>
          </a:xfrm>
          <a:prstGeom prst="rect">
            <a:avLst/>
          </a:prstGeom>
          <a:ln>
            <a:noFill/>
          </a:ln>
        </p:spPr>
      </p:pic>
      <p:sp>
        <p:nvSpPr>
          <p:cNvPr id="154" name="Line 4"/>
          <p:cNvSpPr/>
          <p:nvPr/>
        </p:nvSpPr>
        <p:spPr>
          <a:xfrm>
            <a:off x="0" y="1124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155" name="CustomShape 5"/>
          <p:cNvSpPr/>
          <p:nvPr/>
        </p:nvSpPr>
        <p:spPr>
          <a:xfrm rot="5400000">
            <a:off x="7646400" y="16596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sp>
        <p:nvSpPr>
          <p:cNvPr id="156" name="CustomShape 6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157" name="CustomShape 7"/>
          <p:cNvSpPr/>
          <p:nvPr/>
        </p:nvSpPr>
        <p:spPr>
          <a:xfrm>
            <a:off x="7956360" y="260640"/>
            <a:ext cx="575640" cy="100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10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082600" y="498960"/>
            <a:ext cx="764136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d-ID" sz="4400">
                <a:solidFill>
                  <a:srgbClr val="000000"/>
                </a:solidFill>
                <a:latin typeface="Calibri"/>
              </a:rPr>
              <a:t>Level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Plot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622160" y="1661760"/>
            <a:ext cx="5896800" cy="682560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sp>
      <p:sp>
        <p:nvSpPr>
          <p:cNvPr id="160" name="CustomShape 3"/>
          <p:cNvSpPr/>
          <p:nvPr/>
        </p:nvSpPr>
        <p:spPr>
          <a:xfrm>
            <a:off x="1659600" y="1337400"/>
            <a:ext cx="5996160" cy="9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640">
                <a:solidFill>
                  <a:srgbClr val="000000"/>
                </a:solidFill>
                <a:latin typeface="Arial"/>
              </a:rPr>
              <a:t>F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unction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rainbow()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creates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vect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o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r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of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contiguous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col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o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rs.</a:t>
            </a:r>
            <a:endParaRPr/>
          </a:p>
          <a:p>
            <a:pPr>
              <a:lnSpc>
                <a:spcPct val="100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library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(lattice)</a:t>
            </a:r>
            <a:endParaRPr/>
          </a:p>
          <a:p>
            <a:pPr>
              <a:lnSpc>
                <a:spcPct val="101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levelplot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(Petal.Width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~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Sepal.Length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*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Sepal.Width,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iris,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cuts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=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9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,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col.regions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=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bb5a64"/>
                </a:solidFill>
                <a:latin typeface="Arial"/>
              </a:rPr>
              <a:t>rainbow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10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)[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10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: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1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])</a:t>
            </a:r>
            <a:endParaRPr/>
          </a:p>
        </p:txBody>
      </p:sp>
      <p:pic>
        <p:nvPicPr>
          <p:cNvPr id="161" name="Picture 19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9600" y="2471040"/>
            <a:ext cx="4562280" cy="3161880"/>
          </a:xfrm>
          <a:prstGeom prst="rect">
            <a:avLst/>
          </a:prstGeom>
          <a:ln>
            <a:noFill/>
          </a:ln>
        </p:spPr>
      </p:pic>
      <p:sp>
        <p:nvSpPr>
          <p:cNvPr id="162" name="Line 4"/>
          <p:cNvSpPr/>
          <p:nvPr/>
        </p:nvSpPr>
        <p:spPr>
          <a:xfrm>
            <a:off x="0" y="1124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163" name="CustomShape 5"/>
          <p:cNvSpPr/>
          <p:nvPr/>
        </p:nvSpPr>
        <p:spPr>
          <a:xfrm rot="5400000">
            <a:off x="7646400" y="16596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sp>
        <p:nvSpPr>
          <p:cNvPr id="164" name="CustomShape 6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165" name="CustomShape 7"/>
          <p:cNvSpPr/>
          <p:nvPr/>
        </p:nvSpPr>
        <p:spPr>
          <a:xfrm>
            <a:off x="7915680" y="260640"/>
            <a:ext cx="616320" cy="100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11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082600" y="498960"/>
            <a:ext cx="764136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d-ID" sz="4400">
                <a:solidFill>
                  <a:srgbClr val="000000"/>
                </a:solidFill>
                <a:latin typeface="Calibri"/>
              </a:rPr>
              <a:t>Contour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622160" y="1917720"/>
            <a:ext cx="5896800" cy="452160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sp>
      <p:sp>
        <p:nvSpPr>
          <p:cNvPr id="168" name="CustomShape 3"/>
          <p:cNvSpPr/>
          <p:nvPr/>
        </p:nvSpPr>
        <p:spPr>
          <a:xfrm>
            <a:off x="1659600" y="1386360"/>
            <a:ext cx="6352200" cy="103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635"/>
              </a:lnSpc>
            </a:pPr>
            <a:r>
              <a:rPr lang="en-US" sz="1640">
                <a:solidFill>
                  <a:srgbClr val="000000"/>
                </a:solidFill>
                <a:latin typeface="Courier New"/>
              </a:rPr>
              <a:t>contour()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and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filled.contour()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in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pac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k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age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i="1" lang="en-US" sz="1640">
                <a:solidFill>
                  <a:srgbClr val="000000"/>
                </a:solidFill>
                <a:latin typeface="Trebuchet MS"/>
              </a:rPr>
              <a:t>graphics</a:t>
            </a:r>
            <a:endParaRPr/>
          </a:p>
          <a:p>
            <a:pPr>
              <a:lnSpc>
                <a:spcPts val="635"/>
              </a:lnSpc>
            </a:pPr>
            <a:r>
              <a:rPr lang="en-US" sz="1640">
                <a:solidFill>
                  <a:srgbClr val="000000"/>
                </a:solidFill>
                <a:latin typeface="Courier New"/>
              </a:rPr>
              <a:t>contourplot()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in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pac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k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age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i="1" lang="en-US" sz="1640">
                <a:solidFill>
                  <a:srgbClr val="000000"/>
                </a:solidFill>
                <a:latin typeface="Trebuchet MS"/>
              </a:rPr>
              <a:t>lattice</a:t>
            </a:r>
            <a:endParaRPr/>
          </a:p>
          <a:p>
            <a:pPr>
              <a:lnSpc>
                <a:spcPct val="101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filled.contour(volcano, color=terrain.colors, asp=1, plot.axes=contour(volcano, add=T))</a:t>
            </a:r>
            <a:endParaRPr/>
          </a:p>
        </p:txBody>
      </p:sp>
      <p:pic>
        <p:nvPicPr>
          <p:cNvPr id="169" name="Picture 9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39640" y="3069000"/>
            <a:ext cx="4123800" cy="1837800"/>
          </a:xfrm>
          <a:prstGeom prst="rect">
            <a:avLst/>
          </a:prstGeom>
          <a:ln>
            <a:noFill/>
          </a:ln>
        </p:spPr>
      </p:pic>
      <p:sp>
        <p:nvSpPr>
          <p:cNvPr id="170" name="Line 4"/>
          <p:cNvSpPr/>
          <p:nvPr/>
        </p:nvSpPr>
        <p:spPr>
          <a:xfrm>
            <a:off x="0" y="1124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171" name="CustomShape 5"/>
          <p:cNvSpPr/>
          <p:nvPr/>
        </p:nvSpPr>
        <p:spPr>
          <a:xfrm rot="5400000">
            <a:off x="7646400" y="16596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sp>
        <p:nvSpPr>
          <p:cNvPr id="172" name="CustomShape 6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173" name="CustomShape 7"/>
          <p:cNvSpPr/>
          <p:nvPr/>
        </p:nvSpPr>
        <p:spPr>
          <a:xfrm>
            <a:off x="8012160" y="267480"/>
            <a:ext cx="71964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12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2082600" y="498960"/>
            <a:ext cx="764136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d-ID" sz="4400">
                <a:solidFill>
                  <a:srgbClr val="000000"/>
                </a:solidFill>
                <a:latin typeface="Calibri"/>
              </a:rPr>
              <a:t>3D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Surface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1622160" y="1454760"/>
            <a:ext cx="5896800" cy="267840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sp>
      <p:sp>
        <p:nvSpPr>
          <p:cNvPr id="176" name="CustomShape 3"/>
          <p:cNvSpPr/>
          <p:nvPr/>
        </p:nvSpPr>
        <p:spPr>
          <a:xfrm>
            <a:off x="1659600" y="1483200"/>
            <a:ext cx="6174720" cy="40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persp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(volcano,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theta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=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25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,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phi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=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30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,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expand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=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0.5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,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col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=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307dcc"/>
                </a:solidFill>
                <a:latin typeface="Arial"/>
              </a:rPr>
              <a:t>"lightblue"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)</a:t>
            </a:r>
            <a:endParaRPr/>
          </a:p>
        </p:txBody>
      </p:sp>
      <p:pic>
        <p:nvPicPr>
          <p:cNvPr id="177" name="Picture 3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71640" y="2421000"/>
            <a:ext cx="3248640" cy="2664000"/>
          </a:xfrm>
          <a:prstGeom prst="rect">
            <a:avLst/>
          </a:prstGeom>
          <a:ln>
            <a:noFill/>
          </a:ln>
        </p:spPr>
      </p:pic>
      <p:sp>
        <p:nvSpPr>
          <p:cNvPr id="178" name="Line 4"/>
          <p:cNvSpPr/>
          <p:nvPr/>
        </p:nvSpPr>
        <p:spPr>
          <a:xfrm>
            <a:off x="0" y="1124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179" name="CustomShape 5"/>
          <p:cNvSpPr/>
          <p:nvPr/>
        </p:nvSpPr>
        <p:spPr>
          <a:xfrm rot="5400000">
            <a:off x="7646400" y="16596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sp>
        <p:nvSpPr>
          <p:cNvPr id="180" name="CustomShape 6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181" name="CustomShape 7"/>
          <p:cNvSpPr/>
          <p:nvPr/>
        </p:nvSpPr>
        <p:spPr>
          <a:xfrm>
            <a:off x="7956360" y="260640"/>
            <a:ext cx="575640" cy="100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13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150560" y="490320"/>
            <a:ext cx="764136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d-ID" sz="4400">
                <a:solidFill>
                  <a:srgbClr val="000000"/>
                </a:solidFill>
                <a:latin typeface="Calibri"/>
              </a:rPr>
              <a:t>P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a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rallel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C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o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o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rdinates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1622160" y="1454760"/>
            <a:ext cx="5896800" cy="4114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library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(MASS)</a:t>
            </a:r>
            <a:endParaRPr/>
          </a:p>
          <a:p>
            <a:pPr>
              <a:lnSpc>
                <a:spcPct val="100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parcoord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(iris[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1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: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4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],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col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=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iris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$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Species)</a:t>
            </a:r>
            <a:endParaRPr/>
          </a:p>
        </p:txBody>
      </p:sp>
      <p:pic>
        <p:nvPicPr>
          <p:cNvPr id="184" name="Picture 18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7640" y="2493000"/>
            <a:ext cx="4875120" cy="2736000"/>
          </a:xfrm>
          <a:prstGeom prst="rect">
            <a:avLst/>
          </a:prstGeom>
          <a:ln>
            <a:noFill/>
          </a:ln>
        </p:spPr>
      </p:pic>
      <p:sp>
        <p:nvSpPr>
          <p:cNvPr id="185" name="Line 3"/>
          <p:cNvSpPr/>
          <p:nvPr/>
        </p:nvSpPr>
        <p:spPr>
          <a:xfrm>
            <a:off x="0" y="1124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186" name="CustomShape 4"/>
          <p:cNvSpPr/>
          <p:nvPr/>
        </p:nvSpPr>
        <p:spPr>
          <a:xfrm rot="5400000">
            <a:off x="7646400" y="16596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sp>
        <p:nvSpPr>
          <p:cNvPr id="187" name="CustomShape 5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188" name="CustomShape 6"/>
          <p:cNvSpPr/>
          <p:nvPr/>
        </p:nvSpPr>
        <p:spPr>
          <a:xfrm>
            <a:off x="7956360" y="260640"/>
            <a:ext cx="575640" cy="100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14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-396720" y="476640"/>
            <a:ext cx="764136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d-ID" sz="3200">
                <a:solidFill>
                  <a:srgbClr val="000000"/>
                </a:solidFill>
                <a:latin typeface="Calibri"/>
              </a:rPr>
              <a:t>P</a:t>
            </a:r>
            <a:r>
              <a:rPr lang="id-ID" sz="3200">
                <a:solidFill>
                  <a:srgbClr val="000000"/>
                </a:solidFill>
                <a:latin typeface="Calibri"/>
              </a:rPr>
              <a:t>a</a:t>
            </a:r>
            <a:r>
              <a:rPr lang="id-ID" sz="3200">
                <a:solidFill>
                  <a:srgbClr val="000000"/>
                </a:solidFill>
                <a:latin typeface="Calibri"/>
              </a:rPr>
              <a:t>rallel</a:t>
            </a:r>
            <a:r>
              <a:rPr lang="id-ID" sz="32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3200">
                <a:solidFill>
                  <a:srgbClr val="000000"/>
                </a:solidFill>
                <a:latin typeface="Calibri"/>
              </a:rPr>
              <a:t>C</a:t>
            </a:r>
            <a:r>
              <a:rPr lang="id-ID" sz="3200">
                <a:solidFill>
                  <a:srgbClr val="000000"/>
                </a:solidFill>
                <a:latin typeface="Calibri"/>
              </a:rPr>
              <a:t>o</a:t>
            </a:r>
            <a:r>
              <a:rPr lang="id-ID" sz="3200">
                <a:solidFill>
                  <a:srgbClr val="000000"/>
                </a:solidFill>
                <a:latin typeface="Calibri"/>
              </a:rPr>
              <a:t>o</a:t>
            </a:r>
            <a:r>
              <a:rPr lang="id-ID" sz="3200">
                <a:solidFill>
                  <a:srgbClr val="000000"/>
                </a:solidFill>
                <a:latin typeface="Calibri"/>
              </a:rPr>
              <a:t>rdinates</a:t>
            </a:r>
            <a:r>
              <a:rPr lang="id-ID" sz="32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3200">
                <a:solidFill>
                  <a:srgbClr val="000000"/>
                </a:solidFill>
                <a:latin typeface="Calibri"/>
              </a:rPr>
              <a:t>with</a:t>
            </a:r>
            <a:r>
              <a:rPr lang="id-ID" sz="32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3200">
                <a:solidFill>
                  <a:srgbClr val="000000"/>
                </a:solidFill>
                <a:latin typeface="Calibri"/>
              </a:rPr>
              <a:t>P</a:t>
            </a:r>
            <a:r>
              <a:rPr lang="id-ID" sz="3200">
                <a:solidFill>
                  <a:srgbClr val="000000"/>
                </a:solidFill>
                <a:latin typeface="Calibri"/>
              </a:rPr>
              <a:t>ac</a:t>
            </a:r>
            <a:r>
              <a:rPr lang="id-ID" sz="3200">
                <a:solidFill>
                  <a:srgbClr val="000000"/>
                </a:solidFill>
                <a:latin typeface="Calibri"/>
              </a:rPr>
              <a:t>k</a:t>
            </a:r>
            <a:r>
              <a:rPr lang="id-ID" sz="3200">
                <a:solidFill>
                  <a:srgbClr val="000000"/>
                </a:solidFill>
                <a:latin typeface="Calibri"/>
              </a:rPr>
              <a:t>age</a:t>
            </a:r>
            <a:r>
              <a:rPr lang="id-ID" sz="3200">
                <a:solidFill>
                  <a:srgbClr val="000000"/>
                </a:solidFill>
                <a:latin typeface="Calibri"/>
              </a:rPr>
              <a:t> </a:t>
            </a:r>
            <a:r>
              <a:rPr i="1" lang="id-ID" sz="3200">
                <a:solidFill>
                  <a:srgbClr val="000000"/>
                </a:solidFill>
                <a:latin typeface="Calibri"/>
              </a:rPr>
              <a:t>lattice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1622160" y="1454760"/>
            <a:ext cx="5896800" cy="4114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library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(lattice)</a:t>
            </a:r>
            <a:endParaRPr/>
          </a:p>
          <a:p>
            <a:pPr>
              <a:lnSpc>
                <a:spcPct val="100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parallelplot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~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iris[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1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: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4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]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|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Species,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data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=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iris)</a:t>
            </a:r>
            <a:endParaRPr/>
          </a:p>
        </p:txBody>
      </p:sp>
      <p:pic>
        <p:nvPicPr>
          <p:cNvPr id="191" name="Picture 51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07640" y="2205000"/>
            <a:ext cx="4921200" cy="3431520"/>
          </a:xfrm>
          <a:prstGeom prst="rect">
            <a:avLst/>
          </a:prstGeom>
          <a:ln>
            <a:noFill/>
          </a:ln>
        </p:spPr>
      </p:pic>
      <p:sp>
        <p:nvSpPr>
          <p:cNvPr id="192" name="Line 3"/>
          <p:cNvSpPr/>
          <p:nvPr/>
        </p:nvSpPr>
        <p:spPr>
          <a:xfrm>
            <a:off x="0" y="1124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193" name="CustomShape 4"/>
          <p:cNvSpPr/>
          <p:nvPr/>
        </p:nvSpPr>
        <p:spPr>
          <a:xfrm rot="5400000">
            <a:off x="7646400" y="16596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sp>
        <p:nvSpPr>
          <p:cNvPr id="194" name="CustomShape 5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195" name="CustomShape 6"/>
          <p:cNvSpPr/>
          <p:nvPr/>
        </p:nvSpPr>
        <p:spPr>
          <a:xfrm>
            <a:off x="7947720" y="260640"/>
            <a:ext cx="584640" cy="100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15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-161280" y="513000"/>
            <a:ext cx="764136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d-ID" sz="3600">
                <a:solidFill>
                  <a:srgbClr val="000000"/>
                </a:solidFill>
                <a:latin typeface="Calibri"/>
              </a:rPr>
              <a:t>Visualization</a:t>
            </a:r>
            <a:r>
              <a:rPr lang="id-ID" sz="36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3600">
                <a:solidFill>
                  <a:srgbClr val="000000"/>
                </a:solidFill>
                <a:latin typeface="Calibri"/>
              </a:rPr>
              <a:t>with</a:t>
            </a:r>
            <a:r>
              <a:rPr lang="id-ID" sz="36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3600">
                <a:solidFill>
                  <a:srgbClr val="000000"/>
                </a:solidFill>
                <a:latin typeface="Calibri"/>
              </a:rPr>
              <a:t>P</a:t>
            </a:r>
            <a:r>
              <a:rPr lang="id-ID" sz="3600">
                <a:solidFill>
                  <a:srgbClr val="000000"/>
                </a:solidFill>
                <a:latin typeface="Calibri"/>
              </a:rPr>
              <a:t>ac</a:t>
            </a:r>
            <a:r>
              <a:rPr lang="id-ID" sz="3600">
                <a:solidFill>
                  <a:srgbClr val="000000"/>
                </a:solidFill>
                <a:latin typeface="Calibri"/>
              </a:rPr>
              <a:t>k</a:t>
            </a:r>
            <a:r>
              <a:rPr lang="id-ID" sz="3600">
                <a:solidFill>
                  <a:srgbClr val="000000"/>
                </a:solidFill>
                <a:latin typeface="Calibri"/>
              </a:rPr>
              <a:t>age</a:t>
            </a:r>
            <a:r>
              <a:rPr lang="id-ID" sz="3600">
                <a:solidFill>
                  <a:srgbClr val="000000"/>
                </a:solidFill>
                <a:latin typeface="Calibri"/>
              </a:rPr>
              <a:t> </a:t>
            </a:r>
            <a:r>
              <a:rPr i="1" lang="id-ID" sz="3600">
                <a:solidFill>
                  <a:srgbClr val="000000"/>
                </a:solidFill>
                <a:latin typeface="Calibri"/>
              </a:rPr>
              <a:t>ggplot2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1622160" y="1454760"/>
            <a:ext cx="5896800" cy="475560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sp>
      <p:sp>
        <p:nvSpPr>
          <p:cNvPr id="198" name="CustomShape 3"/>
          <p:cNvSpPr/>
          <p:nvPr/>
        </p:nvSpPr>
        <p:spPr>
          <a:xfrm>
            <a:off x="1659600" y="1483200"/>
            <a:ext cx="5996160" cy="41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library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(ggplot2)</a:t>
            </a:r>
            <a:endParaRPr/>
          </a:p>
          <a:p>
            <a:pPr>
              <a:lnSpc>
                <a:spcPct val="100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qplot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(Sepal.Length,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Sepal.Width,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data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=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iris,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facets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=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Species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~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.)</a:t>
            </a:r>
            <a:endParaRPr/>
          </a:p>
        </p:txBody>
      </p:sp>
      <p:pic>
        <p:nvPicPr>
          <p:cNvPr id="199" name="Picture 25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73160" y="2294640"/>
            <a:ext cx="5194440" cy="3694680"/>
          </a:xfrm>
          <a:prstGeom prst="rect">
            <a:avLst/>
          </a:prstGeom>
          <a:ln>
            <a:noFill/>
          </a:ln>
        </p:spPr>
      </p:pic>
      <p:sp>
        <p:nvSpPr>
          <p:cNvPr id="200" name="Line 4"/>
          <p:cNvSpPr/>
          <p:nvPr/>
        </p:nvSpPr>
        <p:spPr>
          <a:xfrm>
            <a:off x="0" y="1124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201" name="CustomShape 5"/>
          <p:cNvSpPr/>
          <p:nvPr/>
        </p:nvSpPr>
        <p:spPr>
          <a:xfrm rot="5400000">
            <a:off x="7646400" y="17712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sp>
        <p:nvSpPr>
          <p:cNvPr id="202" name="CustomShape 6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203" name="CustomShape 7"/>
          <p:cNvSpPr/>
          <p:nvPr/>
        </p:nvSpPr>
        <p:spPr>
          <a:xfrm>
            <a:off x="7956360" y="264600"/>
            <a:ext cx="71964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16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508440" y="7223400"/>
            <a:ext cx="56160" cy="360"/>
          </a:xfrm>
          <a:prstGeom prst="rect">
            <a:avLst/>
          </a:prstGeom>
          <a:noFill/>
          <a:ln w="7560">
            <a:solidFill>
              <a:srgbClr val="adade0"/>
            </a:solidFill>
            <a:round/>
          </a:ln>
        </p:spPr>
      </p:sp>
      <p:sp>
        <p:nvSpPr>
          <p:cNvPr id="205" name="CustomShape 2"/>
          <p:cNvSpPr/>
          <p:nvPr/>
        </p:nvSpPr>
        <p:spPr>
          <a:xfrm>
            <a:off x="6376320" y="7214040"/>
            <a:ext cx="302040" cy="56160"/>
          </a:xfrm>
          <a:prstGeom prst="rect">
            <a:avLst/>
          </a:prstGeom>
          <a:solidFill>
            <a:srgbClr val="d6d6ef"/>
          </a:solidFill>
          <a:ln>
            <a:noFill/>
          </a:ln>
        </p:spPr>
      </p:sp>
      <p:sp>
        <p:nvSpPr>
          <p:cNvPr id="206" name="CustomShape 3"/>
          <p:cNvSpPr/>
          <p:nvPr/>
        </p:nvSpPr>
        <p:spPr>
          <a:xfrm>
            <a:off x="6489720" y="7204320"/>
            <a:ext cx="56160" cy="360"/>
          </a:xfrm>
          <a:prstGeom prst="rect">
            <a:avLst/>
          </a:prstGeom>
          <a:noFill/>
          <a:ln w="7560">
            <a:solidFill>
              <a:srgbClr val="d6d6ef"/>
            </a:solidFill>
            <a:round/>
          </a:ln>
        </p:spPr>
      </p:sp>
      <p:sp>
        <p:nvSpPr>
          <p:cNvPr id="207" name="CustomShape 4"/>
          <p:cNvSpPr/>
          <p:nvPr/>
        </p:nvSpPr>
        <p:spPr>
          <a:xfrm>
            <a:off x="6508440" y="7242120"/>
            <a:ext cx="56160" cy="360"/>
          </a:xfrm>
          <a:prstGeom prst="rect">
            <a:avLst/>
          </a:prstGeom>
          <a:noFill/>
          <a:ln w="7560">
            <a:solidFill>
              <a:srgbClr val="d6d6ef"/>
            </a:solidFill>
            <a:round/>
          </a:ln>
        </p:spPr>
      </p:sp>
      <p:sp>
        <p:nvSpPr>
          <p:cNvPr id="208" name="CustomShape 5"/>
          <p:cNvSpPr/>
          <p:nvPr/>
        </p:nvSpPr>
        <p:spPr>
          <a:xfrm>
            <a:off x="6489720" y="7261200"/>
            <a:ext cx="56160" cy="360"/>
          </a:xfrm>
          <a:prstGeom prst="rect">
            <a:avLst/>
          </a:prstGeom>
          <a:noFill/>
          <a:ln w="7560">
            <a:solidFill>
              <a:srgbClr val="d6d6ef"/>
            </a:solidFill>
            <a:round/>
          </a:ln>
        </p:spPr>
      </p:sp>
      <p:sp>
        <p:nvSpPr>
          <p:cNvPr id="209" name="CustomShape 6"/>
          <p:cNvSpPr/>
          <p:nvPr/>
        </p:nvSpPr>
        <p:spPr>
          <a:xfrm>
            <a:off x="6508440" y="7279920"/>
            <a:ext cx="56160" cy="360"/>
          </a:xfrm>
          <a:prstGeom prst="rect">
            <a:avLst/>
          </a:prstGeom>
          <a:noFill/>
          <a:ln w="7560">
            <a:solidFill>
              <a:srgbClr val="d6d6ef"/>
            </a:solidFill>
            <a:round/>
          </a:ln>
        </p:spPr>
      </p:sp>
      <p:sp>
        <p:nvSpPr>
          <p:cNvPr id="210" name="CustomShape 7"/>
          <p:cNvSpPr/>
          <p:nvPr/>
        </p:nvSpPr>
        <p:spPr>
          <a:xfrm>
            <a:off x="6899400" y="7204320"/>
            <a:ext cx="56160" cy="360"/>
          </a:xfrm>
          <a:prstGeom prst="rect">
            <a:avLst/>
          </a:prstGeom>
          <a:noFill/>
          <a:ln w="7560">
            <a:solidFill>
              <a:srgbClr val="adade0"/>
            </a:solidFill>
            <a:round/>
          </a:ln>
        </p:spPr>
      </p:sp>
      <p:sp>
        <p:nvSpPr>
          <p:cNvPr id="211" name="CustomShape 8"/>
          <p:cNvSpPr/>
          <p:nvPr/>
        </p:nvSpPr>
        <p:spPr>
          <a:xfrm>
            <a:off x="6918480" y="7232760"/>
            <a:ext cx="56160" cy="360"/>
          </a:xfrm>
          <a:prstGeom prst="rect">
            <a:avLst/>
          </a:prstGeom>
          <a:noFill/>
          <a:ln w="20160">
            <a:solidFill>
              <a:srgbClr val="adade0"/>
            </a:solidFill>
            <a:round/>
          </a:ln>
        </p:spPr>
      </p:sp>
      <p:sp>
        <p:nvSpPr>
          <p:cNvPr id="212" name="CustomShape 9"/>
          <p:cNvSpPr/>
          <p:nvPr/>
        </p:nvSpPr>
        <p:spPr>
          <a:xfrm>
            <a:off x="6786000" y="7214040"/>
            <a:ext cx="302040" cy="56160"/>
          </a:xfrm>
          <a:prstGeom prst="rect">
            <a:avLst/>
          </a:prstGeom>
          <a:solidFill>
            <a:srgbClr val="d6d6ef"/>
          </a:solidFill>
          <a:ln>
            <a:noFill/>
          </a:ln>
        </p:spPr>
      </p:sp>
      <p:sp>
        <p:nvSpPr>
          <p:cNvPr id="213" name="CustomShape 10"/>
          <p:cNvSpPr/>
          <p:nvPr/>
        </p:nvSpPr>
        <p:spPr>
          <a:xfrm>
            <a:off x="6899400" y="7261200"/>
            <a:ext cx="56160" cy="360"/>
          </a:xfrm>
          <a:prstGeom prst="rect">
            <a:avLst/>
          </a:prstGeom>
          <a:noFill/>
          <a:ln w="7560">
            <a:solidFill>
              <a:srgbClr val="d6d6ef"/>
            </a:solidFill>
            <a:round/>
          </a:ln>
        </p:spPr>
      </p:sp>
      <p:sp>
        <p:nvSpPr>
          <p:cNvPr id="214" name="CustomShape 11"/>
          <p:cNvSpPr/>
          <p:nvPr/>
        </p:nvSpPr>
        <p:spPr>
          <a:xfrm>
            <a:off x="6918480" y="7279920"/>
            <a:ext cx="56160" cy="360"/>
          </a:xfrm>
          <a:prstGeom prst="rect">
            <a:avLst/>
          </a:prstGeom>
          <a:noFill/>
          <a:ln w="7560">
            <a:solidFill>
              <a:srgbClr val="d6d6ef"/>
            </a:solidFill>
            <a:round/>
          </a:ln>
        </p:spPr>
      </p:sp>
      <p:sp>
        <p:nvSpPr>
          <p:cNvPr id="215" name="CustomShape 12"/>
          <p:cNvSpPr/>
          <p:nvPr/>
        </p:nvSpPr>
        <p:spPr>
          <a:xfrm>
            <a:off x="7309080" y="7204320"/>
            <a:ext cx="56160" cy="360"/>
          </a:xfrm>
          <a:prstGeom prst="rect">
            <a:avLst/>
          </a:prstGeom>
          <a:noFill/>
          <a:ln w="7560">
            <a:solidFill>
              <a:srgbClr val="adade0"/>
            </a:solidFill>
            <a:round/>
          </a:ln>
        </p:spPr>
      </p:sp>
      <p:sp>
        <p:nvSpPr>
          <p:cNvPr id="216" name="CustomShape 13"/>
          <p:cNvSpPr/>
          <p:nvPr/>
        </p:nvSpPr>
        <p:spPr>
          <a:xfrm>
            <a:off x="7328160" y="7232760"/>
            <a:ext cx="56160" cy="360"/>
          </a:xfrm>
          <a:prstGeom prst="rect">
            <a:avLst/>
          </a:prstGeom>
          <a:noFill/>
          <a:ln w="20160">
            <a:solidFill>
              <a:srgbClr val="adade0"/>
            </a:solidFill>
            <a:round/>
          </a:ln>
        </p:spPr>
      </p:sp>
      <p:sp>
        <p:nvSpPr>
          <p:cNvPr id="217" name="CustomShape 14"/>
          <p:cNvSpPr/>
          <p:nvPr/>
        </p:nvSpPr>
        <p:spPr>
          <a:xfrm>
            <a:off x="7309080" y="7261200"/>
            <a:ext cx="56160" cy="360"/>
          </a:xfrm>
          <a:prstGeom prst="rect">
            <a:avLst/>
          </a:prstGeom>
          <a:noFill/>
          <a:ln w="7560">
            <a:solidFill>
              <a:srgbClr val="adade0"/>
            </a:solidFill>
            <a:round/>
          </a:ln>
        </p:spPr>
      </p:sp>
      <p:sp>
        <p:nvSpPr>
          <p:cNvPr id="218" name="CustomShape 15"/>
          <p:cNvSpPr/>
          <p:nvPr/>
        </p:nvSpPr>
        <p:spPr>
          <a:xfrm>
            <a:off x="7328160" y="7279920"/>
            <a:ext cx="56160" cy="360"/>
          </a:xfrm>
          <a:prstGeom prst="rect">
            <a:avLst/>
          </a:prstGeom>
          <a:noFill/>
          <a:ln w="7560">
            <a:solidFill>
              <a:srgbClr val="adade0"/>
            </a:solidFill>
            <a:round/>
          </a:ln>
        </p:spPr>
      </p:sp>
      <p:sp>
        <p:nvSpPr>
          <p:cNvPr id="219" name="CustomShape 16"/>
          <p:cNvSpPr/>
          <p:nvPr/>
        </p:nvSpPr>
        <p:spPr>
          <a:xfrm>
            <a:off x="7764480" y="7249680"/>
            <a:ext cx="29880" cy="29880"/>
          </a:xfrm>
          <a:prstGeom prst="rect">
            <a:avLst/>
          </a:prstGeom>
          <a:noFill/>
          <a:ln w="7560">
            <a:solidFill>
              <a:srgbClr val="adade0"/>
            </a:solidFill>
            <a:round/>
          </a:ln>
        </p:spPr>
      </p:sp>
      <p:sp>
        <p:nvSpPr>
          <p:cNvPr id="220" name="CustomShape 17"/>
          <p:cNvSpPr/>
          <p:nvPr/>
        </p:nvSpPr>
        <p:spPr>
          <a:xfrm>
            <a:off x="7724160" y="7210440"/>
            <a:ext cx="45000" cy="45000"/>
          </a:xfrm>
          <a:prstGeom prst="rect">
            <a:avLst/>
          </a:prstGeom>
          <a:noFill/>
          <a:ln w="5040">
            <a:solidFill>
              <a:srgbClr val="adade0"/>
            </a:solidFill>
            <a:round/>
          </a:ln>
        </p:spPr>
      </p:sp>
      <p:sp>
        <p:nvSpPr>
          <p:cNvPr id="221" name="CustomShape 18"/>
          <p:cNvSpPr/>
          <p:nvPr/>
        </p:nvSpPr>
        <p:spPr>
          <a:xfrm>
            <a:off x="7606080" y="7206120"/>
            <a:ext cx="71280" cy="74160"/>
          </a:xfrm>
          <a:prstGeom prst="rect">
            <a:avLst/>
          </a:prstGeom>
          <a:noFill/>
          <a:ln w="5040">
            <a:solidFill>
              <a:srgbClr val="adade0"/>
            </a:solidFill>
            <a:round/>
          </a:ln>
        </p:spPr>
      </p:sp>
      <p:sp>
        <p:nvSpPr>
          <p:cNvPr id="222" name="CustomShape 19"/>
          <p:cNvSpPr/>
          <p:nvPr/>
        </p:nvSpPr>
        <p:spPr>
          <a:xfrm>
            <a:off x="7583040" y="7230960"/>
            <a:ext cx="45000" cy="18360"/>
          </a:xfrm>
          <a:prstGeom prst="rect">
            <a:avLst/>
          </a:prstGeom>
          <a:noFill/>
          <a:ln w="5040">
            <a:solidFill>
              <a:srgbClr val="adade0"/>
            </a:solidFill>
            <a:round/>
          </a:ln>
        </p:spPr>
      </p:sp>
      <p:sp>
        <p:nvSpPr>
          <p:cNvPr id="223" name="CustomShape 20"/>
          <p:cNvSpPr/>
          <p:nvPr/>
        </p:nvSpPr>
        <p:spPr>
          <a:xfrm>
            <a:off x="7836480" y="7206120"/>
            <a:ext cx="71280" cy="74160"/>
          </a:xfrm>
          <a:prstGeom prst="rect">
            <a:avLst/>
          </a:prstGeom>
          <a:noFill/>
          <a:ln w="5040">
            <a:solidFill>
              <a:srgbClr val="adade0"/>
            </a:solidFill>
            <a:round/>
          </a:ln>
        </p:spPr>
      </p:sp>
      <p:sp>
        <p:nvSpPr>
          <p:cNvPr id="224" name="CustomShape 21"/>
          <p:cNvSpPr/>
          <p:nvPr/>
        </p:nvSpPr>
        <p:spPr>
          <a:xfrm>
            <a:off x="7885440" y="7230960"/>
            <a:ext cx="45000" cy="18360"/>
          </a:xfrm>
          <a:prstGeom prst="rect">
            <a:avLst/>
          </a:prstGeom>
          <a:noFill/>
          <a:ln w="5040">
            <a:solidFill>
              <a:srgbClr val="adade0"/>
            </a:solidFill>
            <a:round/>
          </a:ln>
        </p:spPr>
      </p:sp>
      <p:sp>
        <p:nvSpPr>
          <p:cNvPr id="225" name="TextShape 22"/>
          <p:cNvSpPr txBox="1"/>
          <p:nvPr/>
        </p:nvSpPr>
        <p:spPr>
          <a:xfrm>
            <a:off x="903600" y="390960"/>
            <a:ext cx="764136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d-ID" sz="4400">
                <a:solidFill>
                  <a:srgbClr val="000000"/>
                </a:solidFill>
                <a:latin typeface="Calibri"/>
              </a:rPr>
              <a:t>Save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Ch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a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rts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to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Files</a:t>
            </a:r>
            <a:endParaRPr/>
          </a:p>
        </p:txBody>
      </p:sp>
      <p:sp>
        <p:nvSpPr>
          <p:cNvPr id="226" name="TextShape 23"/>
          <p:cNvSpPr txBox="1"/>
          <p:nvPr/>
        </p:nvSpPr>
        <p:spPr>
          <a:xfrm>
            <a:off x="7607520" y="5282280"/>
            <a:ext cx="2116440" cy="3977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DBBF8BC4-5BD1-4236-99C5-932A39C8DB1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r>
              <a:rPr lang="en-US" sz="120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1200">
                <a:solidFill>
                  <a:srgbClr val="8b8b8b"/>
                </a:solidFill>
                <a:latin typeface="Calibri"/>
              </a:rPr>
              <a:t>/</a:t>
            </a:r>
            <a:r>
              <a:rPr lang="en-US" sz="120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1200">
                <a:solidFill>
                  <a:srgbClr val="8b8b8b"/>
                </a:solidFill>
                <a:latin typeface="Calibri"/>
              </a:rPr>
              <a:t>39</a:t>
            </a:r>
            <a:endParaRPr/>
          </a:p>
        </p:txBody>
      </p:sp>
      <p:sp>
        <p:nvSpPr>
          <p:cNvPr id="227" name="CustomShape 24"/>
          <p:cNvSpPr/>
          <p:nvPr/>
        </p:nvSpPr>
        <p:spPr>
          <a:xfrm>
            <a:off x="1851840" y="1606680"/>
            <a:ext cx="5629680" cy="1406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640">
                <a:solidFill>
                  <a:srgbClr val="000000"/>
                </a:solidFill>
                <a:latin typeface="Arial"/>
              </a:rPr>
              <a:t>Save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ch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rts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to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PDF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n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d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PS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files: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pdf()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and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postscript()</a:t>
            </a:r>
            <a:endParaRPr/>
          </a:p>
          <a:p>
            <a:pPr>
              <a:lnSpc>
                <a:spcPct val="100000"/>
              </a:lnSpc>
            </a:pPr>
            <a:r>
              <a:rPr lang="en-US" sz="1789" baseline="6000">
                <a:solidFill>
                  <a:srgbClr val="3333b2"/>
                </a:solidFill>
                <a:latin typeface="Lucida Sans Unicode"/>
              </a:rPr>
              <a:t>.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BM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P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,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JPEG,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PNG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and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TIFF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files: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bmp()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,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jpeg()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,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png()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and</a:t>
            </a:r>
            <a:endParaRPr/>
          </a:p>
          <a:p>
            <a:pPr>
              <a:lnSpc>
                <a:spcPct val="100000"/>
              </a:lnSpc>
            </a:pPr>
            <a:r>
              <a:rPr lang="en-US" sz="1640">
                <a:solidFill>
                  <a:srgbClr val="000000"/>
                </a:solidFill>
                <a:latin typeface="Courier New"/>
              </a:rPr>
              <a:t>tiff()</a:t>
            </a:r>
            <a:endParaRPr/>
          </a:p>
          <a:p>
            <a:pPr>
              <a:lnSpc>
                <a:spcPct val="100000"/>
              </a:lnSpc>
            </a:pPr>
            <a:r>
              <a:rPr lang="en-US" sz="1640">
                <a:solidFill>
                  <a:srgbClr val="000000"/>
                </a:solidFill>
                <a:latin typeface="Arial"/>
              </a:rPr>
              <a:t>Clos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files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(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o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r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graphics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devices)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with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graphics.off()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o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r</a:t>
            </a:r>
            <a:endParaRPr/>
          </a:p>
          <a:p>
            <a:pPr>
              <a:lnSpc>
                <a:spcPct val="100000"/>
              </a:lnSpc>
            </a:pPr>
            <a:r>
              <a:rPr lang="en-US" sz="1640">
                <a:solidFill>
                  <a:srgbClr val="000000"/>
                </a:solidFill>
                <a:latin typeface="Courier New"/>
              </a:rPr>
              <a:t>dev.off()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after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plotting</a:t>
            </a:r>
            <a:endParaRPr/>
          </a:p>
        </p:txBody>
      </p:sp>
      <p:sp>
        <p:nvSpPr>
          <p:cNvPr id="228" name="CustomShape 25"/>
          <p:cNvSpPr/>
          <p:nvPr/>
        </p:nvSpPr>
        <p:spPr>
          <a:xfrm>
            <a:off x="1622160" y="3294000"/>
            <a:ext cx="5896800" cy="26722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 sz="1340">
                <a:solidFill>
                  <a:srgbClr val="ac94ae"/>
                </a:solidFill>
                <a:latin typeface="Courier New"/>
              </a:rPr>
              <a:t>#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 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save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 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as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 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a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 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PDF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 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file</a:t>
            </a:r>
            <a:endParaRPr/>
          </a:p>
          <a:p>
            <a:pPr>
              <a:lnSpc>
                <a:spcPct val="101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pdf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</a:t>
            </a:r>
            <a:r>
              <a:rPr lang="en-US" sz="1340">
                <a:solidFill>
                  <a:srgbClr val="307dcc"/>
                </a:solidFill>
                <a:latin typeface="Arial"/>
              </a:rPr>
              <a:t>"myPlot.pdf"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)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x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af5a64"/>
                </a:solidFill>
                <a:latin typeface="Arial"/>
              </a:rPr>
              <a:t>&lt;-</a:t>
            </a:r>
            <a:r>
              <a:rPr lang="en-US" sz="1340">
                <a:solidFill>
                  <a:srgbClr val="af5a64"/>
                </a:solidFill>
                <a:latin typeface="Arial"/>
              </a:rPr>
              <a:t> </a:t>
            </a:r>
            <a:r>
              <a:rPr lang="en-US" sz="1340">
                <a:solidFill>
                  <a:srgbClr val="af5a64"/>
                </a:solidFill>
                <a:latin typeface="Arial"/>
              </a:rPr>
              <a:t> 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1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: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50</a:t>
            </a:r>
            <a:endParaRPr/>
          </a:p>
          <a:p>
            <a:pPr>
              <a:lnSpc>
                <a:spcPct val="101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plot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(x,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bb5a64"/>
                </a:solidFill>
                <a:latin typeface="Arial"/>
              </a:rPr>
              <a:t>log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(x))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bb5a64"/>
                </a:solidFill>
                <a:latin typeface="Arial"/>
              </a:rPr>
              <a:t>graphics.off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()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340">
                <a:solidFill>
                  <a:srgbClr val="ac94ae"/>
                </a:solidFill>
                <a:latin typeface="Courier New"/>
              </a:rPr>
              <a:t>#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 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Save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 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as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 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a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 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postscript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 </a:t>
            </a:r>
            <a:r>
              <a:rPr i="1" lang="en-US" sz="1340">
                <a:solidFill>
                  <a:srgbClr val="ac94ae"/>
                </a:solidFill>
                <a:latin typeface="Courier New"/>
              </a:rPr>
              <a:t>file</a:t>
            </a:r>
            <a:endParaRPr/>
          </a:p>
          <a:p>
            <a:pPr>
              <a:lnSpc>
                <a:spcPct val="101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postscript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</a:t>
            </a:r>
            <a:r>
              <a:rPr lang="en-US" sz="1340">
                <a:solidFill>
                  <a:srgbClr val="307dcc"/>
                </a:solidFill>
                <a:latin typeface="Arial"/>
              </a:rPr>
              <a:t>"myPlot2.ps"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)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x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af5a64"/>
                </a:solidFill>
                <a:latin typeface="Arial"/>
              </a:rPr>
              <a:t>&lt;-</a:t>
            </a:r>
            <a:r>
              <a:rPr lang="en-US" sz="1340">
                <a:solidFill>
                  <a:srgbClr val="af5a64"/>
                </a:solidFill>
                <a:latin typeface="Arial"/>
              </a:rPr>
              <a:t> </a:t>
            </a:r>
            <a:r>
              <a:rPr lang="en-US" sz="1340">
                <a:solidFill>
                  <a:srgbClr val="af5a64"/>
                </a:solidFill>
                <a:latin typeface="Arial"/>
              </a:rPr>
              <a:t> 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-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20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: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20</a:t>
            </a:r>
            <a:endParaRPr/>
          </a:p>
          <a:p>
            <a:pPr>
              <a:lnSpc>
                <a:spcPct val="101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plot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(x,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x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^</a:t>
            </a:r>
            <a:r>
              <a:rPr lang="en-US" sz="1340">
                <a:solidFill>
                  <a:srgbClr val="ae0f91"/>
                </a:solidFill>
                <a:latin typeface="Arial"/>
              </a:rPr>
              <a:t>2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)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bb5a64"/>
                </a:solidFill>
                <a:latin typeface="Arial"/>
              </a:rPr>
              <a:t>graphics.off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()</a:t>
            </a:r>
            <a:endParaRPr/>
          </a:p>
        </p:txBody>
      </p:sp>
      <p:sp>
        <p:nvSpPr>
          <p:cNvPr id="229" name="Line 26"/>
          <p:cNvSpPr/>
          <p:nvPr/>
        </p:nvSpPr>
        <p:spPr>
          <a:xfrm>
            <a:off x="0" y="1124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230" name="CustomShape 27"/>
          <p:cNvSpPr/>
          <p:nvPr/>
        </p:nvSpPr>
        <p:spPr>
          <a:xfrm rot="5400000">
            <a:off x="7646400" y="16596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sp>
        <p:nvSpPr>
          <p:cNvPr id="231" name="CustomShape 28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232" name="CustomShape 29"/>
          <p:cNvSpPr/>
          <p:nvPr/>
        </p:nvSpPr>
        <p:spPr>
          <a:xfrm>
            <a:off x="7930800" y="260640"/>
            <a:ext cx="601560" cy="100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17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234" name="CustomShape 2"/>
          <p:cNvSpPr/>
          <p:nvPr/>
        </p:nvSpPr>
        <p:spPr>
          <a:xfrm>
            <a:off x="8100360" y="260640"/>
            <a:ext cx="43164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1240560" y="2781000"/>
            <a:ext cx="6946200" cy="54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0000"/>
                </a:solidFill>
                <a:latin typeface="Wingdings"/>
              </a:rPr>
              <a:t></a:t>
            </a:r>
            <a:r>
              <a:rPr b="1" lang="en-US" sz="3000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3000">
                <a:solidFill>
                  <a:srgbClr val="ff0000"/>
                </a:solidFill>
                <a:latin typeface="Calibri"/>
              </a:rPr>
              <a:t>[Tugas LKP Tersedia di LMS] </a:t>
            </a:r>
            <a:r>
              <a:rPr b="1" lang="en-US" sz="3000">
                <a:solidFill>
                  <a:srgbClr val="ff0000"/>
                </a:solidFill>
                <a:latin typeface="Wingdings"/>
              </a:rPr>
              <a:t></a:t>
            </a:r>
            <a:endParaRPr/>
          </a:p>
        </p:txBody>
      </p:sp>
      <p:pic>
        <p:nvPicPr>
          <p:cNvPr id="23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57480" y="1140840"/>
            <a:ext cx="1511640" cy="1450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 1"/>
          <p:cNvSpPr/>
          <p:nvPr/>
        </p:nvSpPr>
        <p:spPr>
          <a:xfrm>
            <a:off x="0" y="1052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84" name="CustomShape 2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85" name="CustomShape 3"/>
          <p:cNvSpPr/>
          <p:nvPr/>
        </p:nvSpPr>
        <p:spPr>
          <a:xfrm rot="5400000">
            <a:off x="7646400" y="16596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sp>
        <p:nvSpPr>
          <p:cNvPr id="86" name="CustomShape 4"/>
          <p:cNvSpPr/>
          <p:nvPr/>
        </p:nvSpPr>
        <p:spPr>
          <a:xfrm>
            <a:off x="8100360" y="260640"/>
            <a:ext cx="43164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87" name="CustomShape 5"/>
          <p:cNvSpPr/>
          <p:nvPr/>
        </p:nvSpPr>
        <p:spPr>
          <a:xfrm>
            <a:off x="179640" y="304200"/>
            <a:ext cx="7200360" cy="549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Arial"/>
                <a:ea typeface="Times New Roman"/>
              </a:rPr>
              <a:t>Eksplorasi data dan Visualisasi data</a:t>
            </a:r>
            <a:endParaRPr/>
          </a:p>
        </p:txBody>
      </p:sp>
      <p:sp>
        <p:nvSpPr>
          <p:cNvPr id="88" name="CustomShape 6"/>
          <p:cNvSpPr/>
          <p:nvPr/>
        </p:nvSpPr>
        <p:spPr>
          <a:xfrm>
            <a:off x="611640" y="2349000"/>
            <a:ext cx="6902280" cy="17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800">
                <a:solidFill>
                  <a:srgbClr val="000000"/>
                </a:solidFill>
                <a:latin typeface="Lucida Sans Unicode"/>
              </a:rPr>
              <a:t>Visualisasi single variable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800">
                <a:solidFill>
                  <a:srgbClr val="000000"/>
                </a:solidFill>
                <a:latin typeface="Lucida Sans Unicode"/>
              </a:rPr>
              <a:t>Eksplorasi multiple variables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800">
                <a:solidFill>
                  <a:srgbClr val="000000"/>
                </a:solidFill>
                <a:latin typeface="Lucida Sans Unicode"/>
              </a:rPr>
              <a:t>Level plot, countour plot, 3D plot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800">
                <a:solidFill>
                  <a:srgbClr val="000000"/>
                </a:solidFill>
                <a:latin typeface="Lucida Sans Unicode"/>
              </a:rPr>
              <a:t>Menyimpan chart ke dalam file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0" y="1052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90" name="CustomShape 2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91" name="CustomShape 3"/>
          <p:cNvSpPr/>
          <p:nvPr/>
        </p:nvSpPr>
        <p:spPr>
          <a:xfrm rot="5400000">
            <a:off x="7646400" y="16596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sp>
        <p:nvSpPr>
          <p:cNvPr id="92" name="CustomShape 4"/>
          <p:cNvSpPr/>
          <p:nvPr/>
        </p:nvSpPr>
        <p:spPr>
          <a:xfrm>
            <a:off x="8100360" y="260640"/>
            <a:ext cx="43164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93" name="CustomShape 5"/>
          <p:cNvSpPr/>
          <p:nvPr/>
        </p:nvSpPr>
        <p:spPr>
          <a:xfrm>
            <a:off x="683640" y="331920"/>
            <a:ext cx="5976360" cy="549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Arial"/>
                <a:ea typeface="Times New Roman"/>
              </a:rPr>
              <a:t>Density</a:t>
            </a:r>
            <a:endParaRPr/>
          </a:p>
        </p:txBody>
      </p:sp>
      <p:sp>
        <p:nvSpPr>
          <p:cNvPr id="94" name="CustomShape 6"/>
          <p:cNvSpPr/>
          <p:nvPr/>
        </p:nvSpPr>
        <p:spPr>
          <a:xfrm>
            <a:off x="683640" y="1268640"/>
            <a:ext cx="7632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bb5a64"/>
                </a:solidFill>
                <a:latin typeface="Arial"/>
              </a:rPr>
              <a:t>data(iris)</a:t>
            </a:r>
            <a:endParaRPr/>
          </a:p>
        </p:txBody>
      </p:sp>
      <p:sp>
        <p:nvSpPr>
          <p:cNvPr id="95" name="CustomShape 7"/>
          <p:cNvSpPr/>
          <p:nvPr/>
        </p:nvSpPr>
        <p:spPr>
          <a:xfrm>
            <a:off x="699120" y="1557360"/>
            <a:ext cx="405972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bb5a64"/>
                </a:solidFill>
                <a:latin typeface="Arial"/>
              </a:rPr>
              <a:t>plot</a:t>
            </a:r>
            <a:r>
              <a:rPr lang="en-US" sz="2000">
                <a:solidFill>
                  <a:srgbClr val="575757"/>
                </a:solidFill>
                <a:latin typeface="Arial"/>
              </a:rPr>
              <a:t>(</a:t>
            </a:r>
            <a:r>
              <a:rPr lang="en-US" sz="2000">
                <a:solidFill>
                  <a:srgbClr val="bb5a64"/>
                </a:solidFill>
                <a:latin typeface="Arial"/>
              </a:rPr>
              <a:t>density</a:t>
            </a:r>
            <a:r>
              <a:rPr lang="en-US" sz="2000">
                <a:solidFill>
                  <a:srgbClr val="575757"/>
                </a:solidFill>
                <a:latin typeface="Arial"/>
              </a:rPr>
              <a:t>(iris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$</a:t>
            </a:r>
            <a:r>
              <a:rPr lang="en-US" sz="2000">
                <a:solidFill>
                  <a:srgbClr val="575757"/>
                </a:solidFill>
                <a:latin typeface="Arial"/>
              </a:rPr>
              <a:t>Sepal.Length))</a:t>
            </a:r>
            <a:endParaRPr/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12000" y="2058840"/>
            <a:ext cx="4247640" cy="3180960"/>
          </a:xfrm>
          <a:prstGeom prst="rect">
            <a:avLst/>
          </a:prstGeom>
          <a:ln>
            <a:noFill/>
          </a:ln>
        </p:spPr>
      </p:pic>
      <p:pic>
        <p:nvPicPr>
          <p:cNvPr id="97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49040" y="5261040"/>
            <a:ext cx="6105240" cy="5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Line 1"/>
          <p:cNvSpPr/>
          <p:nvPr/>
        </p:nvSpPr>
        <p:spPr>
          <a:xfrm>
            <a:off x="0" y="1052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99" name="CustomShape 2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100" name="CustomShape 3"/>
          <p:cNvSpPr/>
          <p:nvPr/>
        </p:nvSpPr>
        <p:spPr>
          <a:xfrm rot="5400000">
            <a:off x="7646400" y="16596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sp>
        <p:nvSpPr>
          <p:cNvPr id="101" name="CustomShape 4"/>
          <p:cNvSpPr/>
          <p:nvPr/>
        </p:nvSpPr>
        <p:spPr>
          <a:xfrm>
            <a:off x="8100360" y="260640"/>
            <a:ext cx="43164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683640" y="331920"/>
            <a:ext cx="5976360" cy="549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Arial"/>
              </a:rPr>
              <a:t>Pie chart</a:t>
            </a:r>
            <a:endParaRPr/>
          </a:p>
        </p:txBody>
      </p:sp>
      <p:sp>
        <p:nvSpPr>
          <p:cNvPr id="103" name="CustomShape 6"/>
          <p:cNvSpPr/>
          <p:nvPr/>
        </p:nvSpPr>
        <p:spPr>
          <a:xfrm>
            <a:off x="896040" y="1770480"/>
            <a:ext cx="7632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bb5a64"/>
                </a:solidFill>
                <a:latin typeface="Arial"/>
              </a:rPr>
              <a:t>freq &lt;- table(iris$Species)</a:t>
            </a:r>
            <a:endParaRPr/>
          </a:p>
        </p:txBody>
      </p:sp>
      <p:sp>
        <p:nvSpPr>
          <p:cNvPr id="104" name="CustomShape 7"/>
          <p:cNvSpPr/>
          <p:nvPr/>
        </p:nvSpPr>
        <p:spPr>
          <a:xfrm>
            <a:off x="875160" y="2072520"/>
            <a:ext cx="127440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bb5a64"/>
                </a:solidFill>
                <a:latin typeface="Arial"/>
              </a:rPr>
              <a:t>pie(freq)</a:t>
            </a:r>
            <a:endParaRPr/>
          </a:p>
        </p:txBody>
      </p:sp>
      <p:pic>
        <p:nvPicPr>
          <p:cNvPr id="105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99640" y="2471760"/>
            <a:ext cx="3056400" cy="231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0" y="1052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107" name="CustomShape 2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108" name="CustomShape 3"/>
          <p:cNvSpPr/>
          <p:nvPr/>
        </p:nvSpPr>
        <p:spPr>
          <a:xfrm rot="5400000">
            <a:off x="7646400" y="16596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sp>
        <p:nvSpPr>
          <p:cNvPr id="109" name="CustomShape 4"/>
          <p:cNvSpPr/>
          <p:nvPr/>
        </p:nvSpPr>
        <p:spPr>
          <a:xfrm>
            <a:off x="8100360" y="260640"/>
            <a:ext cx="43164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10" name="CustomShape 5"/>
          <p:cNvSpPr/>
          <p:nvPr/>
        </p:nvSpPr>
        <p:spPr>
          <a:xfrm>
            <a:off x="267840" y="358560"/>
            <a:ext cx="7920360" cy="549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Arial"/>
              </a:rPr>
              <a:t>Eksplorasi data pada multiple variables</a:t>
            </a:r>
            <a:endParaRPr/>
          </a:p>
        </p:txBody>
      </p:sp>
      <p:sp>
        <p:nvSpPr>
          <p:cNvPr id="111" name="CustomShape 6"/>
          <p:cNvSpPr/>
          <p:nvPr/>
        </p:nvSpPr>
        <p:spPr>
          <a:xfrm>
            <a:off x="-657000" y="2103480"/>
            <a:ext cx="10655640" cy="2223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&gt; cov(iris$Sepal.Length, iris$Petal.Length)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&gt; cov(iris[,1:4])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&gt; cor(iris$Sepal.Length, iris$Petal.Length)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&gt; cor (iris[,1:4])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&gt; aggregate(Sepal.Length ~ Species, summary, data=iris)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071800" y="377640"/>
            <a:ext cx="764136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d-ID" sz="4400">
                <a:solidFill>
                  <a:srgbClr val="000000"/>
                </a:solidFill>
                <a:latin typeface="Calibri"/>
              </a:rPr>
              <a:t>B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o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xplot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1444320" y="1432080"/>
            <a:ext cx="507312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789" baseline="6000">
                <a:solidFill>
                  <a:srgbClr val="3333b2"/>
                </a:solidFill>
                <a:latin typeface="Lucida Sans Unicode"/>
              </a:rPr>
              <a:t>.,. </a:t>
            </a:r>
            <a:r>
              <a:rPr lang="en-US" sz="1789" baseline="6000">
                <a:solidFill>
                  <a:srgbClr val="3333b2"/>
                </a:solidFill>
                <a:latin typeface="Lucida Sans Unicode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The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b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r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in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the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middle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is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median.</a:t>
            </a:r>
            <a:endParaRPr/>
          </a:p>
          <a:p>
            <a:pPr>
              <a:lnSpc>
                <a:spcPct val="102000"/>
              </a:lnSpc>
            </a:pPr>
            <a:r>
              <a:rPr lang="en-US" sz="1789" baseline="6000">
                <a:solidFill>
                  <a:srgbClr val="3333b2"/>
                </a:solidFill>
                <a:latin typeface="Lucida Sans Unicode"/>
              </a:rPr>
              <a:t>.,. </a:t>
            </a:r>
            <a:r>
              <a:rPr lang="en-US" sz="1789" baseline="6000">
                <a:solidFill>
                  <a:srgbClr val="3333b2"/>
                </a:solidFill>
                <a:latin typeface="Lucida Sans Unicode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The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b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o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x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sh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o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ws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the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interq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u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rtile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range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(IQR),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i.e.,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range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b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t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w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een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the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75%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and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25%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observation.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1622160" y="2316960"/>
            <a:ext cx="5896800" cy="2044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boxplot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(Sepal.Length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~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Species,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data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=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iris)</a:t>
            </a:r>
            <a:endParaRPr/>
          </a:p>
        </p:txBody>
      </p:sp>
      <p:sp>
        <p:nvSpPr>
          <p:cNvPr id="115" name="Line 4"/>
          <p:cNvSpPr/>
          <p:nvPr/>
        </p:nvSpPr>
        <p:spPr>
          <a:xfrm>
            <a:off x="0" y="1124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116" name="CustomShape 5"/>
          <p:cNvSpPr/>
          <p:nvPr/>
        </p:nvSpPr>
        <p:spPr>
          <a:xfrm rot="5400000">
            <a:off x="7646400" y="16596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pic>
        <p:nvPicPr>
          <p:cNvPr id="117" name="Picture 6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80880" y="3004560"/>
            <a:ext cx="4086000" cy="2390400"/>
          </a:xfrm>
          <a:prstGeom prst="rect">
            <a:avLst/>
          </a:prstGeom>
          <a:ln>
            <a:noFill/>
          </a:ln>
        </p:spPr>
      </p:pic>
      <p:sp>
        <p:nvSpPr>
          <p:cNvPr id="118" name="CustomShape 6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119" name="CustomShape 7"/>
          <p:cNvSpPr/>
          <p:nvPr/>
        </p:nvSpPr>
        <p:spPr>
          <a:xfrm>
            <a:off x="8100360" y="260640"/>
            <a:ext cx="43164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5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082600" y="498960"/>
            <a:ext cx="764136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d-ID" sz="4400">
                <a:solidFill>
                  <a:srgbClr val="000000"/>
                </a:solidFill>
                <a:latin typeface="Calibri"/>
              </a:rPr>
              <a:t>Scatter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Plot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622160" y="1454760"/>
            <a:ext cx="5896800" cy="4104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lIns="0" rIns="0" tIns="0" bIns="0"/>
          <a:p>
            <a:pPr>
              <a:lnSpc>
                <a:spcPct val="101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with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(iris,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bb5a64"/>
                </a:solidFill>
                <a:latin typeface="Arial"/>
              </a:rPr>
              <a:t>plot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(Sepal.Length,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Sepal.Width,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col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=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Species,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pch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4aa54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=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bb5a64"/>
                </a:solidFill>
                <a:latin typeface="Arial"/>
              </a:rPr>
              <a:t>as.numeric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(Species)))</a:t>
            </a:r>
            <a:endParaRPr/>
          </a:p>
        </p:txBody>
      </p:sp>
      <p:sp>
        <p:nvSpPr>
          <p:cNvPr id="122" name="Line 3"/>
          <p:cNvSpPr/>
          <p:nvPr/>
        </p:nvSpPr>
        <p:spPr>
          <a:xfrm>
            <a:off x="0" y="1124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123" name="CustomShape 4"/>
          <p:cNvSpPr/>
          <p:nvPr/>
        </p:nvSpPr>
        <p:spPr>
          <a:xfrm rot="5400000">
            <a:off x="7646400" y="16596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sp>
        <p:nvSpPr>
          <p:cNvPr id="124" name="CustomShape 5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125" name="CustomShape 6"/>
          <p:cNvSpPr/>
          <p:nvPr/>
        </p:nvSpPr>
        <p:spPr>
          <a:xfrm>
            <a:off x="8100360" y="260640"/>
            <a:ext cx="43164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6</a:t>
            </a:r>
            <a:endParaRPr/>
          </a:p>
        </p:txBody>
      </p:sp>
      <p:pic>
        <p:nvPicPr>
          <p:cNvPr id="126" name="Picture 23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2600" y="2349000"/>
            <a:ext cx="5005800" cy="302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-164880" y="362160"/>
            <a:ext cx="764136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d-ID" sz="4400">
                <a:solidFill>
                  <a:srgbClr val="000000"/>
                </a:solidFill>
                <a:latin typeface="Calibri"/>
              </a:rPr>
              <a:t>Scatter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Plot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with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Jitter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1659600" y="1337400"/>
            <a:ext cx="5349240" cy="49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640">
                <a:solidFill>
                  <a:srgbClr val="000000"/>
                </a:solidFill>
                <a:latin typeface="Arial"/>
              </a:rPr>
              <a:t>F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unction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jitter(</a:t>
            </a:r>
            <a:r>
              <a:rPr lang="en-US" sz="164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: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add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small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amount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of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noise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to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the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 </a:t>
            </a:r>
            <a:r>
              <a:rPr lang="en-US" sz="1640">
                <a:solidFill>
                  <a:srgbClr val="000000"/>
                </a:solidFill>
                <a:latin typeface="Arial"/>
              </a:rPr>
              <a:t>data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1622160" y="1661760"/>
            <a:ext cx="5896800" cy="2044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plot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</a:t>
            </a:r>
            <a:r>
              <a:rPr lang="en-US" sz="1340">
                <a:solidFill>
                  <a:srgbClr val="bb5a64"/>
                </a:solidFill>
                <a:latin typeface="Arial"/>
              </a:rPr>
              <a:t>jitter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(iris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$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Sepal.Length), 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 </a:t>
            </a:r>
            <a:r>
              <a:rPr lang="en-US" sz="1340">
                <a:solidFill>
                  <a:srgbClr val="bb5a64"/>
                </a:solidFill>
                <a:latin typeface="Arial"/>
              </a:rPr>
              <a:t>jitter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(iris</a:t>
            </a:r>
            <a:r>
              <a:rPr lang="en-US" sz="1340">
                <a:solidFill>
                  <a:srgbClr val="000000"/>
                </a:solidFill>
                <a:latin typeface="Arial"/>
              </a:rPr>
              <a:t>$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Sepal.Width))</a:t>
            </a:r>
            <a:endParaRPr/>
          </a:p>
        </p:txBody>
      </p:sp>
      <p:sp>
        <p:nvSpPr>
          <p:cNvPr id="130" name="Line 4"/>
          <p:cNvSpPr/>
          <p:nvPr/>
        </p:nvSpPr>
        <p:spPr>
          <a:xfrm>
            <a:off x="0" y="1124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131" name="CustomShape 5"/>
          <p:cNvSpPr/>
          <p:nvPr/>
        </p:nvSpPr>
        <p:spPr>
          <a:xfrm rot="5400000">
            <a:off x="7646400" y="16596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sp>
        <p:nvSpPr>
          <p:cNvPr id="132" name="CustomShape 6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8100360" y="260640"/>
            <a:ext cx="43164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7</a:t>
            </a:r>
            <a:endParaRPr/>
          </a:p>
        </p:txBody>
      </p:sp>
      <p:pic>
        <p:nvPicPr>
          <p:cNvPr id="134" name="Picture 12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63200" y="2211840"/>
            <a:ext cx="5345640" cy="313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-540720" y="331920"/>
            <a:ext cx="7641360" cy="1145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id-ID" sz="4400">
                <a:solidFill>
                  <a:srgbClr val="000000"/>
                </a:solidFill>
                <a:latin typeface="Calibri"/>
              </a:rPr>
              <a:t>A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Matrix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of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Scatter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 </a:t>
            </a:r>
            <a:r>
              <a:rPr lang="id-ID" sz="4400">
                <a:solidFill>
                  <a:srgbClr val="000000"/>
                </a:solidFill>
                <a:latin typeface="Calibri"/>
              </a:rPr>
              <a:t>Plots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1622160" y="1454760"/>
            <a:ext cx="5896800" cy="2044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340">
                <a:solidFill>
                  <a:srgbClr val="bb5a64"/>
                </a:solidFill>
                <a:latin typeface="Arial"/>
              </a:rPr>
              <a:t>pairs</a:t>
            </a:r>
            <a:r>
              <a:rPr lang="en-US" sz="1340">
                <a:solidFill>
                  <a:srgbClr val="575757"/>
                </a:solidFill>
                <a:latin typeface="Arial"/>
              </a:rPr>
              <a:t>(iris)</a:t>
            </a:r>
            <a:endParaRPr/>
          </a:p>
        </p:txBody>
      </p:sp>
      <p:sp>
        <p:nvSpPr>
          <p:cNvPr id="137" name="Line 3"/>
          <p:cNvSpPr/>
          <p:nvPr/>
        </p:nvSpPr>
        <p:spPr>
          <a:xfrm>
            <a:off x="0" y="1124640"/>
            <a:ext cx="7380000" cy="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</p:sp>
      <p:sp>
        <p:nvSpPr>
          <p:cNvPr id="138" name="CustomShape 4"/>
          <p:cNvSpPr/>
          <p:nvPr/>
        </p:nvSpPr>
        <p:spPr>
          <a:xfrm rot="5400000">
            <a:off x="7646400" y="165960"/>
            <a:ext cx="1340280" cy="1007640"/>
          </a:xfrm>
          <a:prstGeom prst="homePlate">
            <a:avLst>
              <a:gd name="adj" fmla="val 50000"/>
            </a:avLst>
          </a:prstGeom>
          <a:solidFill>
            <a:srgbClr val="ff2121"/>
          </a:solidFill>
          <a:ln>
            <a:noFill/>
          </a:ln>
        </p:spPr>
      </p:sp>
      <p:sp>
        <p:nvSpPr>
          <p:cNvPr id="139" name="CustomShape 5"/>
          <p:cNvSpPr/>
          <p:nvPr/>
        </p:nvSpPr>
        <p:spPr>
          <a:xfrm>
            <a:off x="0" y="5877360"/>
            <a:ext cx="9143640" cy="980280"/>
          </a:xfrm>
          <a:prstGeom prst="rect">
            <a:avLst/>
          </a:prstGeom>
          <a:solidFill>
            <a:srgbClr val="ff2121"/>
          </a:solidFill>
          <a:ln w="25560">
            <a:solidFill>
              <a:srgbClr val="c0504d"/>
            </a:solidFill>
            <a:round/>
          </a:ln>
        </p:spPr>
      </p:sp>
      <p:sp>
        <p:nvSpPr>
          <p:cNvPr id="140" name="CustomShape 6"/>
          <p:cNvSpPr/>
          <p:nvPr/>
        </p:nvSpPr>
        <p:spPr>
          <a:xfrm>
            <a:off x="8100360" y="260640"/>
            <a:ext cx="43164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Calibri"/>
              </a:rPr>
              <a:t>8</a:t>
            </a:r>
            <a:endParaRPr/>
          </a:p>
        </p:txBody>
      </p:sp>
      <p:pic>
        <p:nvPicPr>
          <p:cNvPr id="141" name="Picture 5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42840" y="1885320"/>
            <a:ext cx="5253840" cy="363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