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7" r:id="rId5"/>
    <p:sldId id="263" r:id="rId6"/>
    <p:sldId id="259" r:id="rId7"/>
    <p:sldId id="264" r:id="rId8"/>
    <p:sldId id="265" r:id="rId9"/>
    <p:sldId id="268" r:id="rId10"/>
    <p:sldId id="270" r:id="rId11"/>
    <p:sldId id="269" r:id="rId12"/>
    <p:sldId id="271" r:id="rId13"/>
    <p:sldId id="275" r:id="rId14"/>
    <p:sldId id="272" r:id="rId15"/>
    <p:sldId id="273" r:id="rId16"/>
    <p:sldId id="274" r:id="rId17"/>
    <p:sldId id="261" r:id="rId18"/>
    <p:sldId id="262" r:id="rId19"/>
    <p:sldId id="276"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10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2/15/2016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2/15/2016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dl.acm.org/" TargetMode="External"/><Relationship Id="rId2" Type="http://schemas.openxmlformats.org/officeDocument/2006/relationships/hyperlink" Target="http://www.greylit.org/about" TargetMode="External"/><Relationship Id="rId1" Type="http://schemas.openxmlformats.org/officeDocument/2006/relationships/slideLayout" Target="../slideLayouts/slideLayout2.xml"/><Relationship Id="rId4" Type="http://schemas.openxmlformats.org/officeDocument/2006/relationships/hyperlink" Target="http://ieeexplore.ieee.org/"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pdos.csail.mit.edu/archive/scige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a:t>PENELITIAN DAN </a:t>
            </a:r>
            <a:r>
              <a:rPr lang="id-ID" smtClean="0"/>
              <a:t>TAHAPANNYA</a:t>
            </a:r>
            <a:endParaRPr lang="id-ID"/>
          </a:p>
        </p:txBody>
      </p:sp>
      <p:sp>
        <p:nvSpPr>
          <p:cNvPr id="3" name="Subtitle 2"/>
          <p:cNvSpPr>
            <a:spLocks noGrp="1"/>
          </p:cNvSpPr>
          <p:nvPr>
            <p:ph type="subTitle" idx="1"/>
          </p:nvPr>
        </p:nvSpPr>
        <p:spPr/>
        <p:txBody>
          <a:bodyPr/>
          <a:lstStyle/>
          <a:p>
            <a:r>
              <a:rPr lang="en-US" smtClean="0"/>
              <a:t>KOM398 Metode Penelitian dan Telaah Pustaka</a:t>
            </a:r>
            <a:endParaRPr lang="id-ID"/>
          </a:p>
        </p:txBody>
      </p:sp>
    </p:spTree>
    <p:extLst>
      <p:ext uri="{BB962C8B-B14F-4D97-AF65-F5344CB8AC3E}">
        <p14:creationId xmlns:p14="http://schemas.microsoft.com/office/powerpoint/2010/main" val="176174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Karakteristik Penelitian</a:t>
            </a:r>
            <a:endParaRPr lang="id-ID"/>
          </a:p>
        </p:txBody>
      </p:sp>
      <p:sp>
        <p:nvSpPr>
          <p:cNvPr id="3" name="Content Placeholder 2"/>
          <p:cNvSpPr>
            <a:spLocks noGrp="1"/>
          </p:cNvSpPr>
          <p:nvPr>
            <p:ph idx="1"/>
          </p:nvPr>
        </p:nvSpPr>
        <p:spPr/>
        <p:txBody>
          <a:bodyPr/>
          <a:lstStyle/>
          <a:p>
            <a:r>
              <a:rPr lang="en-US" i="1" smtClean="0"/>
              <a:t>Controlled</a:t>
            </a:r>
          </a:p>
          <a:p>
            <a:r>
              <a:rPr lang="en-US" i="1" smtClean="0"/>
              <a:t>Rigorous</a:t>
            </a:r>
          </a:p>
          <a:p>
            <a:r>
              <a:rPr lang="en-US" i="1" smtClean="0"/>
              <a:t>Systematic</a:t>
            </a:r>
          </a:p>
          <a:p>
            <a:r>
              <a:rPr lang="en-US" i="1" smtClean="0"/>
              <a:t>Valid </a:t>
            </a:r>
            <a:r>
              <a:rPr lang="en-US" i="1"/>
              <a:t>and </a:t>
            </a:r>
            <a:r>
              <a:rPr lang="en-US" i="1" smtClean="0"/>
              <a:t>verifiable</a:t>
            </a:r>
          </a:p>
          <a:p>
            <a:r>
              <a:rPr lang="en-US" i="1" smtClean="0"/>
              <a:t>Empirical</a:t>
            </a:r>
          </a:p>
          <a:p>
            <a:r>
              <a:rPr lang="en-US" i="1" smtClean="0"/>
              <a:t>Critical</a:t>
            </a:r>
            <a:endParaRPr lang="id-ID" i="1"/>
          </a:p>
        </p:txBody>
      </p:sp>
    </p:spTree>
    <p:extLst>
      <p:ext uri="{BB962C8B-B14F-4D97-AF65-F5344CB8AC3E}">
        <p14:creationId xmlns:p14="http://schemas.microsoft.com/office/powerpoint/2010/main" val="271648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5520" y="6237313"/>
            <a:ext cx="8640960" cy="246221"/>
          </a:xfrm>
          <a:prstGeom prst="rect">
            <a:avLst/>
          </a:prstGeom>
        </p:spPr>
        <p:txBody>
          <a:bodyPr wrap="square">
            <a:spAutoFit/>
          </a:bodyPr>
          <a:lstStyle/>
          <a:p>
            <a:r>
              <a:rPr lang="en-GB" sz="1000" dirty="0"/>
              <a:t>© </a:t>
            </a:r>
            <a:r>
              <a:rPr lang="en-GB" sz="1000" i="1" dirty="0"/>
              <a:t>Research Methodology</a:t>
            </a:r>
            <a:r>
              <a:rPr lang="en-GB" sz="1000" dirty="0"/>
              <a:t>, Third Edition by Ranjit Kumar (2011, SAGE) </a:t>
            </a:r>
          </a:p>
        </p:txBody>
      </p:sp>
      <p:pic>
        <p:nvPicPr>
          <p:cNvPr id="2050" name="Picture 2"/>
          <p:cNvPicPr>
            <a:picLocks noChangeAspect="1" noChangeArrowheads="1"/>
          </p:cNvPicPr>
          <p:nvPr/>
        </p:nvPicPr>
        <p:blipFill>
          <a:blip r:embed="rId2" cstate="print"/>
          <a:srcRect/>
          <a:stretch>
            <a:fillRect/>
          </a:stretch>
        </p:blipFill>
        <p:spPr bwMode="auto">
          <a:xfrm>
            <a:off x="985140" y="201030"/>
            <a:ext cx="10221719" cy="6036283"/>
          </a:xfrm>
          <a:prstGeom prst="rect">
            <a:avLst/>
          </a:prstGeom>
          <a:noFill/>
          <a:ln w="9525">
            <a:noFill/>
            <a:miter lim="800000"/>
            <a:headEnd/>
            <a:tailEnd/>
          </a:ln>
        </p:spPr>
      </p:pic>
    </p:spTree>
    <p:extLst>
      <p:ext uri="{BB962C8B-B14F-4D97-AF65-F5344CB8AC3E}">
        <p14:creationId xmlns:p14="http://schemas.microsoft.com/office/powerpoint/2010/main" val="1522123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Berdasarkan Tujuan</a:t>
            </a:r>
            <a:endParaRPr lang="id-ID"/>
          </a:p>
        </p:txBody>
      </p:sp>
      <p:sp>
        <p:nvSpPr>
          <p:cNvPr id="3" name="Content Placeholder 2"/>
          <p:cNvSpPr>
            <a:spLocks noGrp="1"/>
          </p:cNvSpPr>
          <p:nvPr>
            <p:ph idx="1"/>
          </p:nvPr>
        </p:nvSpPr>
        <p:spPr/>
        <p:txBody>
          <a:bodyPr>
            <a:normAutofit fontScale="92500" lnSpcReduction="10000"/>
          </a:bodyPr>
          <a:lstStyle/>
          <a:p>
            <a:r>
              <a:rPr lang="en-US" b="1" i="1" smtClean="0"/>
              <a:t>Descriptive study</a:t>
            </a:r>
            <a:r>
              <a:rPr lang="en-US" b="1" smtClean="0"/>
              <a:t>:</a:t>
            </a:r>
            <a:r>
              <a:rPr lang="en-US" smtClean="0"/>
              <a:t> berupaya mendeskripsikan secara sistematis suatu situasi/fenomena.</a:t>
            </a:r>
            <a:endParaRPr lang="en-US"/>
          </a:p>
          <a:p>
            <a:r>
              <a:rPr lang="en-US" b="1" i="1" smtClean="0"/>
              <a:t>Correlational study</a:t>
            </a:r>
            <a:r>
              <a:rPr lang="en-US" i="1" smtClean="0"/>
              <a:t>: </a:t>
            </a:r>
            <a:r>
              <a:rPr lang="en-US" smtClean="0"/>
              <a:t>berupaya menemukan keberadaan hubungan/asosiasi/ketergantungan antara dua atau lebih aspek dalam suatu situasi</a:t>
            </a:r>
            <a:endParaRPr lang="en-US"/>
          </a:p>
          <a:p>
            <a:r>
              <a:rPr lang="en-US" b="1" i="1"/>
              <a:t>Explanatory </a:t>
            </a:r>
            <a:r>
              <a:rPr lang="en-US" b="1" i="1" smtClean="0"/>
              <a:t>research</a:t>
            </a:r>
            <a:r>
              <a:rPr lang="en-US" smtClean="0"/>
              <a:t>: berupaya mengklarifikasi alasan dan bagaimana hubungan antara dua aspek pada suatu situasi/fenomena</a:t>
            </a:r>
          </a:p>
          <a:p>
            <a:r>
              <a:rPr lang="en-US" b="1" i="1" smtClean="0"/>
              <a:t>Exploratory research</a:t>
            </a:r>
            <a:r>
              <a:rPr lang="en-US" smtClean="0"/>
              <a:t>: mengeksplorasi atau menyelidiki kemungkinan pelaksanaan suatu studi (juga disebut </a:t>
            </a:r>
            <a:r>
              <a:rPr lang="en-US" i="1" smtClean="0"/>
              <a:t>feasibility/pilot study</a:t>
            </a:r>
            <a:r>
              <a:rPr lang="en-US" smtClean="0"/>
              <a:t>)</a:t>
            </a:r>
          </a:p>
          <a:p>
            <a:r>
              <a:rPr lang="en-US" smtClean="0"/>
              <a:t>Tidak mesti saling lepas</a:t>
            </a:r>
          </a:p>
        </p:txBody>
      </p:sp>
    </p:spTree>
    <p:extLst>
      <p:ext uri="{BB962C8B-B14F-4D97-AF65-F5344CB8AC3E}">
        <p14:creationId xmlns:p14="http://schemas.microsoft.com/office/powerpoint/2010/main" val="1198093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Kuantitatif atau Kualitatif</a:t>
            </a:r>
            <a:endParaRPr lang="id-ID"/>
          </a:p>
        </p:txBody>
      </p:sp>
      <p:sp>
        <p:nvSpPr>
          <p:cNvPr id="3" name="Content Placeholder 2"/>
          <p:cNvSpPr>
            <a:spLocks noGrp="1"/>
          </p:cNvSpPr>
          <p:nvPr>
            <p:ph idx="1"/>
          </p:nvPr>
        </p:nvSpPr>
        <p:spPr/>
        <p:txBody>
          <a:bodyPr/>
          <a:lstStyle/>
          <a:p>
            <a:r>
              <a:rPr lang="en-US" smtClean="0"/>
              <a:t>Apa tujuan penelitian yang akan dilakukan?</a:t>
            </a:r>
          </a:p>
          <a:p>
            <a:r>
              <a:rPr lang="en-US" smtClean="0"/>
              <a:t>Bagaimana pemanfaatan temuan penelitian?</a:t>
            </a:r>
          </a:p>
          <a:p>
            <a:endParaRPr lang="en-US"/>
          </a:p>
          <a:p>
            <a:r>
              <a:rPr lang="en-US" smtClean="0"/>
              <a:t>Tujuan vs manfaat</a:t>
            </a:r>
            <a:endParaRPr lang="id-ID"/>
          </a:p>
        </p:txBody>
      </p:sp>
    </p:spTree>
    <p:extLst>
      <p:ext uri="{BB962C8B-B14F-4D97-AF65-F5344CB8AC3E}">
        <p14:creationId xmlns:p14="http://schemas.microsoft.com/office/powerpoint/2010/main" val="711365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5520" y="6237313"/>
            <a:ext cx="8640960" cy="246221"/>
          </a:xfrm>
          <a:prstGeom prst="rect">
            <a:avLst/>
          </a:prstGeom>
        </p:spPr>
        <p:txBody>
          <a:bodyPr wrap="square">
            <a:spAutoFit/>
          </a:bodyPr>
          <a:lstStyle/>
          <a:p>
            <a:r>
              <a:rPr lang="en-GB" sz="1000" dirty="0"/>
              <a:t>© </a:t>
            </a:r>
            <a:r>
              <a:rPr lang="en-GB" sz="1000" i="1" dirty="0"/>
              <a:t>Research Methodology</a:t>
            </a:r>
            <a:r>
              <a:rPr lang="en-GB" sz="1000" dirty="0"/>
              <a:t>, Third Edition by Ranjit Kumar (2011, SAGE) </a:t>
            </a:r>
          </a:p>
        </p:txBody>
      </p:sp>
      <p:pic>
        <p:nvPicPr>
          <p:cNvPr id="3074" name="Picture 2"/>
          <p:cNvPicPr>
            <a:picLocks noChangeAspect="1" noChangeArrowheads="1"/>
          </p:cNvPicPr>
          <p:nvPr/>
        </p:nvPicPr>
        <p:blipFill>
          <a:blip r:embed="rId2" cstate="print"/>
          <a:srcRect/>
          <a:stretch>
            <a:fillRect/>
          </a:stretch>
        </p:blipFill>
        <p:spPr bwMode="auto">
          <a:xfrm>
            <a:off x="2572634" y="309282"/>
            <a:ext cx="7046732" cy="5748339"/>
          </a:xfrm>
          <a:prstGeom prst="rect">
            <a:avLst/>
          </a:prstGeom>
          <a:noFill/>
          <a:ln w="9525">
            <a:noFill/>
            <a:miter lim="800000"/>
            <a:headEnd/>
            <a:tailEnd/>
          </a:ln>
        </p:spPr>
      </p:pic>
    </p:spTree>
    <p:extLst>
      <p:ext uri="{BB962C8B-B14F-4D97-AF65-F5344CB8AC3E}">
        <p14:creationId xmlns:p14="http://schemas.microsoft.com/office/powerpoint/2010/main" val="29028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rot="5400000">
            <a:off x="3075584" y="-1754363"/>
            <a:ext cx="6040833" cy="9942518"/>
          </a:xfrm>
          <a:prstGeom prst="rect">
            <a:avLst/>
          </a:prstGeom>
          <a:noFill/>
          <a:ln w="9525">
            <a:noFill/>
            <a:miter lim="800000"/>
            <a:headEnd/>
            <a:tailEnd/>
          </a:ln>
        </p:spPr>
      </p:pic>
      <p:sp>
        <p:nvSpPr>
          <p:cNvPr id="3" name="Rectangle 2"/>
          <p:cNvSpPr/>
          <p:nvPr/>
        </p:nvSpPr>
        <p:spPr>
          <a:xfrm>
            <a:off x="1775520" y="6237313"/>
            <a:ext cx="8640960" cy="246221"/>
          </a:xfrm>
          <a:prstGeom prst="rect">
            <a:avLst/>
          </a:prstGeom>
        </p:spPr>
        <p:txBody>
          <a:bodyPr wrap="square">
            <a:spAutoFit/>
          </a:bodyPr>
          <a:lstStyle/>
          <a:p>
            <a:r>
              <a:rPr lang="en-GB" sz="1000" dirty="0"/>
              <a:t>© </a:t>
            </a:r>
            <a:r>
              <a:rPr lang="en-GB" sz="1000" i="1" dirty="0"/>
              <a:t>Research Methodology</a:t>
            </a:r>
            <a:r>
              <a:rPr lang="en-GB" sz="1000" dirty="0"/>
              <a:t>, Third Edition by Ranjit Kumar (2011, SAGE) </a:t>
            </a:r>
          </a:p>
        </p:txBody>
      </p:sp>
    </p:spTree>
    <p:extLst>
      <p:ext uri="{BB962C8B-B14F-4D97-AF65-F5344CB8AC3E}">
        <p14:creationId xmlns:p14="http://schemas.microsoft.com/office/powerpoint/2010/main" val="3104034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5520" y="6237313"/>
            <a:ext cx="8640960" cy="246221"/>
          </a:xfrm>
          <a:prstGeom prst="rect">
            <a:avLst/>
          </a:prstGeom>
        </p:spPr>
        <p:txBody>
          <a:bodyPr wrap="square">
            <a:spAutoFit/>
          </a:bodyPr>
          <a:lstStyle/>
          <a:p>
            <a:r>
              <a:rPr lang="en-GB" sz="1000" dirty="0"/>
              <a:t>© </a:t>
            </a:r>
            <a:r>
              <a:rPr lang="en-GB" sz="1000" i="1" dirty="0"/>
              <a:t>Research Methodology</a:t>
            </a:r>
            <a:r>
              <a:rPr lang="en-GB" sz="1000" dirty="0"/>
              <a:t>, Third Edition by Ranjit Kumar (2011, SAGE) </a:t>
            </a:r>
          </a:p>
        </p:txBody>
      </p:sp>
      <p:pic>
        <p:nvPicPr>
          <p:cNvPr id="5122" name="Picture 2"/>
          <p:cNvPicPr>
            <a:picLocks noChangeAspect="1" noChangeArrowheads="1"/>
          </p:cNvPicPr>
          <p:nvPr/>
        </p:nvPicPr>
        <p:blipFill>
          <a:blip r:embed="rId2" cstate="print"/>
          <a:srcRect/>
          <a:stretch>
            <a:fillRect/>
          </a:stretch>
        </p:blipFill>
        <p:spPr bwMode="auto">
          <a:xfrm rot="5400000">
            <a:off x="3079614" y="-1538418"/>
            <a:ext cx="6032772" cy="9518689"/>
          </a:xfrm>
          <a:prstGeom prst="rect">
            <a:avLst/>
          </a:prstGeom>
          <a:noFill/>
          <a:ln w="9525">
            <a:noFill/>
            <a:miter lim="800000"/>
            <a:headEnd/>
            <a:tailEnd/>
          </a:ln>
        </p:spPr>
      </p:pic>
    </p:spTree>
    <p:extLst>
      <p:ext uri="{BB962C8B-B14F-4D97-AF65-F5344CB8AC3E}">
        <p14:creationId xmlns:p14="http://schemas.microsoft.com/office/powerpoint/2010/main" val="3704684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Publikasi Hasil Penelitan</a:t>
            </a:r>
            <a:endParaRPr lang="id-ID"/>
          </a:p>
        </p:txBody>
      </p:sp>
      <p:sp>
        <p:nvSpPr>
          <p:cNvPr id="3" name="Content Placeholder 2"/>
          <p:cNvSpPr>
            <a:spLocks noGrp="1"/>
          </p:cNvSpPr>
          <p:nvPr>
            <p:ph idx="1"/>
          </p:nvPr>
        </p:nvSpPr>
        <p:spPr/>
        <p:txBody>
          <a:bodyPr/>
          <a:lstStyle/>
          <a:p>
            <a:r>
              <a:rPr lang="en-US" smtClean="0"/>
              <a:t>Tugas akhir, termasuk </a:t>
            </a:r>
            <a:r>
              <a:rPr lang="en-US" i="1" smtClean="0"/>
              <a:t>grey literature</a:t>
            </a:r>
            <a:r>
              <a:rPr lang="en-US" smtClean="0"/>
              <a:t> (</a:t>
            </a:r>
            <a:r>
              <a:rPr lang="en-US" i="1" smtClean="0"/>
              <a:t>lihat</a:t>
            </a:r>
            <a:r>
              <a:rPr lang="en-US"/>
              <a:t> </a:t>
            </a:r>
            <a:r>
              <a:rPr lang="en-US">
                <a:hlinkClick r:id="rId2"/>
              </a:rPr>
              <a:t>http://</a:t>
            </a:r>
            <a:r>
              <a:rPr lang="en-US" smtClean="0">
                <a:hlinkClick r:id="rId2"/>
              </a:rPr>
              <a:t>www.greylit.org/about</a:t>
            </a:r>
            <a:r>
              <a:rPr lang="en-US" smtClean="0"/>
              <a:t>)</a:t>
            </a:r>
          </a:p>
          <a:p>
            <a:r>
              <a:rPr lang="en-US" smtClean="0"/>
              <a:t>Jurnal</a:t>
            </a:r>
          </a:p>
          <a:p>
            <a:r>
              <a:rPr lang="en-US" smtClean="0"/>
              <a:t>Prosiding</a:t>
            </a:r>
          </a:p>
          <a:p>
            <a:endParaRPr lang="en-US"/>
          </a:p>
          <a:p>
            <a:r>
              <a:rPr lang="en-US" smtClean="0"/>
              <a:t>Banyak penerbit memanfaatkan internet untuk akses publikasi ilmiah:</a:t>
            </a:r>
          </a:p>
          <a:p>
            <a:pPr lvl="1"/>
            <a:r>
              <a:rPr lang="en-US" smtClean="0"/>
              <a:t>ACM Digital Library (</a:t>
            </a:r>
            <a:r>
              <a:rPr lang="en-US" smtClean="0">
                <a:hlinkClick r:id="rId3"/>
              </a:rPr>
              <a:t>http://dl.acm.org</a:t>
            </a:r>
            <a:r>
              <a:rPr lang="en-US" smtClean="0"/>
              <a:t>)</a:t>
            </a:r>
          </a:p>
          <a:p>
            <a:pPr lvl="1"/>
            <a:r>
              <a:rPr lang="en-US"/>
              <a:t>IEEEXplore (</a:t>
            </a:r>
            <a:r>
              <a:rPr lang="en-US">
                <a:hlinkClick r:id="rId4"/>
              </a:rPr>
              <a:t>http://ieeexplore.ieee.org</a:t>
            </a:r>
            <a:r>
              <a:rPr lang="en-US" smtClean="0">
                <a:hlinkClick r:id="rId4"/>
              </a:rPr>
              <a:t>/</a:t>
            </a:r>
            <a:r>
              <a:rPr lang="en-US" smtClean="0"/>
              <a:t>)</a:t>
            </a:r>
            <a:endParaRPr lang="en-US"/>
          </a:p>
          <a:p>
            <a:pPr lvl="1"/>
            <a:endParaRPr lang="id-ID"/>
          </a:p>
        </p:txBody>
      </p:sp>
    </p:spTree>
    <p:extLst>
      <p:ext uri="{BB962C8B-B14F-4D97-AF65-F5344CB8AC3E}">
        <p14:creationId xmlns:p14="http://schemas.microsoft.com/office/powerpoint/2010/main" val="2270511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Jurnal vs Prosiding</a:t>
            </a:r>
            <a:endParaRPr lang="id-ID"/>
          </a:p>
        </p:txBody>
      </p:sp>
      <p:sp>
        <p:nvSpPr>
          <p:cNvPr id="3" name="Content Placeholder 2"/>
          <p:cNvSpPr>
            <a:spLocks noGrp="1"/>
          </p:cNvSpPr>
          <p:nvPr>
            <p:ph idx="1"/>
          </p:nvPr>
        </p:nvSpPr>
        <p:spPr/>
        <p:txBody>
          <a:bodyPr/>
          <a:lstStyle/>
          <a:p>
            <a:r>
              <a:rPr lang="en-US" smtClean="0"/>
              <a:t>Apa persamaan keduanya?</a:t>
            </a:r>
          </a:p>
          <a:p>
            <a:r>
              <a:rPr lang="en-US" smtClean="0"/>
              <a:t>Apa perbedaan keduanya?</a:t>
            </a:r>
          </a:p>
          <a:p>
            <a:r>
              <a:rPr lang="en-US" smtClean="0"/>
              <a:t>Apakah kualitasnya seragam?</a:t>
            </a:r>
          </a:p>
          <a:p>
            <a:endParaRPr lang="en-US"/>
          </a:p>
          <a:p>
            <a:r>
              <a:rPr lang="en-US" i="1" smtClean="0"/>
              <a:t>Sokal affair</a:t>
            </a:r>
          </a:p>
          <a:p>
            <a:r>
              <a:rPr lang="en-US"/>
              <a:t>SCIgen (</a:t>
            </a:r>
            <a:r>
              <a:rPr lang="en-US">
                <a:hlinkClick r:id="rId2"/>
              </a:rPr>
              <a:t>https://pdos.csail.mit.edu/archive/scigen</a:t>
            </a:r>
            <a:r>
              <a:rPr lang="en-US" smtClean="0">
                <a:hlinkClick r:id="rId2"/>
              </a:rPr>
              <a:t>/</a:t>
            </a:r>
            <a:r>
              <a:rPr lang="en-US" smtClean="0"/>
              <a:t>)</a:t>
            </a:r>
          </a:p>
          <a:p>
            <a:r>
              <a:rPr lang="en-US" i="1" smtClean="0"/>
              <a:t>Beall’s list</a:t>
            </a:r>
            <a:endParaRPr lang="id-ID" i="1"/>
          </a:p>
        </p:txBody>
      </p:sp>
    </p:spTree>
    <p:extLst>
      <p:ext uri="{BB962C8B-B14F-4D97-AF65-F5344CB8AC3E}">
        <p14:creationId xmlns:p14="http://schemas.microsoft.com/office/powerpoint/2010/main" val="1330546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Etika Penelitian</a:t>
            </a:r>
            <a:endParaRPr lang="id-ID"/>
          </a:p>
        </p:txBody>
      </p:sp>
      <p:sp>
        <p:nvSpPr>
          <p:cNvPr id="3" name="Content Placeholder 2"/>
          <p:cNvSpPr>
            <a:spLocks noGrp="1"/>
          </p:cNvSpPr>
          <p:nvPr>
            <p:ph idx="1"/>
          </p:nvPr>
        </p:nvSpPr>
        <p:spPr/>
        <p:txBody>
          <a:bodyPr/>
          <a:lstStyle/>
          <a:p>
            <a:r>
              <a:rPr lang="en-US" smtClean="0"/>
              <a:t>Apa contoh pelanggaran etika dalam penelitian?</a:t>
            </a:r>
            <a:endParaRPr lang="id-ID"/>
          </a:p>
        </p:txBody>
      </p:sp>
    </p:spTree>
    <p:extLst>
      <p:ext uri="{BB962C8B-B14F-4D97-AF65-F5344CB8AC3E}">
        <p14:creationId xmlns:p14="http://schemas.microsoft.com/office/powerpoint/2010/main" val="3314974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Tim Pengajar</a:t>
            </a:r>
            <a:endParaRPr lang="id-ID"/>
          </a:p>
        </p:txBody>
      </p:sp>
      <p:sp>
        <p:nvSpPr>
          <p:cNvPr id="3" name="Content Placeholder 2"/>
          <p:cNvSpPr>
            <a:spLocks noGrp="1"/>
          </p:cNvSpPr>
          <p:nvPr>
            <p:ph idx="1"/>
          </p:nvPr>
        </p:nvSpPr>
        <p:spPr/>
        <p:txBody>
          <a:bodyPr/>
          <a:lstStyle/>
          <a:p>
            <a:r>
              <a:rPr lang="en-US" smtClean="0"/>
              <a:t>Ahmad Ridha (ARD)</a:t>
            </a:r>
          </a:p>
          <a:p>
            <a:r>
              <a:rPr lang="en-US" smtClean="0"/>
              <a:t>Auzi Asfarian (AAS)</a:t>
            </a:r>
          </a:p>
          <a:p>
            <a:r>
              <a:rPr lang="en-US" smtClean="0"/>
              <a:t>Lailan Sahrina Hasibuan (LSH)</a:t>
            </a:r>
          </a:p>
          <a:p>
            <a:endParaRPr lang="en-US"/>
          </a:p>
          <a:p>
            <a:endParaRPr lang="en-US" smtClean="0"/>
          </a:p>
          <a:p>
            <a:r>
              <a:rPr lang="en-US" smtClean="0"/>
              <a:t>PJ </a:t>
            </a:r>
            <a:r>
              <a:rPr lang="en-US" smtClean="0"/>
              <a:t>Kelas: Febriyanto Nugroho (085781938009)</a:t>
            </a:r>
            <a:endParaRPr lang="id-ID"/>
          </a:p>
        </p:txBody>
      </p:sp>
    </p:spTree>
    <p:extLst>
      <p:ext uri="{BB962C8B-B14F-4D97-AF65-F5344CB8AC3E}">
        <p14:creationId xmlns:p14="http://schemas.microsoft.com/office/powerpoint/2010/main" val="3065804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Tugas Bacaan</a:t>
            </a:r>
            <a:endParaRPr lang="id-ID"/>
          </a:p>
        </p:txBody>
      </p:sp>
      <p:sp>
        <p:nvSpPr>
          <p:cNvPr id="3" name="Content Placeholder 2"/>
          <p:cNvSpPr>
            <a:spLocks noGrp="1"/>
          </p:cNvSpPr>
          <p:nvPr>
            <p:ph idx="1"/>
          </p:nvPr>
        </p:nvSpPr>
        <p:spPr/>
        <p:txBody>
          <a:bodyPr/>
          <a:lstStyle/>
          <a:p>
            <a:r>
              <a:rPr lang="en-US" smtClean="0"/>
              <a:t>Kumar: prakata, bab 1 – 2</a:t>
            </a:r>
          </a:p>
          <a:p>
            <a:r>
              <a:rPr lang="en-US" smtClean="0"/>
              <a:t>Medawar</a:t>
            </a:r>
            <a:r>
              <a:rPr lang="en-US" i="1" smtClean="0"/>
              <a:t>: </a:t>
            </a:r>
            <a:r>
              <a:rPr lang="en-US" smtClean="0"/>
              <a:t>prakata, bab 1</a:t>
            </a:r>
          </a:p>
          <a:p>
            <a:r>
              <a:rPr lang="en-US" smtClean="0"/>
              <a:t>PPKI: prakata, bab 1 – 2</a:t>
            </a:r>
          </a:p>
          <a:p>
            <a:endParaRPr lang="en-US"/>
          </a:p>
          <a:p>
            <a:r>
              <a:rPr lang="en-US" smtClean="0"/>
              <a:t>Akan ada tugas pekan depan untuk mencek hasil bacaan</a:t>
            </a:r>
            <a:endParaRPr lang="id-ID"/>
          </a:p>
        </p:txBody>
      </p:sp>
    </p:spTree>
    <p:extLst>
      <p:ext uri="{BB962C8B-B14F-4D97-AF65-F5344CB8AC3E}">
        <p14:creationId xmlns:p14="http://schemas.microsoft.com/office/powerpoint/2010/main" val="4030611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DESKRIPSI</a:t>
            </a:r>
            <a:endParaRPr lang="id-ID"/>
          </a:p>
        </p:txBody>
      </p:sp>
      <p:sp>
        <p:nvSpPr>
          <p:cNvPr id="3" name="Content Placeholder 2"/>
          <p:cNvSpPr>
            <a:spLocks noGrp="1"/>
          </p:cNvSpPr>
          <p:nvPr>
            <p:ph idx="1"/>
          </p:nvPr>
        </p:nvSpPr>
        <p:spPr/>
        <p:txBody>
          <a:bodyPr/>
          <a:lstStyle/>
          <a:p>
            <a:r>
              <a:rPr lang="id-ID"/>
              <a:t>Mata kuliah ini membahas konsep dasar penelitian, identifikasi masalah dan hipotesis, perancangan dan metode penelitian, teknik penulisan karya dan artikel ilmiah serta teknik penyajian karya ilmiah yang profesional dan beretika. Setelah menyelesaikan mata kuliah ini, mahasiswa diharapkan dapat menghasilkan proposal penelitian tugas akhir dan karya ilmiah lainnya sesuai dengan panduan penulisan karya ilmiah serta mampu mengkomunikasikan karya ilmiah tersebut baik secara tertulis maupun lisan sebagai upaya penyebaran karya ilmiah yang dihasilkan.</a:t>
            </a:r>
          </a:p>
        </p:txBody>
      </p:sp>
    </p:spTree>
    <p:extLst>
      <p:ext uri="{BB962C8B-B14F-4D97-AF65-F5344CB8AC3E}">
        <p14:creationId xmlns:p14="http://schemas.microsoft.com/office/powerpoint/2010/main" val="563524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Posisi Mata Kuliah</a:t>
            </a:r>
            <a:endParaRPr lang="id-ID"/>
          </a:p>
        </p:txBody>
      </p:sp>
      <p:sp>
        <p:nvSpPr>
          <p:cNvPr id="3" name="Content Placeholder 2"/>
          <p:cNvSpPr>
            <a:spLocks noGrp="1"/>
          </p:cNvSpPr>
          <p:nvPr>
            <p:ph idx="1"/>
          </p:nvPr>
        </p:nvSpPr>
        <p:spPr/>
        <p:txBody>
          <a:bodyPr/>
          <a:lstStyle/>
          <a:p>
            <a:r>
              <a:rPr lang="en-US" smtClean="0"/>
              <a:t>Memperkenalkan tahapan penelitian dalam studi sarjana</a:t>
            </a:r>
          </a:p>
          <a:p>
            <a:r>
              <a:rPr lang="en-US" smtClean="0"/>
              <a:t>Menyiapkan dasar untuk penyiapan proposal tugas akhir (kolokium)</a:t>
            </a:r>
          </a:p>
          <a:p>
            <a:r>
              <a:rPr lang="en-US" smtClean="0"/>
              <a:t>Menuju </a:t>
            </a:r>
            <a:r>
              <a:rPr lang="en-US"/>
              <a:t>penyelesaian tugas akhir yang tepat waktu</a:t>
            </a:r>
            <a:endParaRPr lang="id-ID"/>
          </a:p>
        </p:txBody>
      </p:sp>
    </p:spTree>
    <p:extLst>
      <p:ext uri="{BB962C8B-B14F-4D97-AF65-F5344CB8AC3E}">
        <p14:creationId xmlns:p14="http://schemas.microsoft.com/office/powerpoint/2010/main" val="2395410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Komponen Penilaian</a:t>
            </a:r>
            <a:endParaRPr lang="id-ID"/>
          </a:p>
        </p:txBody>
      </p:sp>
      <p:sp>
        <p:nvSpPr>
          <p:cNvPr id="3" name="Content Placeholder 2"/>
          <p:cNvSpPr>
            <a:spLocks noGrp="1"/>
          </p:cNvSpPr>
          <p:nvPr>
            <p:ph idx="1"/>
          </p:nvPr>
        </p:nvSpPr>
        <p:spPr/>
        <p:txBody>
          <a:bodyPr/>
          <a:lstStyle/>
          <a:p>
            <a:r>
              <a:rPr lang="en-US" smtClean="0"/>
              <a:t>Ujian tertulis:</a:t>
            </a:r>
          </a:p>
          <a:p>
            <a:pPr lvl="1"/>
            <a:r>
              <a:rPr lang="en-US" smtClean="0"/>
              <a:t>UTS (30%)</a:t>
            </a:r>
          </a:p>
          <a:p>
            <a:pPr lvl="1"/>
            <a:r>
              <a:rPr lang="en-US" smtClean="0"/>
              <a:t>UAS (30%)</a:t>
            </a:r>
          </a:p>
          <a:p>
            <a:r>
              <a:rPr lang="en-US" smtClean="0"/>
              <a:t>Tugas (40%)</a:t>
            </a:r>
          </a:p>
          <a:p>
            <a:pPr lvl="1"/>
            <a:r>
              <a:rPr lang="en-US" smtClean="0"/>
              <a:t>Di kelas</a:t>
            </a:r>
          </a:p>
          <a:p>
            <a:pPr lvl="1"/>
            <a:r>
              <a:rPr lang="en-US" smtClean="0"/>
              <a:t>PR</a:t>
            </a:r>
          </a:p>
          <a:p>
            <a:pPr lvl="1"/>
            <a:r>
              <a:rPr lang="en-US" smtClean="0"/>
              <a:t>LMS</a:t>
            </a:r>
            <a:endParaRPr lang="id-ID"/>
          </a:p>
        </p:txBody>
      </p:sp>
      <p:graphicFrame>
        <p:nvGraphicFramePr>
          <p:cNvPr id="4" name="Table 3"/>
          <p:cNvGraphicFramePr>
            <a:graphicFrameLocks noGrp="1"/>
          </p:cNvGraphicFramePr>
          <p:nvPr>
            <p:extLst>
              <p:ext uri="{D42A27DB-BD31-4B8C-83A1-F6EECF244321}">
                <p14:modId xmlns:p14="http://schemas.microsoft.com/office/powerpoint/2010/main" val="1990306177"/>
              </p:ext>
            </p:extLst>
          </p:nvPr>
        </p:nvGraphicFramePr>
        <p:xfrm>
          <a:off x="4629150" y="2336873"/>
          <a:ext cx="4972050" cy="3785616"/>
        </p:xfrm>
        <a:graphic>
          <a:graphicData uri="http://schemas.openxmlformats.org/drawingml/2006/table">
            <a:tbl>
              <a:tblPr firstRow="1" firstCol="1" lastRow="1" lastCol="1" bandRow="1" bandCol="1">
                <a:tableStyleId>{5C22544A-7EE6-4342-B048-85BDC9FD1C3A}</a:tableStyleId>
              </a:tblPr>
              <a:tblGrid>
                <a:gridCol w="2237167"/>
                <a:gridCol w="2734883"/>
              </a:tblGrid>
              <a:tr h="826296">
                <a:tc>
                  <a:txBody>
                    <a:bodyPr/>
                    <a:lstStyle/>
                    <a:p>
                      <a:pPr algn="ctr">
                        <a:lnSpc>
                          <a:spcPct val="115000"/>
                        </a:lnSpc>
                        <a:spcBef>
                          <a:spcPts val="600"/>
                        </a:spcBef>
                        <a:spcAft>
                          <a:spcPts val="600"/>
                        </a:spcAft>
                      </a:pPr>
                      <a:r>
                        <a:rPr lang="en-US" sz="2400" smtClean="0">
                          <a:effectLst/>
                        </a:rPr>
                        <a:t>Huruf Mutu</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600"/>
                        </a:spcBef>
                        <a:spcAft>
                          <a:spcPts val="600"/>
                        </a:spcAft>
                      </a:pPr>
                      <a:r>
                        <a:rPr lang="en-US" sz="2400">
                          <a:effectLst/>
                        </a:rPr>
                        <a:t>Rentang Nilai Akhir (NA)</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r>
              <a:tr h="396146">
                <a:tc>
                  <a:txBody>
                    <a:bodyPr/>
                    <a:lstStyle/>
                    <a:p>
                      <a:pPr algn="ctr">
                        <a:lnSpc>
                          <a:spcPct val="115000"/>
                        </a:lnSpc>
                        <a:spcAft>
                          <a:spcPts val="0"/>
                        </a:spcAft>
                      </a:pPr>
                      <a:r>
                        <a:rPr lang="en-US" sz="2400">
                          <a:effectLst/>
                        </a:rPr>
                        <a:t>A</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400">
                          <a:effectLst/>
                        </a:rPr>
                        <a:t>NA </a:t>
                      </a:r>
                      <a:r>
                        <a:rPr lang="en-US" sz="2400">
                          <a:effectLst/>
                          <a:sym typeface="Symbol" panose="05050102010706020507" pitchFamily="18" charset="2"/>
                        </a:rPr>
                        <a:t></a:t>
                      </a:r>
                      <a:r>
                        <a:rPr lang="en-US" sz="2400">
                          <a:effectLst/>
                        </a:rPr>
                        <a:t> 75</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r>
              <a:tr h="396146">
                <a:tc>
                  <a:txBody>
                    <a:bodyPr/>
                    <a:lstStyle/>
                    <a:p>
                      <a:pPr algn="ctr">
                        <a:lnSpc>
                          <a:spcPct val="115000"/>
                        </a:lnSpc>
                        <a:spcAft>
                          <a:spcPts val="0"/>
                        </a:spcAft>
                      </a:pPr>
                      <a:r>
                        <a:rPr lang="en-US" sz="2400">
                          <a:effectLst/>
                        </a:rPr>
                        <a:t>AB</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400">
                          <a:effectLst/>
                        </a:rPr>
                        <a:t>70 </a:t>
                      </a:r>
                      <a:r>
                        <a:rPr lang="en-US" sz="2400">
                          <a:effectLst/>
                          <a:sym typeface="Symbol" panose="05050102010706020507" pitchFamily="18" charset="2"/>
                        </a:rPr>
                        <a:t></a:t>
                      </a:r>
                      <a:r>
                        <a:rPr lang="en-US" sz="2400">
                          <a:effectLst/>
                        </a:rPr>
                        <a:t> NA </a:t>
                      </a:r>
                      <a:r>
                        <a:rPr lang="en-US" sz="2400">
                          <a:effectLst/>
                          <a:sym typeface="Symbol" panose="05050102010706020507" pitchFamily="18" charset="2"/>
                        </a:rPr>
                        <a:t></a:t>
                      </a:r>
                      <a:r>
                        <a:rPr lang="en-US" sz="2400">
                          <a:effectLst/>
                        </a:rPr>
                        <a:t> 75</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r>
              <a:tr h="396146">
                <a:tc>
                  <a:txBody>
                    <a:bodyPr/>
                    <a:lstStyle/>
                    <a:p>
                      <a:pPr algn="ctr">
                        <a:lnSpc>
                          <a:spcPct val="115000"/>
                        </a:lnSpc>
                        <a:spcAft>
                          <a:spcPts val="0"/>
                        </a:spcAft>
                      </a:pPr>
                      <a:r>
                        <a:rPr lang="en-US" sz="2400">
                          <a:effectLst/>
                        </a:rPr>
                        <a:t>B</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400">
                          <a:effectLst/>
                        </a:rPr>
                        <a:t>65 </a:t>
                      </a:r>
                      <a:r>
                        <a:rPr lang="en-US" sz="2400">
                          <a:effectLst/>
                          <a:sym typeface="Symbol" panose="05050102010706020507" pitchFamily="18" charset="2"/>
                        </a:rPr>
                        <a:t></a:t>
                      </a:r>
                      <a:r>
                        <a:rPr lang="en-US" sz="2400">
                          <a:effectLst/>
                        </a:rPr>
                        <a:t> NA </a:t>
                      </a:r>
                      <a:r>
                        <a:rPr lang="en-US" sz="2400">
                          <a:effectLst/>
                          <a:sym typeface="Symbol" panose="05050102010706020507" pitchFamily="18" charset="2"/>
                        </a:rPr>
                        <a:t></a:t>
                      </a:r>
                      <a:r>
                        <a:rPr lang="en-US" sz="2400">
                          <a:effectLst/>
                        </a:rPr>
                        <a:t> 70</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r>
              <a:tr h="396146">
                <a:tc>
                  <a:txBody>
                    <a:bodyPr/>
                    <a:lstStyle/>
                    <a:p>
                      <a:pPr algn="ctr">
                        <a:lnSpc>
                          <a:spcPct val="115000"/>
                        </a:lnSpc>
                        <a:spcAft>
                          <a:spcPts val="0"/>
                        </a:spcAft>
                      </a:pPr>
                      <a:r>
                        <a:rPr lang="en-US" sz="2400">
                          <a:effectLst/>
                        </a:rPr>
                        <a:t>BC</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400">
                          <a:effectLst/>
                        </a:rPr>
                        <a:t>55 </a:t>
                      </a:r>
                      <a:r>
                        <a:rPr lang="en-US" sz="2400">
                          <a:effectLst/>
                          <a:sym typeface="Symbol" panose="05050102010706020507" pitchFamily="18" charset="2"/>
                        </a:rPr>
                        <a:t></a:t>
                      </a:r>
                      <a:r>
                        <a:rPr lang="en-US" sz="2400">
                          <a:effectLst/>
                        </a:rPr>
                        <a:t> NA </a:t>
                      </a:r>
                      <a:r>
                        <a:rPr lang="en-US" sz="2400">
                          <a:effectLst/>
                          <a:sym typeface="Symbol" panose="05050102010706020507" pitchFamily="18" charset="2"/>
                        </a:rPr>
                        <a:t></a:t>
                      </a:r>
                      <a:r>
                        <a:rPr lang="en-US" sz="2400">
                          <a:effectLst/>
                        </a:rPr>
                        <a:t> 65</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r>
              <a:tr h="396146">
                <a:tc>
                  <a:txBody>
                    <a:bodyPr/>
                    <a:lstStyle/>
                    <a:p>
                      <a:pPr algn="ctr">
                        <a:lnSpc>
                          <a:spcPct val="115000"/>
                        </a:lnSpc>
                        <a:spcAft>
                          <a:spcPts val="0"/>
                        </a:spcAft>
                      </a:pPr>
                      <a:r>
                        <a:rPr lang="en-US" sz="2400">
                          <a:effectLst/>
                        </a:rPr>
                        <a:t>C</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400">
                          <a:effectLst/>
                        </a:rPr>
                        <a:t>50 </a:t>
                      </a:r>
                      <a:r>
                        <a:rPr lang="en-US" sz="2400">
                          <a:effectLst/>
                          <a:sym typeface="Symbol" panose="05050102010706020507" pitchFamily="18" charset="2"/>
                        </a:rPr>
                        <a:t></a:t>
                      </a:r>
                      <a:r>
                        <a:rPr lang="en-US" sz="2400">
                          <a:effectLst/>
                        </a:rPr>
                        <a:t> NA </a:t>
                      </a:r>
                      <a:r>
                        <a:rPr lang="en-US" sz="2400">
                          <a:effectLst/>
                          <a:sym typeface="Symbol" panose="05050102010706020507" pitchFamily="18" charset="2"/>
                        </a:rPr>
                        <a:t></a:t>
                      </a:r>
                      <a:r>
                        <a:rPr lang="en-US" sz="2400">
                          <a:effectLst/>
                        </a:rPr>
                        <a:t> 55</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r>
              <a:tr h="396146">
                <a:tc>
                  <a:txBody>
                    <a:bodyPr/>
                    <a:lstStyle/>
                    <a:p>
                      <a:pPr algn="ctr">
                        <a:lnSpc>
                          <a:spcPct val="115000"/>
                        </a:lnSpc>
                        <a:spcAft>
                          <a:spcPts val="0"/>
                        </a:spcAft>
                      </a:pPr>
                      <a:r>
                        <a:rPr lang="en-US" sz="2400">
                          <a:effectLst/>
                        </a:rPr>
                        <a:t>D</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400">
                          <a:effectLst/>
                        </a:rPr>
                        <a:t>40 </a:t>
                      </a:r>
                      <a:r>
                        <a:rPr lang="en-US" sz="2400">
                          <a:effectLst/>
                          <a:sym typeface="Symbol" panose="05050102010706020507" pitchFamily="18" charset="2"/>
                        </a:rPr>
                        <a:t></a:t>
                      </a:r>
                      <a:r>
                        <a:rPr lang="en-US" sz="2400">
                          <a:effectLst/>
                        </a:rPr>
                        <a:t> NA </a:t>
                      </a:r>
                      <a:r>
                        <a:rPr lang="en-US" sz="2400">
                          <a:effectLst/>
                          <a:sym typeface="Symbol" panose="05050102010706020507" pitchFamily="18" charset="2"/>
                        </a:rPr>
                        <a:t></a:t>
                      </a:r>
                      <a:r>
                        <a:rPr lang="en-US" sz="2400">
                          <a:effectLst/>
                        </a:rPr>
                        <a:t> 50</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r>
              <a:tr h="396146">
                <a:tc>
                  <a:txBody>
                    <a:bodyPr/>
                    <a:lstStyle/>
                    <a:p>
                      <a:pPr algn="ctr">
                        <a:lnSpc>
                          <a:spcPct val="115000"/>
                        </a:lnSpc>
                        <a:spcAft>
                          <a:spcPts val="0"/>
                        </a:spcAft>
                      </a:pPr>
                      <a:r>
                        <a:rPr lang="en-US" sz="2400">
                          <a:effectLst/>
                        </a:rPr>
                        <a:t>E</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400">
                          <a:effectLst/>
                        </a:rPr>
                        <a:t>NA </a:t>
                      </a:r>
                      <a:r>
                        <a:rPr lang="en-US" sz="2400">
                          <a:effectLst/>
                          <a:sym typeface="Symbol" panose="05050102010706020507" pitchFamily="18" charset="2"/>
                        </a:rPr>
                        <a:t></a:t>
                      </a:r>
                      <a:r>
                        <a:rPr lang="en-US" sz="2400">
                          <a:effectLst/>
                        </a:rPr>
                        <a:t> 40</a:t>
                      </a:r>
                      <a:endParaRPr lang="id-ID" sz="2800">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90560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Referensi</a:t>
            </a:r>
            <a:endParaRPr lang="id-ID"/>
          </a:p>
        </p:txBody>
      </p:sp>
      <p:sp>
        <p:nvSpPr>
          <p:cNvPr id="3" name="Content Placeholder 2"/>
          <p:cNvSpPr>
            <a:spLocks noGrp="1"/>
          </p:cNvSpPr>
          <p:nvPr>
            <p:ph idx="1"/>
          </p:nvPr>
        </p:nvSpPr>
        <p:spPr/>
        <p:txBody>
          <a:bodyPr/>
          <a:lstStyle/>
          <a:p>
            <a:r>
              <a:rPr lang="en-US" smtClean="0"/>
              <a:t>[PPKI] Institut </a:t>
            </a:r>
            <a:r>
              <a:rPr lang="en-US"/>
              <a:t>Pertanian Bogor. 2012. Pedoman Penulisan Karya Ilmiah. Ed ke-3. Bogor (ID): IPB Press.</a:t>
            </a:r>
            <a:endParaRPr lang="id-ID"/>
          </a:p>
          <a:p>
            <a:r>
              <a:rPr lang="en-US" smtClean="0"/>
              <a:t>Kumar R. 2011. Research Methodology: A Step-by-step Guide for Beginners. Ed ke-3. London (GB): SAGE.</a:t>
            </a:r>
          </a:p>
          <a:p>
            <a:r>
              <a:rPr lang="en-US" smtClean="0"/>
              <a:t>Medawar PB. 1979. Advice to a Young Scientist. Basic Books.</a:t>
            </a:r>
          </a:p>
          <a:p>
            <a:r>
              <a:rPr lang="en-US" smtClean="0"/>
              <a:t>Dll</a:t>
            </a:r>
          </a:p>
          <a:p>
            <a:pPr marL="0" indent="0">
              <a:buNone/>
            </a:pPr>
            <a:endParaRPr lang="en-US" smtClean="0"/>
          </a:p>
        </p:txBody>
      </p:sp>
    </p:spTree>
    <p:extLst>
      <p:ext uri="{BB962C8B-B14F-4D97-AF65-F5344CB8AC3E}">
        <p14:creationId xmlns:p14="http://schemas.microsoft.com/office/powerpoint/2010/main" val="1041485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Penelitian</a:t>
            </a:r>
            <a:endParaRPr lang="id-ID"/>
          </a:p>
        </p:txBody>
      </p:sp>
      <p:sp>
        <p:nvSpPr>
          <p:cNvPr id="3" name="Content Placeholder 2"/>
          <p:cNvSpPr>
            <a:spLocks noGrp="1"/>
          </p:cNvSpPr>
          <p:nvPr>
            <p:ph idx="1"/>
          </p:nvPr>
        </p:nvSpPr>
        <p:spPr/>
        <p:txBody>
          <a:bodyPr/>
          <a:lstStyle/>
          <a:p>
            <a:r>
              <a:rPr lang="en-US" smtClean="0"/>
              <a:t>Profesi apa saja yang melakukan penelitian?</a:t>
            </a:r>
          </a:p>
          <a:p>
            <a:r>
              <a:rPr lang="en-US" smtClean="0"/>
              <a:t>Apa tujuan penelitian?</a:t>
            </a:r>
            <a:endParaRPr lang="id-ID"/>
          </a:p>
        </p:txBody>
      </p:sp>
    </p:spTree>
    <p:extLst>
      <p:ext uri="{BB962C8B-B14F-4D97-AF65-F5344CB8AC3E}">
        <p14:creationId xmlns:p14="http://schemas.microsoft.com/office/powerpoint/2010/main" val="2866633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Implikasi Penelitian</a:t>
            </a:r>
            <a:endParaRPr lang="id-ID"/>
          </a:p>
        </p:txBody>
      </p:sp>
      <p:sp>
        <p:nvSpPr>
          <p:cNvPr id="3" name="Content Placeholder 2"/>
          <p:cNvSpPr>
            <a:spLocks noGrp="1"/>
          </p:cNvSpPr>
          <p:nvPr>
            <p:ph idx="1"/>
          </p:nvPr>
        </p:nvSpPr>
        <p:spPr/>
        <p:txBody>
          <a:bodyPr/>
          <a:lstStyle/>
          <a:p>
            <a:r>
              <a:rPr lang="en-US" smtClean="0"/>
              <a:t>Mengikuti kerangka pikir tertentu</a:t>
            </a:r>
          </a:p>
          <a:p>
            <a:r>
              <a:rPr lang="en-US" smtClean="0"/>
              <a:t>Menggunakan prosedur, metode, dan teknik yang telah teruji validitas dan reliabilitasnya</a:t>
            </a:r>
          </a:p>
          <a:p>
            <a:r>
              <a:rPr lang="en-US" smtClean="0"/>
              <a:t>Dirancang untuk tidak bias</a:t>
            </a:r>
            <a:endParaRPr lang="id-ID"/>
          </a:p>
        </p:txBody>
      </p:sp>
    </p:spTree>
    <p:extLst>
      <p:ext uri="{BB962C8B-B14F-4D97-AF65-F5344CB8AC3E}">
        <p14:creationId xmlns:p14="http://schemas.microsoft.com/office/powerpoint/2010/main" val="2184970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5520" y="6237313"/>
            <a:ext cx="8640960" cy="246221"/>
          </a:xfrm>
          <a:prstGeom prst="rect">
            <a:avLst/>
          </a:prstGeom>
        </p:spPr>
        <p:txBody>
          <a:bodyPr wrap="square">
            <a:spAutoFit/>
          </a:bodyPr>
          <a:lstStyle/>
          <a:p>
            <a:r>
              <a:rPr lang="en-GB" sz="1000" dirty="0"/>
              <a:t>© </a:t>
            </a:r>
            <a:r>
              <a:rPr lang="en-GB" sz="1000" i="1" dirty="0"/>
              <a:t>Research Methodology</a:t>
            </a:r>
            <a:r>
              <a:rPr lang="en-GB" sz="1000" dirty="0"/>
              <a:t>, Third Edition by Ranjit Kumar (2011, SAGE) </a:t>
            </a:r>
          </a:p>
        </p:txBody>
      </p:sp>
      <p:pic>
        <p:nvPicPr>
          <p:cNvPr id="1027" name="Picture 3"/>
          <p:cNvPicPr>
            <a:picLocks noChangeAspect="1" noChangeArrowheads="1"/>
          </p:cNvPicPr>
          <p:nvPr/>
        </p:nvPicPr>
        <p:blipFill>
          <a:blip r:embed="rId2" cstate="print"/>
          <a:srcRect/>
          <a:stretch>
            <a:fillRect/>
          </a:stretch>
        </p:blipFill>
        <p:spPr bwMode="auto">
          <a:xfrm rot="5400000">
            <a:off x="2797372" y="-1442636"/>
            <a:ext cx="6597256" cy="9697684"/>
          </a:xfrm>
          <a:prstGeom prst="rect">
            <a:avLst/>
          </a:prstGeom>
          <a:noFill/>
          <a:ln w="9525">
            <a:noFill/>
            <a:miter lim="800000"/>
            <a:headEnd/>
            <a:tailEnd/>
          </a:ln>
        </p:spPr>
      </p:pic>
    </p:spTree>
    <p:extLst>
      <p:ext uri="{BB962C8B-B14F-4D97-AF65-F5344CB8AC3E}">
        <p14:creationId xmlns:p14="http://schemas.microsoft.com/office/powerpoint/2010/main" val="3659807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231</TotalTime>
  <Words>571</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Calisto MT</vt:lpstr>
      <vt:lpstr>Symbol</vt:lpstr>
      <vt:lpstr>Times New Roman</vt:lpstr>
      <vt:lpstr>Trebuchet MS</vt:lpstr>
      <vt:lpstr>Berlin</vt:lpstr>
      <vt:lpstr>PENELITIAN DAN TAHAPANNYA</vt:lpstr>
      <vt:lpstr>Tim Pengajar</vt:lpstr>
      <vt:lpstr>DESKRIPSI</vt:lpstr>
      <vt:lpstr>Posisi Mata Kuliah</vt:lpstr>
      <vt:lpstr>Komponen Penilaian</vt:lpstr>
      <vt:lpstr>Referensi</vt:lpstr>
      <vt:lpstr>Penelitian</vt:lpstr>
      <vt:lpstr>Implikasi Penelitian</vt:lpstr>
      <vt:lpstr>PowerPoint Presentation</vt:lpstr>
      <vt:lpstr>Karakteristik Penelitian</vt:lpstr>
      <vt:lpstr>PowerPoint Presentation</vt:lpstr>
      <vt:lpstr>Berdasarkan Tujuan</vt:lpstr>
      <vt:lpstr>Kuantitatif atau Kualitatif</vt:lpstr>
      <vt:lpstr>PowerPoint Presentation</vt:lpstr>
      <vt:lpstr>PowerPoint Presentation</vt:lpstr>
      <vt:lpstr>PowerPoint Presentation</vt:lpstr>
      <vt:lpstr>Publikasi Hasil Penelitan</vt:lpstr>
      <vt:lpstr>Jurnal vs Prosiding</vt:lpstr>
      <vt:lpstr>Etika Penelitian</vt:lpstr>
      <vt:lpstr>Tugas Bacaan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PENELITIAN DAN TAHAPANNYA</dc:title>
  <dc:creator>Ahmad Ridha</dc:creator>
  <cp:lastModifiedBy>Ahmad Ridha</cp:lastModifiedBy>
  <cp:revision>18</cp:revision>
  <dcterms:created xsi:type="dcterms:W3CDTF">2016-02-15T06:39:13Z</dcterms:created>
  <dcterms:modified xsi:type="dcterms:W3CDTF">2016-02-15T13:34:47Z</dcterms:modified>
</cp:coreProperties>
</file>