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7" r:id="rId4"/>
    <p:sldId id="280" r:id="rId5"/>
    <p:sldId id="281" r:id="rId6"/>
    <p:sldId id="286" r:id="rId7"/>
    <p:sldId id="279" r:id="rId8"/>
    <p:sldId id="283" r:id="rId9"/>
    <p:sldId id="282" r:id="rId10"/>
    <p:sldId id="284" r:id="rId11"/>
    <p:sldId id="285" r:id="rId12"/>
    <p:sldId id="260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9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bc.com/news/world-asia-3566627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12" Type="http://schemas.openxmlformats.org/officeDocument/2006/relationships/image" Target="../media/image14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openxmlformats.org/officeDocument/2006/relationships/image" Target="../media/image7.jpg"/><Relationship Id="rId10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LITERATUR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KOM398 Metode Penelitian dan Telaah Pustaka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17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Parafrase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Panjang teks relatif tetap</a:t>
            </a:r>
          </a:p>
          <a:p>
            <a:r>
              <a:rPr lang="en-US" smtClean="0"/>
              <a:t>Informasi sama</a:t>
            </a:r>
          </a:p>
          <a:p>
            <a:r>
              <a:rPr lang="en-US" smtClean="0"/>
              <a:t>Pengungkapan berbeda (bukan juga hanya menerjemahkan)</a:t>
            </a:r>
          </a:p>
          <a:p>
            <a:r>
              <a:rPr lang="en-US" smtClean="0"/>
              <a:t>Sumber disebutkan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4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Parafrase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hlinkClick r:id="rId2"/>
              </a:rPr>
              <a:t>http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www.bbc.com/news/world-asia-35666274</a:t>
            </a:r>
            <a:endParaRPr lang="en-US" smtClean="0"/>
          </a:p>
          <a:p>
            <a:r>
              <a:rPr lang="en-US"/>
              <a:t>“New census figures in Japan show the population has shrunk by nearly one million in the past five years, in the first decline registered </a:t>
            </a:r>
            <a:r>
              <a:rPr lang="en-US"/>
              <a:t>since </a:t>
            </a:r>
            <a:r>
              <a:rPr lang="en-US" smtClean="0"/>
              <a:t>1920. As </a:t>
            </a:r>
            <a:r>
              <a:rPr lang="en-US"/>
              <a:t>of October last year the country has 127.1 million people, 0.7% fewer than in the </a:t>
            </a:r>
            <a:r>
              <a:rPr lang="en-US"/>
              <a:t>last </a:t>
            </a:r>
            <a:r>
              <a:rPr lang="en-US" smtClean="0"/>
              <a:t>census. Demographers </a:t>
            </a:r>
            <a:r>
              <a:rPr lang="en-US"/>
              <a:t>have long predicted a drop, citing Japan's falling birth rate and a lack </a:t>
            </a:r>
            <a:r>
              <a:rPr lang="en-US"/>
              <a:t>of </a:t>
            </a:r>
            <a:r>
              <a:rPr lang="en-US" smtClean="0"/>
              <a:t>immigration. The </a:t>
            </a:r>
            <a:r>
              <a:rPr lang="en-US"/>
              <a:t>rapidly ageing population has contributed to a stagnating economy and worries of increasing </a:t>
            </a:r>
            <a:r>
              <a:rPr lang="en-US"/>
              <a:t>health </a:t>
            </a:r>
            <a:r>
              <a:rPr lang="en-US" smtClean="0"/>
              <a:t>costs.”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02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Tugas Parafrase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Teks sumber ada di LMS</a:t>
            </a:r>
          </a:p>
          <a:p>
            <a:r>
              <a:rPr lang="en-US" smtClean="0"/>
              <a:t>Hasil parafrase dalam bahasa Indonesia</a:t>
            </a:r>
            <a:endParaRPr lang="en-US" smtClean="0"/>
          </a:p>
          <a:p>
            <a:r>
              <a:rPr lang="en-US" smtClean="0"/>
              <a:t>Dikumpulkan via LMS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061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Tugas Tinjauan Pustaka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8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LITERATURE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183779" cy="3599316"/>
          </a:xfrm>
        </p:spPr>
        <p:txBody>
          <a:bodyPr>
            <a:normAutofit/>
          </a:bodyPr>
          <a:lstStyle/>
          <a:p>
            <a:r>
              <a:rPr lang="en-US" sz="4000" b="1" i="1"/>
              <a:t>Standing on the shoulders of giants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00" y="1002800"/>
            <a:ext cx="6827520" cy="5120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00" y="1002800"/>
            <a:ext cx="6827520" cy="5120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00" y="1002800"/>
            <a:ext cx="6827520" cy="5120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00" y="1002800"/>
            <a:ext cx="6827520" cy="51206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00" y="1002800"/>
            <a:ext cx="6827520" cy="51206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00" y="1002800"/>
            <a:ext cx="6827520" cy="5120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00" y="1002800"/>
            <a:ext cx="6827520" cy="51206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00" y="1002800"/>
            <a:ext cx="6827520" cy="51206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00" y="1002800"/>
            <a:ext cx="6827520" cy="51206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00" y="1002800"/>
            <a:ext cx="6827520" cy="51206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00" y="1002800"/>
            <a:ext cx="6827520" cy="51206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00" y="1002800"/>
            <a:ext cx="6827520" cy="51206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054100" y="6123440"/>
            <a:ext cx="682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http://matt.might.net/articles/phd-school-in-pictures/</a:t>
            </a:r>
          </a:p>
        </p:txBody>
      </p:sp>
    </p:spTree>
    <p:extLst>
      <p:ext uri="{BB962C8B-B14F-4D97-AF65-F5344CB8AC3E}">
        <p14:creationId xmlns:p14="http://schemas.microsoft.com/office/powerpoint/2010/main" val="56352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Batasan </a:t>
            </a:r>
            <a:r>
              <a:rPr lang="en-US" smtClean="0"/>
              <a:t>Skripsi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Tujuan: “mengenalkan dan melatih mahasiswa menerapkan ilmu pengetahuan </a:t>
            </a:r>
            <a:r>
              <a:rPr lang="en-US"/>
              <a:t>dan </a:t>
            </a:r>
            <a:r>
              <a:rPr lang="en-US" smtClean="0"/>
              <a:t>teknologi, serta </a:t>
            </a:r>
            <a:r>
              <a:rPr lang="en-US"/>
              <a:t>memecahkan masalah yang ditemui </a:t>
            </a:r>
            <a:r>
              <a:rPr lang="en-US"/>
              <a:t>di </a:t>
            </a:r>
            <a:r>
              <a:rPr lang="en-US" smtClean="0"/>
              <a:t>lapangan” (PPKI 2012)</a:t>
            </a:r>
          </a:p>
        </p:txBody>
      </p:sp>
    </p:spTree>
    <p:extLst>
      <p:ext uri="{BB962C8B-B14F-4D97-AF65-F5344CB8AC3E}">
        <p14:creationId xmlns:p14="http://schemas.microsoft.com/office/powerpoint/2010/main" val="239541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Peran Literatur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Menyediakan </a:t>
            </a:r>
            <a:r>
              <a:rPr lang="en-US"/>
              <a:t>landasan teori untuk penelitian kita</a:t>
            </a:r>
          </a:p>
          <a:p>
            <a:r>
              <a:rPr lang="en-US"/>
              <a:t>Mengetahui </a:t>
            </a:r>
            <a:r>
              <a:rPr lang="en-US"/>
              <a:t>posisi </a:t>
            </a:r>
            <a:r>
              <a:rPr lang="en-US" smtClean="0"/>
              <a:t>hasil penelitian </a:t>
            </a:r>
            <a:r>
              <a:rPr lang="en-US"/>
              <a:t>kita </a:t>
            </a:r>
            <a:r>
              <a:rPr lang="en-US" smtClean="0"/>
              <a:t>terhadap tubuh ilmu yang telah ada</a:t>
            </a:r>
          </a:p>
          <a:p>
            <a:endParaRPr lang="en-US"/>
          </a:p>
          <a:p>
            <a:r>
              <a:rPr lang="en-US" smtClean="0"/>
              <a:t>Kapankah kita mulai dan selesai membaca literatur?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0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Langkah-langkah Tinjauan Literatur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Mencari literatur yang relevan</a:t>
            </a:r>
          </a:p>
          <a:p>
            <a:r>
              <a:rPr lang="en-US" smtClean="0"/>
              <a:t>Meninjau literature yang terpilih</a:t>
            </a:r>
          </a:p>
          <a:p>
            <a:r>
              <a:rPr lang="en-US" smtClean="0"/>
              <a:t>Mengembangkan kerangka teoretis</a:t>
            </a:r>
          </a:p>
          <a:p>
            <a:r>
              <a:rPr lang="en-US" smtClean="0"/>
              <a:t>Mengembangkan kerangka konseptual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Mencari Literatur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Penerbit:</a:t>
            </a:r>
          </a:p>
          <a:p>
            <a:pPr lvl="1"/>
            <a:r>
              <a:rPr lang="en-US" smtClean="0"/>
              <a:t>ACM Digital Library (dl.acm.org)</a:t>
            </a:r>
          </a:p>
          <a:p>
            <a:pPr lvl="1"/>
            <a:r>
              <a:rPr lang="en-US" smtClean="0"/>
              <a:t>IEEExplore (ieeexplore.ieee.org)</a:t>
            </a:r>
          </a:p>
          <a:p>
            <a:r>
              <a:rPr lang="en-US" smtClean="0"/>
              <a:t>Layanan </a:t>
            </a:r>
            <a:r>
              <a:rPr lang="en-US"/>
              <a:t>pengindeksan:</a:t>
            </a:r>
          </a:p>
          <a:p>
            <a:pPr lvl="1"/>
            <a:r>
              <a:rPr lang="en-US"/>
              <a:t>Google Scholar</a:t>
            </a:r>
          </a:p>
          <a:p>
            <a:pPr lvl="1"/>
            <a:r>
              <a:rPr lang="en-US"/>
              <a:t>Microsoft Academic Research</a:t>
            </a:r>
          </a:p>
          <a:p>
            <a:pPr lvl="1"/>
            <a:r>
              <a:rPr lang="en-US"/>
              <a:t>Thomson Reuters</a:t>
            </a:r>
          </a:p>
          <a:p>
            <a:pPr lvl="1"/>
            <a:r>
              <a:rPr lang="en-US" smtClean="0"/>
              <a:t>Scopus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3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Jenis-jenis Literatur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Buku</a:t>
            </a:r>
          </a:p>
          <a:p>
            <a:r>
              <a:rPr lang="en-US" smtClean="0"/>
              <a:t>Jurnal (berkala ilmiah)</a:t>
            </a:r>
          </a:p>
          <a:p>
            <a:r>
              <a:rPr lang="en-US" smtClean="0"/>
              <a:t>Prosiding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7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Ukuran Kinerja Publikasi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Impact Factor / SCImago Journal Rank</a:t>
            </a:r>
          </a:p>
          <a:p>
            <a:r>
              <a:rPr lang="en-US" smtClean="0"/>
              <a:t>Sitasi</a:t>
            </a:r>
          </a:p>
          <a:p>
            <a:r>
              <a:rPr lang="en-US" smtClean="0"/>
              <a:t>h-index</a:t>
            </a:r>
          </a:p>
          <a:p>
            <a:endParaRPr lang="en-US" smtClean="0"/>
          </a:p>
          <a:p>
            <a:r>
              <a:rPr lang="en-US" smtClean="0"/>
              <a:t>Predator journal?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9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Penulisan Tinjauan Pustaka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Bukan kliping!</a:t>
            </a:r>
          </a:p>
          <a:p>
            <a:r>
              <a:rPr lang="en-US" smtClean="0"/>
              <a:t>Perhatikan masalah plagiarism</a:t>
            </a:r>
          </a:p>
          <a:p>
            <a:r>
              <a:rPr lang="en-US" smtClean="0"/>
              <a:t>Parafrase!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353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451</TotalTime>
  <Words>273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</vt:lpstr>
      <vt:lpstr>LITERATUR</vt:lpstr>
      <vt:lpstr>LITERATURE</vt:lpstr>
      <vt:lpstr>Batasan Skripsi</vt:lpstr>
      <vt:lpstr>Peran Literatur</vt:lpstr>
      <vt:lpstr>Langkah-langkah Tinjauan Literatur</vt:lpstr>
      <vt:lpstr>Mencari Literatur</vt:lpstr>
      <vt:lpstr>Jenis-jenis Literatur</vt:lpstr>
      <vt:lpstr>Ukuran Kinerja Publikasi</vt:lpstr>
      <vt:lpstr>Penulisan Tinjauan Pustaka</vt:lpstr>
      <vt:lpstr>Parafrase</vt:lpstr>
      <vt:lpstr>Latihan Parafrase</vt:lpstr>
      <vt:lpstr>Tugas Parafrase</vt:lpstr>
      <vt:lpstr>Tugas Tinjauan Pustaka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PENELITIAN DAN TAHAPANNYA</dc:title>
  <dc:creator>Ahmad Ridha</dc:creator>
  <cp:lastModifiedBy>Ahmad Ridha</cp:lastModifiedBy>
  <cp:revision>36</cp:revision>
  <dcterms:created xsi:type="dcterms:W3CDTF">2016-02-15T06:39:13Z</dcterms:created>
  <dcterms:modified xsi:type="dcterms:W3CDTF">2016-02-28T18:04:17Z</dcterms:modified>
</cp:coreProperties>
</file>