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30" r:id="rId3"/>
    <p:sldId id="419" r:id="rId4"/>
    <p:sldId id="421" r:id="rId5"/>
    <p:sldId id="426" r:id="rId6"/>
    <p:sldId id="432" r:id="rId7"/>
    <p:sldId id="433" r:id="rId8"/>
    <p:sldId id="434" r:id="rId9"/>
    <p:sldId id="435" r:id="rId10"/>
    <p:sldId id="436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22" r:id="rId19"/>
    <p:sldId id="423" r:id="rId20"/>
    <p:sldId id="424" r:id="rId21"/>
    <p:sldId id="425" r:id="rId22"/>
    <p:sldId id="430" r:id="rId23"/>
    <p:sldId id="431" r:id="rId24"/>
    <p:sldId id="446" r:id="rId25"/>
    <p:sldId id="427" r:id="rId26"/>
    <p:sldId id="445" r:id="rId27"/>
    <p:sldId id="428" r:id="rId28"/>
    <p:sldId id="429" r:id="rId29"/>
    <p:sldId id="420" r:id="rId30"/>
    <p:sldId id="447" r:id="rId31"/>
  </p:sldIdLst>
  <p:sldSz cx="9144000" cy="6858000" type="screen4x3"/>
  <p:notesSz cx="6411913" cy="92630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9900"/>
    <a:srgbClr val="FFFF66"/>
    <a:srgbClr val="CC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58" d="100"/>
          <a:sy n="58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6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33788" y="0"/>
            <a:ext cx="2776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7925"/>
            <a:ext cx="2776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33788" y="8797925"/>
            <a:ext cx="2776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0B9B896-793A-4D6A-9522-AFE0481537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338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6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33788" y="0"/>
            <a:ext cx="2776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3738"/>
            <a:ext cx="4630737" cy="3475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2938" y="4398963"/>
            <a:ext cx="5127625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97925"/>
            <a:ext cx="2776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33788" y="8797925"/>
            <a:ext cx="2776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027" tIns="43512" rIns="87027" bIns="4351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74C3541-0FF2-4345-AB14-21FFED382E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232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" name="Picture 2" descr="D:\Pictures\logo-ip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28613"/>
            <a:ext cx="15144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917700" y="614363"/>
            <a:ext cx="35687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2000" b="1" smtClean="0">
                <a:latin typeface="Candara" pitchFamily="34" charset="0"/>
              </a:rPr>
              <a:t>Computer Science Department</a:t>
            </a:r>
          </a:p>
          <a:p>
            <a:pPr>
              <a:defRPr/>
            </a:pPr>
            <a:r>
              <a:rPr lang="en-US" altLang="en-US" sz="2000" b="1" smtClean="0">
                <a:latin typeface="Candara" pitchFamily="34" charset="0"/>
              </a:rPr>
              <a:t>Bogor Agricultural University</a:t>
            </a:r>
            <a:endParaRPr lang="id-ID" altLang="en-US" sz="2000" b="1" smtClean="0">
              <a:latin typeface="Candara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>
                <a:latin typeface="Corbe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42A9490A-80A8-4CF1-8CA6-FDF1A0B03A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43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66EAF-B6C8-4EAE-98A4-F0E49D9CF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94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Straight Connector 12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59045-F96F-4C9A-B25E-94D434AF2C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5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orbe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orbel" pitchFamily="34" charset="0"/>
              </a:defRPr>
            </a:lvl1pPr>
            <a:lvl2pPr>
              <a:defRPr>
                <a:latin typeface="Corbel" pitchFamily="34" charset="0"/>
              </a:defRPr>
            </a:lvl2pPr>
            <a:lvl3pPr>
              <a:defRPr>
                <a:latin typeface="Corbel" pitchFamily="34" charset="0"/>
              </a:defRPr>
            </a:lvl3pPr>
            <a:lvl4pPr>
              <a:defRPr>
                <a:latin typeface="Corbel" pitchFamily="34" charset="0"/>
              </a:defRPr>
            </a:lvl4pPr>
            <a:lvl5pPr>
              <a:defRPr>
                <a:latin typeface="Corbe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5778-1DCD-46CD-B743-40DF1D479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0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AACD10FB-EC9D-431C-9703-513A038D21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66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F9B8C-EBE4-42FD-BF30-FFEBAEE85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1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096E1-4C21-400B-A658-506434FDC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11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31E2B-6C51-4A98-9953-28BBA92A21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91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F9A03-16FC-4E79-9C26-14BB578090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76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35DE8-399C-4F47-A78F-C5E57DF66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1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B554A2-26A9-4C3F-8157-BE97E3726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569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orbe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7938"/>
            <a:ext cx="1101725" cy="3635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Corbel" panose="020B0503020204020204" pitchFamily="34" charset="0"/>
              </a:defRPr>
            </a:lvl1pPr>
          </a:lstStyle>
          <a:p>
            <a:fld id="{4D6E5A9E-AF5C-48DE-A931-08BB89CACC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33" name="Picture 2" descr="D:\Pictures\logo-ipb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8600"/>
            <a:ext cx="8699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5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Corbe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orbel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Corbel" pitchFamily="34" charset="0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A94543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ny.ac.id/sites/default/files/SEMINAR%20SOSIOLOGI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ny.ac.id/sites/default/files/SEMINAR%20SOSIOLOGI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ny.ac.id/sites/default/files/SEMINAR%20SOSIOLOGI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campus.greenmtn.edu/faculty/gregbrown/rec4031/Lecture--Qualitative%20Research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udjiarahardjo.uin-malang.ac.id/materi-kuliah/288-metode-pengumpulan-data-penelitian-kualitatif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relevantinsights.com/online-qualitative-research-techniques-review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rveygizmo.com/survey-blog/online-qualitative-research-tools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urveygizmo.com/survey-blog/online-qualitative-research-tool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her.oxfordjournals.org/content/16/3/255.short" TargetMode="External"/><Relationship Id="rId3" Type="http://schemas.openxmlformats.org/officeDocument/2006/relationships/hyperlink" Target="http://mudjiarahardjo.uin-malang.ac.id/materi-kuliah/288-metode-pengumpulan-data-penelitian-kualitatif.html" TargetMode="External"/><Relationship Id="rId7" Type="http://schemas.openxmlformats.org/officeDocument/2006/relationships/hyperlink" Target="http://campus.greenmtn.edu/faculty/gregbrown/rec4031/Lecture--Qualitative%20Research.pdf" TargetMode="External"/><Relationship Id="rId2" Type="http://schemas.openxmlformats.org/officeDocument/2006/relationships/hyperlink" Target="http://www.ncbi.nlm.nih.gov/pmc/articles/PMC1496926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ff.uny.ac.id/sites/default/files/SEMINAR%20SOSIOLOGI.pdf" TargetMode="External"/><Relationship Id="rId5" Type="http://schemas.openxmlformats.org/officeDocument/2006/relationships/hyperlink" Target="http://berkarya.um.ac.id/2010/09/19/perbedaan-penelitian-kualitatif-dan-kuantitatif/" TargetMode="External"/><Relationship Id="rId4" Type="http://schemas.openxmlformats.org/officeDocument/2006/relationships/hyperlink" Target="http://relevantinsights.com/online-qualitative-research-techniques-review" TargetMode="External"/><Relationship Id="rId9" Type="http://schemas.openxmlformats.org/officeDocument/2006/relationships/hyperlink" Target="http://www.idpublications.com/journals/PDFs/INHE/INHE_EditorsChoice_2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1496926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1496926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erkarya.um.ac.id/2010/09/19/perbedaan-penelitian-kualitatif-dan-kuantitati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erkarya.um.ac.id/2010/09/19/perbedaan-penelitian-kualitatif-dan-kuantitatif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erkarya.um.ac.id/2010/09/19/perbedaan-penelitian-kualitatif-dan-kuantitati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ny.ac.id/sites/default/files/SEMINAR%20SOSIOLOGI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85938" y="3786188"/>
            <a:ext cx="6313487" cy="1071562"/>
          </a:xfrm>
        </p:spPr>
        <p:txBody>
          <a:bodyPr/>
          <a:lstStyle/>
          <a:p>
            <a:pPr eaLnBrk="1" hangingPunct="1"/>
            <a:r>
              <a:rPr lang="id-ID" altLang="en-US" sz="4800" b="1" smtClean="0"/>
              <a:t>Penelitian Kualitiatif</a:t>
            </a:r>
            <a:endParaRPr lang="en-GB" altLang="en-US" sz="6000" b="1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94543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5CA17CF-C2E3-4DEF-949D-86EF94471074}" type="slidenum"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Text Box 1"/>
          <p:cNvSpPr txBox="1">
            <a:spLocks noChangeArrowheads="1"/>
          </p:cNvSpPr>
          <p:nvPr/>
        </p:nvSpPr>
        <p:spPr bwMode="auto">
          <a:xfrm>
            <a:off x="1258888" y="3429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Corbel" panose="020B0503020204020204" pitchFamily="34" charset="0"/>
              </a:defRPr>
            </a:lvl2pPr>
            <a:lvl3pPr marL="1143000" indent="-228600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 eaLnBrk="0" hangingPunct="0">
              <a:spcBef>
                <a:spcPts val="400"/>
              </a:spcBef>
              <a:buClr>
                <a:srgbClr val="A94543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143500"/>
            <a:ext cx="6858000" cy="514350"/>
          </a:xfrm>
        </p:spPr>
        <p:txBody>
          <a:bodyPr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id-ID" sz="3600" b="1" dirty="0" smtClean="0">
                <a:latin typeface="Corbel" pitchFamily="34" charset="0"/>
              </a:rPr>
              <a:t>Metode Penelitian dan Telaah Pustaka (KOM398)</a:t>
            </a:r>
            <a:endParaRPr lang="en-US" sz="34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Kontras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5929313"/>
            <a:ext cx="8229600" cy="352425"/>
          </a:xfrm>
        </p:spPr>
        <p:txBody>
          <a:bodyPr/>
          <a:lstStyle/>
          <a:p>
            <a:r>
              <a:rPr lang="id-ID" altLang="en-US" sz="1800" smtClean="0">
                <a:hlinkClick r:id="rId2"/>
              </a:rPr>
              <a:t>Sumber: http://staff.uny.ac.id/sites/default/files/SEMINAR%20SOSIOLOGI.pdf</a:t>
            </a:r>
            <a:endParaRPr lang="id-ID" altLang="en-US" sz="1800" smtClean="0"/>
          </a:p>
          <a:p>
            <a:endParaRPr lang="id-ID" altLang="en-US" sz="180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32E740-5983-4A16-A52D-D1F6AE6588D4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10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1214438"/>
          <a:ext cx="8286750" cy="4632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3375"/>
                <a:gridCol w="4143375"/>
              </a:tblGrid>
              <a:tr h="396170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Kualitatif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Kuantitatif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31046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Teknik Penelitian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Observasi, participant observation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 Wawancara terbuka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Teknik Penelitian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Eksperimen, survey, observasi berstruktur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Wawancara berstruktur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31046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Instrumen Penelitian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Human Instrument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Buku Catatan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Recording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Instrumen Penelitian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Test, angket, wawancara, skala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Komputer, Kalkulator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615228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Data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Deskriptif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Dokumen pribadi, catatan lapangan, ucapan responden, dokumen, dll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Data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Kuantitatif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Hasil pengukuran berdasarkan variabel yang dioperasionalkan dengan menggunakan instrumen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Kontras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28625" y="6000750"/>
            <a:ext cx="8229600" cy="352425"/>
          </a:xfrm>
        </p:spPr>
        <p:txBody>
          <a:bodyPr/>
          <a:lstStyle/>
          <a:p>
            <a:r>
              <a:rPr lang="id-ID" altLang="en-US" sz="1800" smtClean="0">
                <a:hlinkClick r:id="rId2"/>
              </a:rPr>
              <a:t>Sumber: http://staff.uny.ac.id/sites/default/files/SEMINAR%20SOSIOLOGI.pdf</a:t>
            </a:r>
            <a:endParaRPr lang="id-ID" altLang="en-US" sz="1800" smtClean="0"/>
          </a:p>
          <a:p>
            <a:endParaRPr lang="id-ID" altLang="en-US" sz="180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21A6DFE-F6FF-423C-B39B-1046C30321AE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11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1214438"/>
          <a:ext cx="8286750" cy="46328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0438"/>
                <a:gridCol w="4786312"/>
              </a:tblGrid>
              <a:tr h="396170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Kualitatif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Kuantitatif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31046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Sample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Kecil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Tidak representatif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Purposif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Sample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sv-SE" sz="2000" dirty="0" smtClean="0">
                          <a:latin typeface="Corbel" pitchFamily="34" charset="0"/>
                        </a:rPr>
                        <a:t>Besar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sv-SE" sz="2000" dirty="0" smtClean="0">
                          <a:latin typeface="Corbel" pitchFamily="34" charset="0"/>
                        </a:rPr>
                        <a:t>Representatif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sv-SE" sz="2000" dirty="0" smtClean="0">
                          <a:latin typeface="Corbel" pitchFamily="34" charset="0"/>
                        </a:rPr>
                        <a:t>Sedapat mungkin random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615228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Analisis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Terus menerus sejak awal sampai akhir penelitian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Induktif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Mencari pola, model, tema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Analisis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Pada taraf akhir setelah pengumpulan data selesai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Deduktif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Menggunakan statistik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  <a:tr h="1310464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None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Hubungan dengan responden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Empati, akrab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Kedudukan sama, setara, jangka lama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Hubungan dengan responden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Berjarak, sering tanpa kontak langsung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Hubungan antara peneliti  –  subjek  jangka pendek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3" marB="4570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Kontras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786438"/>
            <a:ext cx="8229600" cy="369887"/>
          </a:xfrm>
        </p:spPr>
        <p:txBody>
          <a:bodyPr/>
          <a:lstStyle/>
          <a:p>
            <a:r>
              <a:rPr lang="id-ID" altLang="en-US" sz="1800" smtClean="0">
                <a:hlinkClick r:id="rId2"/>
              </a:rPr>
              <a:t>Sumber: http://staff.uny.ac.id/sites/default/files/SEMINAR%20SOSIOLOGI.pdf</a:t>
            </a:r>
            <a:endParaRPr lang="id-ID" altLang="en-US" sz="1800" smtClean="0"/>
          </a:p>
          <a:p>
            <a:endParaRPr lang="id-ID" altLang="en-US" sz="180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2D7EF-7DDC-4B60-BA3D-FFC75EE418AA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12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625" y="1500188"/>
          <a:ext cx="8286750" cy="38404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0438"/>
                <a:gridCol w="4786312"/>
              </a:tblGrid>
              <a:tr h="39619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Kualitatif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Kuantitatif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9" marB="45709"/>
                </a:tc>
              </a:tr>
              <a:tr h="3443968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Usulan Desain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Singkat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Sedikit literatur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Pendekatan secara umum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Masalah yang diduga relevan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Tidak ada hipotesis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Fokus penelitian sering ditulis  setelah ada data yang dikumpulkan dari lapangan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9" marB="45709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Usulan Desain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Luas dan terinci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Banyak literatur yang berhubungan dengan masalah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Prosedur yang spesifik dan terinci langkah-langkahnya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Masalah diuraikan dan ditujukan kepada fokus tertentu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Hipotesis dirumuskan dengan jelas  dan ditulis terinci dan lengkap sebelum terjun ke lapangan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09" marB="4570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Terminolog</a:t>
            </a:r>
            <a:r>
              <a:rPr lang="en-US" altLang="en-US" smtClean="0"/>
              <a:t>i dalam Penelitian Kualitatif</a:t>
            </a:r>
            <a:endParaRPr lang="id-ID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mtClean="0"/>
              <a:t>Grounded theory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Ethnography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Phenomenology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Field research</a:t>
            </a:r>
            <a:endParaRPr lang="id-ID" altLang="en-US" smtClean="0"/>
          </a:p>
          <a:p>
            <a:pPr>
              <a:spcAft>
                <a:spcPts val="600"/>
              </a:spcAft>
            </a:pPr>
            <a:endParaRPr lang="id-ID" altLang="en-US" smtClean="0"/>
          </a:p>
          <a:p>
            <a:pPr>
              <a:spcAft>
                <a:spcPts val="600"/>
              </a:spcAft>
            </a:pPr>
            <a:r>
              <a:rPr lang="id-ID" altLang="en-US" sz="2000" smtClean="0"/>
              <a:t>Source: </a:t>
            </a:r>
            <a:r>
              <a:rPr lang="id-ID" altLang="en-US" sz="2000" smtClean="0">
                <a:hlinkClick r:id="rId2"/>
              </a:rPr>
              <a:t>http://campus.greenmtn.edu/faculty/gregbrown/rec4031/Lecture--Qualitative%20Research.pdf</a:t>
            </a:r>
            <a:endParaRPr lang="id-ID" altLang="en-US" sz="200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1A7E4D-E222-4D42-8B42-D435389C8F78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13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Grounded theory</a:t>
            </a:r>
            <a:endParaRPr lang="id-ID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i="1" smtClean="0"/>
              <a:t>Grounded </a:t>
            </a:r>
            <a:r>
              <a:rPr lang="en-US" altLang="en-US" sz="2400" i="1" smtClean="0"/>
              <a:t>theory</a:t>
            </a:r>
            <a:r>
              <a:rPr lang="en-US" altLang="en-US" sz="2400" smtClean="0"/>
              <a:t> </a:t>
            </a:r>
            <a:r>
              <a:rPr lang="en-US" altLang="en-US" sz="2400" smtClean="0"/>
              <a:t>merujuk pada proses induksi untuk menghasilkan teori dari data </a:t>
            </a:r>
            <a:r>
              <a:rPr lang="en-US" altLang="en-US" sz="2400" i="1" smtClean="0"/>
              <a:t>(ground-up/bottom-up processing</a:t>
            </a:r>
            <a:r>
              <a:rPr lang="en-US" altLang="en-US" sz="2400" smtClean="0"/>
              <a:t>)</a:t>
            </a:r>
            <a:r>
              <a:rPr lang="en-US" altLang="en-US" sz="2400" i="1" smtClean="0"/>
              <a:t>.</a:t>
            </a:r>
            <a:endParaRPr lang="en-US" altLang="en-US" sz="2400" i="1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Pendukungnya berpendapat bahwa teori yang dihasilkan dari pengamatan dunia empiris akan lebih valid dan berguna daripada teori yang dihasilkan oleh penyelidikan deduktif.</a:t>
            </a:r>
            <a:endParaRPr lang="id-ID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Mereka mengkritisi penalaran deduktif yang bersandar pada asumsi-asumsi awal mengenai dunia.</a:t>
            </a:r>
            <a:endParaRPr lang="id-ID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Akan tetapi, </a:t>
            </a:r>
            <a:r>
              <a:rPr lang="en-US" altLang="en-US" sz="2400" i="1" smtClean="0"/>
              <a:t>grounded </a:t>
            </a:r>
            <a:r>
              <a:rPr lang="en-US" altLang="en-US" sz="2400" i="1" smtClean="0"/>
              <a:t>theory</a:t>
            </a:r>
            <a:r>
              <a:rPr lang="en-US" altLang="en-US" sz="2400" smtClean="0"/>
              <a:t> </a:t>
            </a:r>
            <a:r>
              <a:rPr lang="en-US" altLang="en-US" sz="2400" smtClean="0"/>
              <a:t>menggunakan penalaran deduktif ketika menggunakan perbandingan konstan.</a:t>
            </a:r>
            <a:endParaRPr lang="id-ID" altLang="en-US" sz="240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4BA006-44BC-4327-8C94-1E30E8852DF7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14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Ethnography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i="1" smtClean="0"/>
              <a:t>Ethnography</a:t>
            </a:r>
            <a:r>
              <a:rPr lang="en-US" altLang="en-US" smtClean="0"/>
              <a:t> </a:t>
            </a:r>
            <a:r>
              <a:rPr lang="en-US" altLang="en-US" smtClean="0"/>
              <a:t>menekankan pengamatan detail kehidupan sehari-hari secara alami di dunia nyata. </a:t>
            </a:r>
            <a:endParaRPr lang="id-ID" altLang="en-US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Kadang disebut juga </a:t>
            </a:r>
            <a:r>
              <a:rPr lang="en-US" altLang="en-US" i="1" smtClean="0"/>
              <a:t>naturalistic </a:t>
            </a:r>
            <a:r>
              <a:rPr lang="en-US" altLang="en-US" i="1" smtClean="0"/>
              <a:t>research</a:t>
            </a:r>
            <a:r>
              <a:rPr lang="en-US" altLang="en-US" smtClean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Merupakan metode untuk mendeskripsikan suatu kebudayaan atau masyarakat.</a:t>
            </a:r>
          </a:p>
          <a:p>
            <a:pPr>
              <a:spcAft>
                <a:spcPts val="600"/>
              </a:spcAft>
            </a:pPr>
            <a:r>
              <a:rPr lang="en-US" altLang="en-US" smtClean="0"/>
              <a:t>Utamanya digunakan dalam penelitian antropologi.</a:t>
            </a:r>
            <a:endParaRPr lang="id-ID" altLang="en-US" smtClean="0"/>
          </a:p>
          <a:p>
            <a:pPr>
              <a:spcAft>
                <a:spcPts val="600"/>
              </a:spcAft>
            </a:pPr>
            <a:endParaRPr lang="id-ID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C97672-0A42-46A3-8DE1-9ABDB70BB483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15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Phenomenology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smtClean="0"/>
              <a:t>Phenomenology </a:t>
            </a:r>
            <a:r>
              <a:rPr lang="en-US" altLang="en-US" sz="2400" smtClean="0"/>
              <a:t>ialah aliran pemikiran yang menekankan fokos pada pengalaman subjektif dan interpretasi dunia oleh manusia.</a:t>
            </a:r>
            <a:endParaRPr lang="en-US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Pendukungnya berpendapat bahwa objektivitas dapat dikatakan tidak mungkin untuk dipastikan sehingga sebagai kompensasi, kita harus melihat semua penelitian dari perspektif peneliti.</a:t>
            </a:r>
            <a:endParaRPr lang="id-ID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Mereka berupaya memahami pihak yang diamati dari perspektif  subjek penelitian.</a:t>
            </a:r>
            <a:endParaRPr lang="en-US" altLang="en-US" sz="2400" smtClean="0"/>
          </a:p>
          <a:p>
            <a:pPr>
              <a:spcAft>
                <a:spcPts val="600"/>
              </a:spcAft>
            </a:pPr>
            <a:r>
              <a:rPr lang="id-ID" altLang="en-US" sz="2400" smtClean="0"/>
              <a:t>E</a:t>
            </a:r>
            <a:r>
              <a:rPr lang="en-US" altLang="en-US" sz="2400" smtClean="0"/>
              <a:t>mpati dan perspektif menjadi kunci keberhasilan.</a:t>
            </a:r>
            <a:endParaRPr lang="id-ID" altLang="en-US" sz="240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324BB-63FA-4C78-B45D-CCEAB1C32E86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16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Field Research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i="1" smtClean="0"/>
              <a:t>Field </a:t>
            </a:r>
            <a:r>
              <a:rPr lang="en-US" altLang="en-US" sz="2400" i="1" smtClean="0"/>
              <a:t>research</a:t>
            </a:r>
            <a:r>
              <a:rPr lang="en-US" altLang="en-US" sz="2400" smtClean="0"/>
              <a:t> </a:t>
            </a:r>
            <a:r>
              <a:rPr lang="en-US" altLang="en-US" sz="2400" smtClean="0"/>
              <a:t>ialah istilah umum yang merujuk pada kumpulan metodologi yang digunakan oleh peneliti untuk melakukan penyelidikan kualitatif.</a:t>
            </a:r>
            <a:endParaRPr lang="en-US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Peneliti langsung mendatangi fenomena social yang diteliti dan mengamatinya selengkap mungkin.</a:t>
            </a:r>
            <a:endParaRPr lang="id-ID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Lingkungan alami merupakan prioritas peneliti. Tidak ada kontrol  atau kondisi eksperimen.</a:t>
            </a:r>
            <a:endParaRPr lang="en-US" altLang="en-US" sz="2400" smtClean="0"/>
          </a:p>
          <a:p>
            <a:pPr>
              <a:spcAft>
                <a:spcPts val="600"/>
              </a:spcAft>
            </a:pPr>
            <a:r>
              <a:rPr lang="en-US" altLang="en-US" sz="2400" smtClean="0"/>
              <a:t>Berguna untuk mengamati fenomena social dari waktu ke waktu.</a:t>
            </a:r>
            <a:endParaRPr lang="id-ID" altLang="en-US" sz="240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29BAD3-0265-4C60-AB0D-D49C0B378F60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17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85750" y="80963"/>
            <a:ext cx="8229600" cy="990600"/>
          </a:xfrm>
        </p:spPr>
        <p:txBody>
          <a:bodyPr/>
          <a:lstStyle/>
          <a:p>
            <a:r>
              <a:rPr lang="id-ID" altLang="en-US" sz="2800" smtClean="0"/>
              <a:t>Metode Pengumpulan Data Penelitian Kualitatif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d-ID" dirty="0" smtClean="0"/>
              <a:t>Wawancara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d-ID" dirty="0" smtClean="0"/>
              <a:t>Observasi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d-ID" dirty="0" smtClean="0"/>
              <a:t>Dokumentasi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id-ID" dirty="0" smtClean="0"/>
              <a:t>Diskusi terfokus (</a:t>
            </a:r>
            <a:r>
              <a:rPr lang="id-ID" i="1" dirty="0" smtClean="0"/>
              <a:t>Focus Group Discussion</a:t>
            </a:r>
            <a:r>
              <a:rPr lang="id-ID" dirty="0" smtClean="0"/>
              <a:t>)</a:t>
            </a:r>
          </a:p>
          <a:p>
            <a:pPr>
              <a:defRPr/>
            </a:pPr>
            <a:endParaRPr lang="id-ID" b="1" dirty="0" smtClean="0"/>
          </a:p>
          <a:p>
            <a:pPr>
              <a:defRPr/>
            </a:pPr>
            <a:r>
              <a:rPr lang="id-ID" sz="2200" dirty="0" smtClean="0"/>
              <a:t>Sumber</a:t>
            </a:r>
            <a:r>
              <a:rPr lang="id-ID" sz="2200" b="1" dirty="0" smtClean="0"/>
              <a:t>: </a:t>
            </a:r>
            <a:r>
              <a:rPr lang="id-ID" sz="2200" dirty="0" smtClean="0">
                <a:hlinkClick r:id="rId2"/>
              </a:rPr>
              <a:t>http://mudjiarahardjo.uin-malang.ac.id/materi-kuliah/288-metode-pengumpulan-data-penelitian-kualitatif.html</a:t>
            </a:r>
            <a:endParaRPr lang="id-ID" sz="2200" b="1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A2C6A2-8A88-4059-B30A-94C5A88FD3A4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18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Wawancara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id-ID" altLang="en-US" sz="2200" smtClean="0"/>
              <a:t>Wawancara ialah proses komunikasi atau interaksi untuk mengumpulkan informasi dengan cara tanya jawab antara peneliti dengan informan atau subjek penelitian.</a:t>
            </a:r>
          </a:p>
          <a:p>
            <a:pPr>
              <a:spcBef>
                <a:spcPts val="300"/>
              </a:spcBef>
            </a:pPr>
            <a:r>
              <a:rPr lang="id-ID" altLang="en-US" sz="2200" smtClean="0"/>
              <a:t>Terdapat dua jenis wawancara, yakni:</a:t>
            </a:r>
          </a:p>
          <a:p>
            <a:pPr lvl="1">
              <a:spcBef>
                <a:spcPts val="300"/>
              </a:spcBef>
            </a:pPr>
            <a:r>
              <a:rPr lang="id-ID" altLang="en-US" smtClean="0"/>
              <a:t> </a:t>
            </a:r>
            <a:r>
              <a:rPr lang="id-ID" altLang="en-US" sz="2200" smtClean="0"/>
              <a:t>Wawancara mendalam (</a:t>
            </a:r>
            <a:r>
              <a:rPr lang="id-ID" altLang="en-US" sz="2200" i="1" smtClean="0"/>
              <a:t>in-depth interview</a:t>
            </a:r>
            <a:r>
              <a:rPr lang="id-ID" altLang="en-US" sz="2200" smtClean="0"/>
              <a:t>)</a:t>
            </a:r>
          </a:p>
          <a:p>
            <a:pPr lvl="2">
              <a:spcBef>
                <a:spcPts val="300"/>
              </a:spcBef>
            </a:pPr>
            <a:r>
              <a:rPr lang="id-ID" altLang="en-US" smtClean="0"/>
              <a:t>Peneliti menggali informasi secara mendalam dengan cara terlibat langsung dengan kehidupan informan </a:t>
            </a:r>
          </a:p>
          <a:p>
            <a:pPr lvl="2">
              <a:spcBef>
                <a:spcPts val="300"/>
              </a:spcBef>
            </a:pPr>
            <a:r>
              <a:rPr lang="id-ID" altLang="en-US" smtClean="0"/>
              <a:t>Peneliti bertanya jawab secara bebas tanpa pedoman pertanyaan yang disiapkan sebelumnya sehingga suasananya hidup, dan dilakukan berkali-kali</a:t>
            </a:r>
          </a:p>
          <a:p>
            <a:pPr lvl="1">
              <a:spcBef>
                <a:spcPts val="300"/>
              </a:spcBef>
            </a:pPr>
            <a:r>
              <a:rPr lang="id-ID" altLang="en-US" sz="2200" smtClean="0"/>
              <a:t>Wawancara terarah (</a:t>
            </a:r>
            <a:r>
              <a:rPr lang="id-ID" altLang="en-US" sz="2200" i="1" smtClean="0"/>
              <a:t>guided interview</a:t>
            </a:r>
            <a:r>
              <a:rPr lang="id-ID" altLang="en-US" sz="2200" smtClean="0"/>
              <a:t>) </a:t>
            </a:r>
          </a:p>
          <a:p>
            <a:pPr lvl="2">
              <a:spcBef>
                <a:spcPts val="300"/>
              </a:spcBef>
            </a:pPr>
            <a:r>
              <a:rPr lang="id-ID" altLang="en-US" smtClean="0"/>
              <a:t>Peneliti menanyakan kepada informan hal-hal yang telah disiapkan sebelumnya.</a:t>
            </a:r>
          </a:p>
          <a:p>
            <a:pPr lvl="2">
              <a:spcBef>
                <a:spcPts val="300"/>
              </a:spcBef>
            </a:pPr>
            <a:r>
              <a:rPr lang="id-ID" altLang="en-US" smtClean="0"/>
              <a:t>Kelemahan: suasana tidak hidup, karena peneliti terikat  dengan pertanyaan yang telah disiapkan sebelumnya</a:t>
            </a:r>
          </a:p>
          <a:p>
            <a:endParaRPr lang="id-ID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241E5C-DB0A-42DF-BAE8-617C60982B46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19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Outline</a:t>
            </a: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148378-81E3-4476-8A32-C6C584E74796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sp>
        <p:nvSpPr>
          <p:cNvPr id="1536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en-US" sz="2800" smtClean="0"/>
              <a:t>Studi kasus</a:t>
            </a:r>
            <a:endParaRPr lang="id-ID" sz="2800" dirty="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Apa itu penelitian kualitatif?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Karakteristik penelitian kualitatif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Penelitian kualitatif vs penelitian kuantitatif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Metode pengumpulan data penelitian kualitatif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Terminologi dalam penelitian kualitatif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r>
              <a:rPr lang="id-ID" sz="2800" dirty="0" smtClean="0"/>
              <a:t>Contoh artikel</a:t>
            </a:r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endParaRPr lang="id-ID" sz="2800" dirty="0" smtClean="0"/>
          </a:p>
          <a:p>
            <a:pPr marL="514350" indent="-514350" eaLnBrk="1" hangingPunct="1">
              <a:spcAft>
                <a:spcPts val="600"/>
              </a:spcAft>
              <a:buFont typeface="+mj-lt"/>
              <a:buAutoNum type="alphaUcPeriod"/>
              <a:defRPr/>
            </a:pPr>
            <a:endParaRPr lang="en-US" sz="2800" dirty="0" smtClean="0"/>
          </a:p>
          <a:p>
            <a:pPr marL="609600" indent="-609600" eaLnBrk="1" hangingPunct="1">
              <a:buFont typeface="Bookman Old Style" pitchFamily="18" charset="0"/>
              <a:buAutoNum type="alphaUcPeriod"/>
              <a:defRPr/>
            </a:pPr>
            <a:endParaRPr lang="id-ID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Observasi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d-ID" altLang="en-US" sz="2400" smtClean="0"/>
              <a:t>Observasi hakikatnya merupakan kegiatan dengan menggunakan pancaindera, bisa penglihatan, penciuman, pendengaran, untuk memperoleh informasi yang diperlukan untuk menjawab masalah penelitian. </a:t>
            </a:r>
          </a:p>
          <a:p>
            <a:pPr>
              <a:spcAft>
                <a:spcPts val="600"/>
              </a:spcAft>
            </a:pPr>
            <a:r>
              <a:rPr lang="id-ID" altLang="en-US" sz="2400" smtClean="0"/>
              <a:t>Hasil observasi berupa aktivitas, kejadian, peristiwa, objek, kondisi atau suasana tertentu, dan perasaan emosi seseorang. </a:t>
            </a:r>
          </a:p>
          <a:p>
            <a:pPr>
              <a:spcAft>
                <a:spcPts val="600"/>
              </a:spcAft>
            </a:pPr>
            <a:r>
              <a:rPr lang="id-ID" altLang="en-US" sz="2400" smtClean="0"/>
              <a:t>Observasi dilakukan untuk memperoleh gambaran riil suatu peristiwa atau kejadian untuk menjawab pertanyaan penelitian.</a:t>
            </a:r>
          </a:p>
          <a:p>
            <a:endParaRPr lang="id-ID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FE4B36-4A2C-42E2-A82C-E122DB413D4E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20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1749" name="Picture 2" descr="Observation : Search concep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4500563"/>
            <a:ext cx="2286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Bentuk observasi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457200" indent="-457200">
              <a:buFont typeface="Bookman Old Style" panose="02050604050505020204" pitchFamily="18" charset="0"/>
              <a:buAutoNum type="arabicPeriod"/>
            </a:pPr>
            <a:r>
              <a:rPr lang="id-ID" altLang="en-US" sz="2300" smtClean="0"/>
              <a:t>Observasi partisipasi </a:t>
            </a:r>
          </a:p>
          <a:p>
            <a:pPr marL="731838" lvl="1" indent="-457200"/>
            <a:r>
              <a:rPr lang="id-ID" altLang="en-US" smtClean="0"/>
              <a:t>Metode pengumpulan data yang digunakan untuk menghimpun data penelitian melalui pengamatan dan penginderaan di mana peneliti terlibat dalam keseharian informan.</a:t>
            </a:r>
          </a:p>
          <a:p>
            <a:pPr marL="457200" indent="-457200">
              <a:buFont typeface="Bookman Old Style" panose="02050604050505020204" pitchFamily="18" charset="0"/>
              <a:buAutoNum type="arabicPeriod"/>
            </a:pPr>
            <a:r>
              <a:rPr lang="id-ID" altLang="en-US" sz="2300" smtClean="0"/>
              <a:t>Observasi tidak terstruktur </a:t>
            </a:r>
          </a:p>
          <a:p>
            <a:pPr marL="731838" lvl="1" indent="-457200"/>
            <a:r>
              <a:rPr lang="id-ID" altLang="en-US" sz="2000" smtClean="0"/>
              <a:t>Pengamatan yang dilakukan tanpa menggunakan pedoman observasi, sehingga peneliti mengembangkan pengamatannya berdasarkan perkembangan yang terjadi di lapangan.</a:t>
            </a:r>
          </a:p>
          <a:p>
            <a:pPr marL="457200" indent="-457200">
              <a:buFont typeface="Bookman Old Style" panose="02050604050505020204" pitchFamily="18" charset="0"/>
              <a:buAutoNum type="arabicPeriod"/>
            </a:pPr>
            <a:r>
              <a:rPr lang="id-ID" altLang="en-US" sz="2300" smtClean="0"/>
              <a:t>Observasi kelompok </a:t>
            </a:r>
          </a:p>
          <a:p>
            <a:pPr marL="731838" lvl="1" indent="-457200"/>
            <a:r>
              <a:rPr lang="id-ID" altLang="en-US" sz="2000" smtClean="0"/>
              <a:t>Pengamatan yang dilakukan oleh sekelompok tim peneliti terhadap sebuah isu yang diangkat menjadi objek penelitian.</a:t>
            </a:r>
          </a:p>
          <a:p>
            <a:pPr marL="457200" indent="-457200">
              <a:buFont typeface="Bookman Old Style" panose="02050604050505020204" pitchFamily="18" charset="0"/>
              <a:buAutoNum type="arabicPeriod"/>
            </a:pPr>
            <a:endParaRPr lang="id-ID" altLang="en-US" sz="230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329B49-6C15-4578-A870-3A99BD7DA54C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21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Dokumen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d-ID" altLang="en-US" sz="2400" smtClean="0"/>
              <a:t>Informasi juga bisa diperoleh lewat fakta yang tersimpan dalam bentuk surat, catatan harian, arsip foto, hasil rapat, cenderamata, jurnal kegiatan dan sebagainya. </a:t>
            </a:r>
          </a:p>
          <a:p>
            <a:pPr>
              <a:spcAft>
                <a:spcPts val="600"/>
              </a:spcAft>
            </a:pPr>
            <a:r>
              <a:rPr lang="id-ID" altLang="en-US" sz="2400" smtClean="0"/>
              <a:t>Data berupa dokumen seperti ini bisa dipakai untuk menggali informasi yang terjadi di masa silam. </a:t>
            </a:r>
          </a:p>
          <a:p>
            <a:pPr>
              <a:spcAft>
                <a:spcPts val="600"/>
              </a:spcAft>
            </a:pPr>
            <a:r>
              <a:rPr lang="id-ID" altLang="en-US" sz="2400" smtClean="0"/>
              <a:t>Peneliti perlu memiliki kepekaan teoretik untuk memaknai semua dokumen tersebut sehingga tidak sekadar barang yang tidak bermakna.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95509E-B0BD-4586-8DDB-ACA7B34A37B4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22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3797" name="Picture 2" descr="Document : Transfer of documents. Forwarding files conceptual 3d illustra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4143375"/>
            <a:ext cx="3071812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Focus Group Discussion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id-ID" altLang="en-US" sz="2200" smtClean="0"/>
              <a:t>Upaya  menemukan makna sebuah isu oleh sekelompok orang lewat diskusi untuk menghindari diri pemaknaan yang salah oleh seorang peneliti. </a:t>
            </a:r>
          </a:p>
          <a:p>
            <a:r>
              <a:rPr lang="id-ID" altLang="en-US" sz="2200" smtClean="0"/>
              <a:t>Misalnya, sekelompok peneliti mendiskusikan hasil UN 2011 di mana nilai rata-rata siswa pada matapelajaran bahasa Indonesia rendah. </a:t>
            </a:r>
          </a:p>
          <a:p>
            <a:r>
              <a:rPr lang="id-ID" altLang="en-US" sz="2200" smtClean="0"/>
              <a:t>Untuk menghindari pemaknaan secara subjektif oleh seorang peneliti, maka dibentuk kelompok diskusi terdiri atas beberapa orang peneliti. </a:t>
            </a:r>
          </a:p>
          <a:p>
            <a:r>
              <a:rPr lang="id-ID" altLang="en-US" sz="2200" smtClean="0"/>
              <a:t>Dengan beberapa orang mengkaji sebuah isu diharapkan akan diperoleh hasil pemaknaan yang lebih objektif.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E09100-00C7-4C9C-986F-B2003605A94A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23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4821" name="Picture 2" descr="Businessman leaning on desk, explaining business plans to four colleagues sitting on the other side. Stock Photo - 63384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927600"/>
            <a:ext cx="25717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Beberapa teknik baru</a:t>
            </a:r>
            <a:endParaRPr lang="id-ID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id-ID" altLang="en-US" sz="1800" smtClean="0"/>
              <a:t>Source: </a:t>
            </a:r>
            <a:r>
              <a:rPr lang="id-ID" altLang="en-US" sz="1800" smtClean="0">
                <a:hlinkClick r:id="rId2"/>
              </a:rPr>
              <a:t>http://relevantinsights.com/online-qualitative-research-techniques-review</a:t>
            </a:r>
            <a:endParaRPr lang="id-ID" altLang="en-US" sz="1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6ADB2D-EBCF-4A6D-8FDE-0A03B203A968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24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5845" name="Picture 2" descr="Online Qualitative Research Techniqu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14500"/>
            <a:ext cx="52863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Beberapa teknik baru</a:t>
            </a:r>
            <a:endParaRPr lang="id-ID" alt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000" smtClean="0"/>
              <a:t>S</a:t>
            </a:r>
            <a:r>
              <a:rPr lang="id-ID" altLang="en-US" sz="2000" smtClean="0"/>
              <a:t>ource: </a:t>
            </a:r>
            <a:r>
              <a:rPr lang="id-ID" altLang="en-US" sz="2000" smtClean="0">
                <a:hlinkClick r:id="rId2"/>
              </a:rPr>
              <a:t>http://www.surveygizmo.com/survey-blog/online-qualitative-research-tools/</a:t>
            </a:r>
            <a:endParaRPr lang="id-ID" altLang="en-US" sz="2000" smtClean="0"/>
          </a:p>
          <a:p>
            <a:pPr lvl="1">
              <a:spcAft>
                <a:spcPts val="600"/>
              </a:spcAft>
            </a:pPr>
            <a:r>
              <a:rPr lang="id-ID" altLang="en-US" sz="2400" smtClean="0"/>
              <a:t>Bulletin boards</a:t>
            </a:r>
            <a:r>
              <a:rPr lang="id-ID" altLang="en-US" sz="2400" smtClean="0"/>
              <a:t>. </a:t>
            </a:r>
            <a:r>
              <a:rPr lang="en-US" altLang="en-US" sz="2400" smtClean="0"/>
              <a:t>Pengguna dapat mengunggah/mengunduh software/data, membaca berita/bulletin, bertukar pesan, </a:t>
            </a:r>
            <a:r>
              <a:rPr lang="en-US" altLang="en-US" sz="2400" i="1" smtClean="0"/>
              <a:t>chatting</a:t>
            </a:r>
            <a:endParaRPr lang="id-ID" altLang="en-US" sz="2400" smtClean="0"/>
          </a:p>
          <a:p>
            <a:pPr lvl="1">
              <a:spcAft>
                <a:spcPts val="600"/>
              </a:spcAft>
            </a:pPr>
            <a:r>
              <a:rPr lang="id-ID" altLang="en-US" sz="2400" smtClean="0"/>
              <a:t>Immersion IDI’s (Individual Depth Interviews</a:t>
            </a:r>
            <a:r>
              <a:rPr lang="id-ID" altLang="en-US" sz="2400" smtClean="0"/>
              <a:t>). </a:t>
            </a:r>
            <a:r>
              <a:rPr lang="id-ID" altLang="en-US" sz="2400" smtClean="0"/>
              <a:t>IDI</a:t>
            </a:r>
            <a:r>
              <a:rPr lang="en-US" altLang="en-US" sz="2400" smtClean="0"/>
              <a:t> dapat dilakukan melalui telepon</a:t>
            </a:r>
            <a:r>
              <a:rPr lang="id-ID" altLang="en-US" sz="2400" smtClean="0"/>
              <a:t>.</a:t>
            </a:r>
            <a:endParaRPr lang="id-ID" altLang="en-US" sz="2400" smtClean="0"/>
          </a:p>
          <a:p>
            <a:pPr lvl="1">
              <a:spcAft>
                <a:spcPts val="600"/>
              </a:spcAft>
            </a:pPr>
            <a:r>
              <a:rPr lang="id-ID" altLang="en-US" sz="2400" smtClean="0"/>
              <a:t>Mobile qualitative</a:t>
            </a:r>
            <a:r>
              <a:rPr lang="id-ID" altLang="en-US" sz="2400" smtClean="0"/>
              <a:t>, </a:t>
            </a:r>
            <a:r>
              <a:rPr lang="en-US" altLang="en-US" sz="2400" smtClean="0"/>
              <a:t>penelitian dilakukan melalui perangkat </a:t>
            </a:r>
            <a:r>
              <a:rPr lang="id-ID" altLang="en-US" sz="2400" smtClean="0"/>
              <a:t>m</a:t>
            </a:r>
            <a:r>
              <a:rPr lang="en-US" altLang="en-US" sz="2400" smtClean="0"/>
              <a:t>obile</a:t>
            </a:r>
            <a:endParaRPr lang="id-ID" altLang="en-US" sz="2400" smtClean="0"/>
          </a:p>
          <a:p>
            <a:pPr lvl="1">
              <a:spcAft>
                <a:spcPts val="600"/>
              </a:spcAft>
            </a:pPr>
            <a:r>
              <a:rPr lang="id-ID" altLang="en-US" sz="2400" smtClean="0"/>
              <a:t>Quantitative-Qualitative </a:t>
            </a:r>
            <a:r>
              <a:rPr lang="id-ID" altLang="en-US" sz="2400" smtClean="0"/>
              <a:t>hybrid</a:t>
            </a:r>
            <a:endParaRPr lang="id-ID" altLang="en-US" sz="2400" smtClean="0"/>
          </a:p>
          <a:p>
            <a:pPr lvl="1">
              <a:spcAft>
                <a:spcPts val="600"/>
              </a:spcAft>
            </a:pPr>
            <a:r>
              <a:rPr lang="id-ID" altLang="en-US" sz="2400" smtClean="0"/>
              <a:t>Real </a:t>
            </a:r>
            <a:r>
              <a:rPr lang="id-ID" altLang="en-US" sz="2400" smtClean="0"/>
              <a:t>time </a:t>
            </a:r>
            <a:r>
              <a:rPr lang="id-ID" altLang="en-US" sz="2400" smtClean="0"/>
              <a:t>chats</a:t>
            </a:r>
            <a:endParaRPr lang="id-ID" altLang="en-US" sz="240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8BACBF-A343-4E35-A7F2-14AB57B1A4E7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25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Beberapa teknik baru</a:t>
            </a:r>
            <a:endParaRPr lang="id-ID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400" smtClean="0"/>
              <a:t>S</a:t>
            </a:r>
            <a:r>
              <a:rPr lang="id-ID" altLang="en-US" sz="2400" smtClean="0"/>
              <a:t>ource: </a:t>
            </a:r>
            <a:r>
              <a:rPr lang="id-ID" altLang="en-US" sz="2400" smtClean="0">
                <a:hlinkClick r:id="rId2"/>
              </a:rPr>
              <a:t>http://www.surveygizmo.com/survey-blog/online-qualitative-research-tools/</a:t>
            </a:r>
            <a:endParaRPr lang="id-ID" altLang="en-US" sz="2400" smtClean="0"/>
          </a:p>
          <a:p>
            <a:endParaRPr lang="id-ID" altLang="en-US" sz="2800" smtClean="0"/>
          </a:p>
          <a:p>
            <a:r>
              <a:rPr lang="en-US" altLang="en-US" sz="2800" smtClean="0"/>
              <a:t>Juga:</a:t>
            </a:r>
            <a:endParaRPr lang="en-US" altLang="en-US" sz="2800" smtClean="0"/>
          </a:p>
          <a:p>
            <a:pPr lvl="1"/>
            <a:r>
              <a:rPr lang="en-US" altLang="en-US" sz="2800" smtClean="0"/>
              <a:t>Research communities</a:t>
            </a:r>
          </a:p>
          <a:p>
            <a:pPr lvl="1"/>
            <a:r>
              <a:rPr lang="en-US" altLang="en-US" sz="2800" smtClean="0"/>
              <a:t>Social network monitoring</a:t>
            </a:r>
          </a:p>
          <a:p>
            <a:pPr lvl="1"/>
            <a:r>
              <a:rPr lang="en-US" altLang="en-US" sz="2800" smtClean="0"/>
              <a:t>Video journals</a:t>
            </a:r>
          </a:p>
          <a:p>
            <a:pPr lvl="1"/>
            <a:r>
              <a:rPr lang="en-US" altLang="en-US" sz="2800" smtClean="0"/>
              <a:t>Webcam focus groups</a:t>
            </a:r>
          </a:p>
          <a:p>
            <a:pPr lvl="1"/>
            <a:r>
              <a:rPr lang="en-US" altLang="en-US" sz="2800" smtClean="0"/>
              <a:t>Web-Intercepts/chats</a:t>
            </a:r>
            <a:endParaRPr lang="id-ID" alt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910AD2-9194-4609-96CB-FF5DD39506E6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26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id-ID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A38A08-01E6-4D70-86CE-4575AF8FA49D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27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8917" name="Picture 2" descr="Qualitative Research 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30"/>
          <a:stretch>
            <a:fillRect/>
          </a:stretch>
        </p:blipFill>
        <p:spPr bwMode="auto">
          <a:xfrm>
            <a:off x="1285875" y="163513"/>
            <a:ext cx="6429375" cy="620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altLang="en-US" smtClean="0"/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id-ID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E3D1471-C5AF-432E-A052-81D998F314E8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28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39941" name="Picture 2" descr="Qualitative Research 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0"/>
          <a:stretch>
            <a:fillRect/>
          </a:stretch>
        </p:blipFill>
        <p:spPr bwMode="auto">
          <a:xfrm>
            <a:off x="1071563" y="1714500"/>
            <a:ext cx="7270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2" descr="Qualitative Research Techniqu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03"/>
          <a:stretch>
            <a:fillRect/>
          </a:stretch>
        </p:blipFill>
        <p:spPr bwMode="auto">
          <a:xfrm>
            <a:off x="1071563" y="1357313"/>
            <a:ext cx="72707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Referensi: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id-ID" altLang="en-US" sz="2000" smtClean="0">
                <a:hlinkClick r:id="rId2"/>
              </a:rPr>
              <a:t>http://www.ncbi.nlm.nih.gov/pmc/articles/PMC1496926/</a:t>
            </a:r>
            <a:endParaRPr lang="id-ID" altLang="en-US" sz="2000" smtClean="0"/>
          </a:p>
          <a:p>
            <a:r>
              <a:rPr lang="id-ID" altLang="en-US" sz="2000" smtClean="0">
                <a:hlinkClick r:id="rId3"/>
              </a:rPr>
              <a:t>http://mudjiarahardjo.uin-malang.ac.id/materi-kuliah/288-metode-pengumpulan-data-penelitian-kualitatif.html</a:t>
            </a:r>
            <a:endParaRPr lang="id-ID" altLang="en-US" sz="2000" smtClean="0"/>
          </a:p>
          <a:p>
            <a:r>
              <a:rPr lang="id-ID" altLang="en-US" sz="2000" smtClean="0">
                <a:hlinkClick r:id="rId4"/>
              </a:rPr>
              <a:t>http://relevantinsights.com/online-qualitative-research-techniques-review </a:t>
            </a:r>
            <a:endParaRPr lang="id-ID" altLang="en-US" sz="2000" smtClean="0"/>
          </a:p>
          <a:p>
            <a:r>
              <a:rPr lang="id-ID" altLang="en-US" sz="2000" smtClean="0">
                <a:hlinkClick r:id="rId5"/>
              </a:rPr>
              <a:t>http://berkarya.um.ac.id/2010/09/19/perbedaan-penelitian-kualitatif-dan-kuantitatif/</a:t>
            </a:r>
            <a:endParaRPr lang="id-ID" altLang="en-US" sz="2000" smtClean="0"/>
          </a:p>
          <a:p>
            <a:r>
              <a:rPr lang="id-ID" altLang="en-US" sz="2000" smtClean="0">
                <a:hlinkClick r:id="rId6"/>
              </a:rPr>
              <a:t>http://staff.uny.ac.id/sites/default/files/SEMINAR%20SOSIOLOGI.pdf</a:t>
            </a:r>
            <a:endParaRPr lang="id-ID" altLang="en-US" sz="2000" smtClean="0"/>
          </a:p>
          <a:p>
            <a:r>
              <a:rPr lang="id-ID" altLang="en-US" sz="2000" smtClean="0">
                <a:hlinkClick r:id="rId7"/>
              </a:rPr>
              <a:t>http://campus.greenmtn.edu/faculty/gregbrown/rec4031/Lecture--Qualitative%20Research.pdf</a:t>
            </a:r>
            <a:endParaRPr lang="id-ID" altLang="en-US" sz="2000" smtClean="0"/>
          </a:p>
          <a:p>
            <a:r>
              <a:rPr lang="id-ID" altLang="en-US" sz="2000" smtClean="0"/>
              <a:t>Sample article:</a:t>
            </a:r>
          </a:p>
          <a:p>
            <a:pPr lvl="1"/>
            <a:r>
              <a:rPr lang="id-ID" altLang="en-US" sz="1700" smtClean="0"/>
              <a:t> </a:t>
            </a:r>
            <a:r>
              <a:rPr lang="id-ID" altLang="en-US" sz="1700" smtClean="0">
                <a:hlinkClick r:id="rId8"/>
              </a:rPr>
              <a:t>http://her.oxfordjournals.org/content/16/3/255.short</a:t>
            </a:r>
            <a:endParaRPr lang="id-ID" altLang="en-US" sz="1700" smtClean="0"/>
          </a:p>
          <a:p>
            <a:pPr lvl="1"/>
            <a:r>
              <a:rPr lang="id-ID" altLang="en-US" sz="1700" smtClean="0">
                <a:hlinkClick r:id="rId9"/>
              </a:rPr>
              <a:t>http://www.idpublications.com/journals/PDFs/INHE/INHE_EditorsChoice_2.pdf</a:t>
            </a:r>
          </a:p>
          <a:p>
            <a:r>
              <a:rPr lang="id-ID" altLang="en-US" sz="2000" smtClean="0"/>
              <a:t>Photo credit: 123rf.com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441BEE-EB96-429A-9F09-2DBF1B6296FA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29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Studi kasus</a:t>
            </a:r>
            <a:endParaRPr lang="id-ID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200" smtClean="0"/>
              <a:t>Anda baru saja mendapat tugas administrative di sebuah rumah sakit baru dengan tanggung jawab meningkatkan program perawatan pasien dan efisiensi organisasi untuk klinik pasien rawat jalan.</a:t>
            </a:r>
            <a:r>
              <a:rPr lang="en-US" altLang="en-US" sz="2200" smtClean="0"/>
              <a:t> </a:t>
            </a:r>
            <a:endParaRPr lang="id-ID" altLang="en-US" sz="2200" smtClean="0"/>
          </a:p>
          <a:p>
            <a:pPr lvl="1"/>
            <a:r>
              <a:rPr lang="en-US" altLang="en-US" sz="2000" smtClean="0"/>
              <a:t>Apa saja yang telah berjalan baik atau layanan apa saja yang bernilai bagi komunitas setempat? </a:t>
            </a:r>
            <a:endParaRPr lang="id-ID" altLang="en-US" sz="2000" smtClean="0"/>
          </a:p>
          <a:p>
            <a:pPr lvl="1"/>
            <a:r>
              <a:rPr lang="en-US" altLang="en-US" sz="2000" smtClean="0"/>
              <a:t>Bagaimana persepsi pegawai terhadap tugas dan layanan mereka untuk mengenali strategi motivasi perubahan bagi mereka?</a:t>
            </a:r>
            <a:r>
              <a:rPr lang="en-US" altLang="en-US" sz="2000" smtClean="0"/>
              <a:t> </a:t>
            </a:r>
            <a:endParaRPr lang="id-ID" altLang="en-US" sz="2000" smtClean="0"/>
          </a:p>
          <a:p>
            <a:r>
              <a:rPr lang="en-US" altLang="en-US" sz="2200" smtClean="0"/>
              <a:t>Teknik penelitian kualitatif dapat digunakan</a:t>
            </a:r>
            <a:r>
              <a:rPr lang="en-US" altLang="en-US" sz="2200" smtClean="0"/>
              <a:t> </a:t>
            </a:r>
            <a:endParaRPr lang="id-ID" altLang="en-US" sz="2200" smtClean="0"/>
          </a:p>
          <a:p>
            <a:r>
              <a:rPr lang="en-US" altLang="en-US" sz="2200" smtClean="0"/>
              <a:t>Sumber</a:t>
            </a:r>
            <a:r>
              <a:rPr lang="id-ID" altLang="en-US" sz="2200" smtClean="0"/>
              <a:t>:</a:t>
            </a:r>
            <a:r>
              <a:rPr lang="en-US" altLang="en-US" sz="2200" smtClean="0"/>
              <a:t> Berkwits M, Inui TS. 1998. </a:t>
            </a:r>
            <a:r>
              <a:rPr lang="en-US" altLang="en-US" sz="2200"/>
              <a:t>Making </a:t>
            </a:r>
            <a:r>
              <a:rPr lang="en-US" altLang="en-US" sz="2200" smtClean="0"/>
              <a:t>use </a:t>
            </a:r>
            <a:r>
              <a:rPr lang="en-US" altLang="en-US" sz="2200"/>
              <a:t>of </a:t>
            </a:r>
            <a:r>
              <a:rPr lang="en-US" altLang="en-US" sz="2200" smtClean="0"/>
              <a:t>qualitative research techniques. </a:t>
            </a:r>
            <a:r>
              <a:rPr lang="sv-SE" altLang="en-US" sz="2200" i="1"/>
              <a:t>J Gen Intern Med</a:t>
            </a:r>
            <a:r>
              <a:rPr lang="sv-SE" altLang="en-US" sz="2200"/>
              <a:t>. 1998 Mar; 13(3): 195–199</a:t>
            </a:r>
            <a:r>
              <a:rPr lang="sv-SE" altLang="en-US" sz="2200"/>
              <a:t>. </a:t>
            </a:r>
            <a:r>
              <a:rPr lang="id-ID" altLang="en-US" sz="2200" smtClean="0"/>
              <a:t> </a:t>
            </a:r>
            <a:r>
              <a:rPr lang="id-ID" altLang="en-US" sz="2200" smtClean="0">
                <a:hlinkClick r:id="rId2"/>
              </a:rPr>
              <a:t>http://www.ncbi.nlm.nih.gov/pmc/articles/PMC1496926/</a:t>
            </a:r>
            <a:endParaRPr lang="id-ID" altLang="en-US" sz="220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75C2C-D579-43E1-8402-B138A722C6B0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3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 artikel</a:t>
            </a:r>
            <a:endParaRPr lang="id-ID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mtClean="0"/>
              <a:t>Understanding </a:t>
            </a:r>
            <a:r>
              <a:rPr lang="en-US" altLang="en-US" smtClean="0"/>
              <a:t>how women’s groups improve maternal and newborn</a:t>
            </a:r>
            <a:r>
              <a:rPr lang="id-ID" altLang="en-US" smtClean="0"/>
              <a:t> </a:t>
            </a:r>
            <a:r>
              <a:rPr lang="en-US" altLang="en-US" smtClean="0"/>
              <a:t>health in</a:t>
            </a:r>
            <a:r>
              <a:rPr lang="id-ID" altLang="en-US" smtClean="0"/>
              <a:t> </a:t>
            </a:r>
            <a:r>
              <a:rPr lang="en-US" altLang="en-US" smtClean="0"/>
              <a:t>Makwanpur, Nepal: a qualitative study</a:t>
            </a:r>
            <a:endParaRPr lang="id-ID" altLang="en-US" smtClean="0"/>
          </a:p>
          <a:p>
            <a:pPr>
              <a:spcAft>
                <a:spcPts val="600"/>
              </a:spcAft>
            </a:pPr>
            <a:r>
              <a:rPr lang="id-ID" altLang="en-US" smtClean="0"/>
              <a:t>Responden: </a:t>
            </a:r>
            <a:r>
              <a:rPr lang="en-US" altLang="en-US" smtClean="0"/>
              <a:t>19 women’s group members, 2 group facilitators, 16 health volunteers, 2 community leaders, 21 local men, and</a:t>
            </a:r>
            <a:r>
              <a:rPr lang="id-ID" altLang="en-US" smtClean="0"/>
              <a:t> </a:t>
            </a:r>
            <a:r>
              <a:rPr lang="en-US" altLang="en-US" smtClean="0"/>
              <a:t>23 women not attending the women’s groups</a:t>
            </a:r>
            <a:endParaRPr lang="id-ID" altLang="en-US" smtClean="0"/>
          </a:p>
          <a:p>
            <a:pPr>
              <a:spcAft>
                <a:spcPts val="600"/>
              </a:spcAft>
            </a:pPr>
            <a:r>
              <a:rPr lang="id-ID" altLang="en-US" smtClean="0"/>
              <a:t>Data </a:t>
            </a:r>
            <a:r>
              <a:rPr lang="id-ID" altLang="en-US" smtClean="0"/>
              <a:t>collection methods: </a:t>
            </a:r>
            <a:r>
              <a:rPr lang="en-US" altLang="en-US" smtClean="0"/>
              <a:t>semi-structured interviews, group</a:t>
            </a:r>
            <a:r>
              <a:rPr lang="id-ID" altLang="en-US" smtClean="0"/>
              <a:t> </a:t>
            </a:r>
            <a:r>
              <a:rPr lang="en-US" altLang="en-US" smtClean="0"/>
              <a:t>interviews, focus group discussions and unstructured observation of groups</a:t>
            </a:r>
            <a:endParaRPr lang="id-ID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1422324-835E-4F61-8DE1-DCD084081EE6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30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Apakah penelitian kualitatif?</a:t>
            </a:r>
            <a:endParaRPr lang="id-ID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400" smtClean="0"/>
              <a:t>Bentuk penyelidikan yang menganalisis informasi yang disampaikan melalui bahasa dan perilaku dalam Lingkungan alami</a:t>
            </a:r>
            <a:r>
              <a:rPr lang="id-ID" altLang="en-US" sz="2400" smtClean="0"/>
              <a:t>.</a:t>
            </a:r>
            <a:endParaRPr lang="id-ID" altLang="en-US" sz="2400" smtClean="0"/>
          </a:p>
          <a:p>
            <a:r>
              <a:rPr lang="en-US" altLang="en-US" sz="2400" smtClean="0"/>
              <a:t>Digunakan untuk menangkap informasi ekspresif yang tidak disampaikan secara kuantitatif mengenai keyakinan, nilai, perasaan, dan motivasi yang mendasari perilaku</a:t>
            </a:r>
            <a:r>
              <a:rPr lang="id-ID" altLang="en-US" sz="2400" smtClean="0"/>
              <a:t>.</a:t>
            </a:r>
            <a:endParaRPr lang="id-ID" altLang="en-US" sz="2400" smtClean="0"/>
          </a:p>
          <a:p>
            <a:r>
              <a:rPr lang="en-US" altLang="en-US" sz="2400" smtClean="0"/>
              <a:t>Contoh penggunaan metode kualitatif:</a:t>
            </a:r>
            <a:endParaRPr lang="id-ID" altLang="en-US" sz="2400" smtClean="0"/>
          </a:p>
          <a:p>
            <a:pPr lvl="1"/>
            <a:r>
              <a:rPr lang="en-US" altLang="en-US" sz="2100" smtClean="0"/>
              <a:t>Belajar langsung dari pasien dan yang lainnya untuk mengetahui hal-hal yang penting bagi mereka.</a:t>
            </a:r>
            <a:endParaRPr lang="id-ID" altLang="en-US" sz="2100" smtClean="0"/>
          </a:p>
          <a:p>
            <a:pPr lvl="1"/>
            <a:r>
              <a:rPr lang="en-US" altLang="en-US" sz="2100" smtClean="0"/>
              <a:t>Menyediakan konteks yang diperlukan untuk memahami temuan kuantitatif. </a:t>
            </a:r>
            <a:endParaRPr lang="id-ID" altLang="en-US" sz="2100" smtClean="0"/>
          </a:p>
          <a:p>
            <a:pPr lvl="1"/>
            <a:r>
              <a:rPr lang="en-US" altLang="en-US" sz="2100" smtClean="0"/>
              <a:t>Mengenali variabel-variabel penting untuk studi lanjutan.</a:t>
            </a:r>
            <a:endParaRPr lang="id-ID" altLang="en-US" sz="2100" smtClean="0"/>
          </a:p>
          <a:p>
            <a:r>
              <a:rPr lang="id-ID" altLang="en-US" sz="2200" smtClean="0"/>
              <a:t>Source: </a:t>
            </a:r>
            <a:r>
              <a:rPr lang="id-ID" altLang="en-US" sz="2200" smtClean="0">
                <a:hlinkClick r:id="rId2"/>
              </a:rPr>
              <a:t>http://www.ncbi.nlm.nih.gov/pmc/articles/PMC1496926/</a:t>
            </a:r>
            <a:endParaRPr lang="id-ID" altLang="en-US" sz="22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A2E4F1-EE0A-4AC8-9827-73FD2700E5C7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4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Qualitative vs quantitiative research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endParaRPr lang="id-ID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EEA6B8-95B3-48E3-B559-94072642C35F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5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pic>
        <p:nvPicPr>
          <p:cNvPr id="16389" name="Picture 2" descr="http://www.surveygizmo.com/wp-content/uploads/2010/03/Qual_Vs_Qua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85875"/>
            <a:ext cx="8001000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Penelitian kualitatif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id-ID" altLang="en-US" smtClean="0"/>
              <a:t>Penelitian kualitatif digunakan sebagai istilah payung strategi penelitian dengan karakteristik berikut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id-ID" altLang="en-US" smtClean="0"/>
              <a:t>Data penelitian merupakan data lunak (</a:t>
            </a:r>
            <a:r>
              <a:rPr lang="id-ID" altLang="en-US" i="1" smtClean="0"/>
              <a:t>soft data</a:t>
            </a:r>
            <a:r>
              <a:rPr lang="id-ID" altLang="en-US" smtClean="0"/>
              <a:t>), yakni data yang kaya akan deskripsi orang, benda, tempat, dan percakapan atau tuturan.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id-ID" altLang="en-US" smtClean="0"/>
              <a:t>Masalah penelitian dirumuskan dalam wujud fokus penelitian yang menggambarkan kompleksitas masalah penelitian sesuai dengan konteksnya (bukan dalam wujud variabel, pertanyaan, atau hipotesis).</a:t>
            </a:r>
          </a:p>
          <a:p>
            <a:pPr lvl="1">
              <a:spcBef>
                <a:spcPct val="0"/>
              </a:spcBef>
              <a:spcAft>
                <a:spcPts val="600"/>
              </a:spcAft>
            </a:pPr>
            <a:r>
              <a:rPr lang="id-ID" altLang="en-US" smtClean="0"/>
              <a:t>Data dikumpulkan dari dan dalam latar alamiah, yakni latar nyata dan sebagaimana adanya.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id-ID" altLang="en-US" sz="1800" smtClean="0"/>
              <a:t>	Sumber: </a:t>
            </a:r>
            <a:r>
              <a:rPr lang="id-ID" altLang="en-US" sz="1800" smtClean="0">
                <a:hlinkClick r:id="rId2"/>
              </a:rPr>
              <a:t>http://berkarya.um.ac.id/2010/09/19/perbedaan-penelitian-kualitatif-dan-kuantitatif/</a:t>
            </a:r>
            <a:endParaRPr lang="id-ID" altLang="en-US" sz="18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2E22C4-2AD1-4D38-94A9-CE3E643AC937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6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Penelitian kualitatif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d-ID" altLang="en-US" sz="2400" smtClean="0">
                <a:solidFill>
                  <a:srgbClr val="000000"/>
                </a:solidFill>
                <a:latin typeface="Verdana" panose="020B0604030504040204" pitchFamily="34" charset="0"/>
              </a:rPr>
              <a:t>Karakteristik penelitian kualitatif dapat dikemukakan berikut ini:</a:t>
            </a:r>
          </a:p>
          <a:p>
            <a:pPr lvl="1">
              <a:spcAft>
                <a:spcPts val="600"/>
              </a:spcAft>
            </a:pPr>
            <a:r>
              <a:rPr lang="id-ID" altLang="en-US" sz="2100" smtClean="0"/>
              <a:t>Penelitian kualitatif bersifat alamiah (</a:t>
            </a:r>
            <a:r>
              <a:rPr lang="id-ID" altLang="en-US" sz="2100" i="1" smtClean="0"/>
              <a:t>naturalistic</a:t>
            </a:r>
            <a:r>
              <a:rPr lang="id-ID" altLang="en-US" sz="2100" smtClean="0"/>
              <a:t>), yakni latar langsung sebagai sumber data dan peneliti sebagai instrumen kunci (</a:t>
            </a:r>
            <a:r>
              <a:rPr lang="id-ID" altLang="en-US" sz="2100" i="1" smtClean="0"/>
              <a:t>key instrument</a:t>
            </a:r>
            <a:r>
              <a:rPr lang="id-ID" altLang="en-US" sz="2100" smtClean="0"/>
              <a:t>).</a:t>
            </a:r>
          </a:p>
          <a:p>
            <a:pPr lvl="1">
              <a:spcAft>
                <a:spcPts val="600"/>
              </a:spcAft>
            </a:pPr>
            <a:r>
              <a:rPr lang="id-ID" altLang="en-US" sz="2100" smtClean="0"/>
              <a:t>Data penelitian kualitatif bersifat deskriptif, yakni data berupa kata-kata  dan gambar yang diperoleh dari transkripsi wawancara, catatan lapangan, foto, </a:t>
            </a:r>
            <a:r>
              <a:rPr lang="id-ID" altLang="en-US" sz="2100" i="1" smtClean="0"/>
              <a:t>videotape</a:t>
            </a:r>
            <a:r>
              <a:rPr lang="id-ID" altLang="en-US" sz="2100" smtClean="0"/>
              <a:t>, dokumen pribadi, dokumen resmi, memo, dan dokumen-dokumen lainnya.</a:t>
            </a:r>
          </a:p>
          <a:p>
            <a:endParaRPr lang="id-ID" altLang="en-US" sz="2400" smtClean="0"/>
          </a:p>
          <a:p>
            <a:r>
              <a:rPr lang="id-ID" altLang="en-US" sz="1800" smtClean="0"/>
              <a:t>Sumber: </a:t>
            </a:r>
            <a:r>
              <a:rPr lang="id-ID" altLang="en-US" sz="1800" smtClean="0">
                <a:hlinkClick r:id="rId2"/>
              </a:rPr>
              <a:t>http://berkarya.um.ac.id/2010/09/19/perbedaan-penelitian-kualitatif-dan-kuantitatif/</a:t>
            </a:r>
            <a:endParaRPr lang="id-ID" altLang="en-US" sz="1800" smtClean="0"/>
          </a:p>
          <a:p>
            <a:endParaRPr lang="id-ID" altLang="en-US" sz="24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D0A23A0-349A-46D3-A990-A7794FEF3E71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7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Penelitian kualitatif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id-ID" altLang="en-US" sz="2100" smtClean="0"/>
              <a:t>Di samping hasil, penelitian kualitatif menekankan proses,</a:t>
            </a:r>
          </a:p>
          <a:p>
            <a:pPr lvl="2">
              <a:spcAft>
                <a:spcPts val="600"/>
              </a:spcAft>
            </a:pPr>
            <a:r>
              <a:rPr lang="id-ID" altLang="en-US" smtClean="0"/>
              <a:t>proses yang terjadi dan berlangsung pada sumber data (subjek/informan, objek, dan responden) beserta keseluruhan konteks yang melingkupinya, di samping data yang dihasilkannya.</a:t>
            </a:r>
          </a:p>
          <a:p>
            <a:pPr lvl="1">
              <a:spcAft>
                <a:spcPts val="600"/>
              </a:spcAft>
            </a:pPr>
            <a:r>
              <a:rPr lang="id-ID" altLang="en-US" sz="2100" smtClean="0"/>
              <a:t>Analisis data penelitian kualitatif cenderung secara induktif untuk memperoleh abstraksi dari keseluruhan data yang diperoleh.</a:t>
            </a:r>
          </a:p>
          <a:p>
            <a:pPr lvl="1">
              <a:spcAft>
                <a:spcPts val="600"/>
              </a:spcAft>
            </a:pPr>
            <a:r>
              <a:rPr lang="id-ID" altLang="en-US" sz="2100" smtClean="0"/>
              <a:t>Penelitian kualitatif menggali makna kehidupan berdasarkan perspektif partisipan</a:t>
            </a:r>
          </a:p>
          <a:p>
            <a:pPr lvl="2">
              <a:spcAft>
                <a:spcPts val="600"/>
              </a:spcAft>
            </a:pPr>
            <a:r>
              <a:rPr lang="id-ID" altLang="en-US" smtClean="0"/>
              <a:t>yakni berdasarkan proses subjek </a:t>
            </a:r>
            <a:r>
              <a:rPr lang="en-US" altLang="en-US" smtClean="0"/>
              <a:t>membangun </a:t>
            </a:r>
            <a:r>
              <a:rPr lang="id-ID" altLang="en-US" smtClean="0"/>
              <a:t>atau menyusun makna dan berdasarkan proses mendeskrispsikan makna yang disus</a:t>
            </a:r>
            <a:r>
              <a:rPr lang="en-US" altLang="en-US" smtClean="0"/>
              <a:t>u</a:t>
            </a:r>
            <a:r>
              <a:rPr lang="id-ID" altLang="en-US" smtClean="0"/>
              <a:t>n subjek.</a:t>
            </a:r>
          </a:p>
          <a:p>
            <a:pPr lvl="1">
              <a:spcAft>
                <a:spcPts val="600"/>
              </a:spcAft>
              <a:buFont typeface="Wingdings 3" panose="05040102010807070707" pitchFamily="18" charset="2"/>
              <a:buNone/>
            </a:pPr>
            <a:r>
              <a:rPr lang="id-ID" altLang="en-US" sz="1800" smtClean="0"/>
              <a:t>	Sumber: </a:t>
            </a:r>
            <a:r>
              <a:rPr lang="id-ID" altLang="en-US" sz="1800" smtClean="0">
                <a:hlinkClick r:id="rId2"/>
              </a:rPr>
              <a:t>http://berkarya.um.ac.id/2010/09/19/perbedaan-penelitian-kualitatif-dan-kuantitatif/</a:t>
            </a:r>
            <a:endParaRPr lang="id-ID" altLang="en-US" sz="1800" smtClean="0"/>
          </a:p>
          <a:p>
            <a:pPr lvl="1">
              <a:spcAft>
                <a:spcPts val="600"/>
              </a:spcAft>
            </a:pPr>
            <a:endParaRPr lang="id-ID" altLang="en-US" sz="2100" smtClean="0"/>
          </a:p>
          <a:p>
            <a:pPr lvl="1">
              <a:spcAft>
                <a:spcPts val="600"/>
              </a:spcAft>
            </a:pPr>
            <a:endParaRPr lang="id-ID" altLang="en-US" sz="210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F4D369-D533-4325-B466-B215D69A407A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8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mtClean="0"/>
              <a:t>Kontras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5715000"/>
            <a:ext cx="8229600" cy="495300"/>
          </a:xfrm>
        </p:spPr>
        <p:txBody>
          <a:bodyPr/>
          <a:lstStyle/>
          <a:p>
            <a:r>
              <a:rPr lang="id-ID" altLang="en-US" sz="1800" smtClean="0">
                <a:hlinkClick r:id="rId2"/>
              </a:rPr>
              <a:t>Sumber: http://staff.uny.ac.id/sites/default/files/SEMINAR%20SOSIOLOGI.pdf</a:t>
            </a:r>
            <a:endParaRPr lang="id-ID" altLang="en-US" sz="18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95CBAE-6690-48BA-8204-50071069E360}" type="slidenum">
              <a:rPr lang="en-US" altLang="en-US">
                <a:solidFill>
                  <a:schemeClr val="tx2"/>
                </a:solidFill>
                <a:latin typeface="Corbel" panose="020B0503020204020204" pitchFamily="34" charset="0"/>
              </a:rPr>
              <a:pPr eaLnBrk="1" hangingPunct="1"/>
              <a:t>9</a:t>
            </a:fld>
            <a:endParaRPr lang="en-US" altLang="en-US">
              <a:solidFill>
                <a:schemeClr val="tx2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3709"/>
              </p:ext>
            </p:extLst>
          </p:nvPr>
        </p:nvGraphicFramePr>
        <p:xfrm>
          <a:off x="500063" y="1285875"/>
          <a:ext cx="8286750" cy="42370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43375"/>
                <a:gridCol w="4143375"/>
              </a:tblGrid>
              <a:tr h="396270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Kualitatif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Metode Kuantitatif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</a:tr>
              <a:tr h="192038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Desain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Umum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 Fleksibel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Berkembang, tampil dalam proses penelitian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Desain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Spesifik, jelas, terinci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Ditentukan secara mantap sejak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awal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Menjadi pegangan langkah demi langkah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</a:tr>
              <a:tr h="1920384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Tujuan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Memperoleh pemahaman makna 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Mengembangkan teori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Menggambarkan realitas yang Kompleks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latin typeface="Corbel" pitchFamily="34" charset="0"/>
                        </a:rPr>
                        <a:t>Tujuan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Menunjukkan </a:t>
                      </a:r>
                      <a:r>
                        <a:rPr lang="id-ID" sz="2000" smtClean="0">
                          <a:latin typeface="Corbel" pitchFamily="34" charset="0"/>
                        </a:rPr>
                        <a:t>hubungan </a:t>
                      </a:r>
                      <a:r>
                        <a:rPr lang="id-ID" sz="2000" smtClean="0">
                          <a:latin typeface="Corbel" pitchFamily="34" charset="0"/>
                        </a:rPr>
                        <a:t>antar</a:t>
                      </a:r>
                      <a:r>
                        <a:rPr lang="en-US" sz="2000" smtClean="0">
                          <a:latin typeface="Corbel" pitchFamily="34" charset="0"/>
                        </a:rPr>
                        <a:t>-</a:t>
                      </a:r>
                      <a:r>
                        <a:rPr lang="id-ID" sz="2000" smtClean="0">
                          <a:latin typeface="Corbel" pitchFamily="34" charset="0"/>
                        </a:rPr>
                        <a:t>variabel</a:t>
                      </a:r>
                      <a:endParaRPr lang="id-ID" sz="2000" dirty="0" smtClean="0">
                        <a:latin typeface="Corbel" pitchFamily="34" charset="0"/>
                      </a:endParaRP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smtClean="0">
                          <a:latin typeface="Corbel" pitchFamily="34" charset="0"/>
                        </a:rPr>
                        <a:t>Men</a:t>
                      </a:r>
                      <a:r>
                        <a:rPr lang="en-US" sz="2000" smtClean="0">
                          <a:latin typeface="Corbel" pitchFamily="34" charset="0"/>
                        </a:rPr>
                        <a:t>guji</a:t>
                      </a:r>
                      <a:r>
                        <a:rPr lang="id-ID" sz="2000" smtClean="0">
                          <a:latin typeface="Corbel" pitchFamily="34" charset="0"/>
                        </a:rPr>
                        <a:t> </a:t>
                      </a:r>
                      <a:r>
                        <a:rPr lang="id-ID" sz="2000" dirty="0" smtClean="0">
                          <a:latin typeface="Corbel" pitchFamily="34" charset="0"/>
                        </a:rPr>
                        <a:t>teori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id-ID" sz="2000" dirty="0" smtClean="0">
                          <a:latin typeface="Corbel" pitchFamily="34" charset="0"/>
                        </a:rPr>
                        <a:t>Mencari generalisasi yang mempunyai nilai prediktif</a:t>
                      </a:r>
                      <a:endParaRPr lang="id-ID" sz="2000" dirty="0">
                        <a:latin typeface="Corbel" pitchFamily="34" charset="0"/>
                      </a:endParaRPr>
                    </a:p>
                  </a:txBody>
                  <a:tcPr marL="91439" marR="91439"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4830</TotalTime>
  <Words>1397</Words>
  <Application>Microsoft Office PowerPoint</Application>
  <PresentationFormat>On-screen Show (4:3)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Comic Sans MS</vt:lpstr>
      <vt:lpstr>Arial</vt:lpstr>
      <vt:lpstr>Corbel</vt:lpstr>
      <vt:lpstr>Wingdings 3</vt:lpstr>
      <vt:lpstr>Wingdings</vt:lpstr>
      <vt:lpstr>Gill Sans MT</vt:lpstr>
      <vt:lpstr>Candara</vt:lpstr>
      <vt:lpstr>Bookman Old Style</vt:lpstr>
      <vt:lpstr>Verdana</vt:lpstr>
      <vt:lpstr>Origin</vt:lpstr>
      <vt:lpstr>Penelitian Kualitiatif</vt:lpstr>
      <vt:lpstr>Outline</vt:lpstr>
      <vt:lpstr>Studi kasus</vt:lpstr>
      <vt:lpstr>Apakah penelitian kualitatif?</vt:lpstr>
      <vt:lpstr>Qualitative vs quantitiative research</vt:lpstr>
      <vt:lpstr>Penelitian kualitatif</vt:lpstr>
      <vt:lpstr>Penelitian kualitatif</vt:lpstr>
      <vt:lpstr>Penelitian kualitatif</vt:lpstr>
      <vt:lpstr>Kontras</vt:lpstr>
      <vt:lpstr>Kontras</vt:lpstr>
      <vt:lpstr>Kontras</vt:lpstr>
      <vt:lpstr>Kontras</vt:lpstr>
      <vt:lpstr>Terminologi dalam Penelitian Kualitatif</vt:lpstr>
      <vt:lpstr>Grounded theory</vt:lpstr>
      <vt:lpstr>Ethnography</vt:lpstr>
      <vt:lpstr>Phenomenology</vt:lpstr>
      <vt:lpstr>Field Research</vt:lpstr>
      <vt:lpstr>Metode Pengumpulan Data Penelitian Kualitatif</vt:lpstr>
      <vt:lpstr>Wawancara</vt:lpstr>
      <vt:lpstr>Observasi</vt:lpstr>
      <vt:lpstr>Bentuk observasi</vt:lpstr>
      <vt:lpstr>Dokumen</vt:lpstr>
      <vt:lpstr>Focus Group Discussion</vt:lpstr>
      <vt:lpstr>Beberapa teknik baru</vt:lpstr>
      <vt:lpstr>Beberapa teknik baru</vt:lpstr>
      <vt:lpstr>Beberapa teknik baru</vt:lpstr>
      <vt:lpstr>PowerPoint Presentation</vt:lpstr>
      <vt:lpstr>PowerPoint Presentation</vt:lpstr>
      <vt:lpstr>Referensi:</vt:lpstr>
      <vt:lpstr>Contoh artikel</vt:lpstr>
    </vt:vector>
  </TitlesOfParts>
  <Company>Bogor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Kebahasaan</dc:title>
  <dc:creator>Rafi</dc:creator>
  <cp:lastModifiedBy>Ahmad Ridha</cp:lastModifiedBy>
  <cp:revision>298</cp:revision>
  <dcterms:created xsi:type="dcterms:W3CDTF">2005-05-31T09:49:26Z</dcterms:created>
  <dcterms:modified xsi:type="dcterms:W3CDTF">2015-09-28T07:31:25Z</dcterms:modified>
</cp:coreProperties>
</file>