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4" r:id="rId19"/>
    <p:sldId id="265" r:id="rId20"/>
    <p:sldId id="266" r:id="rId21"/>
    <p:sldId id="268" r:id="rId22"/>
    <p:sldId id="267" r:id="rId23"/>
    <p:sldId id="295" r:id="rId24"/>
    <p:sldId id="271" r:id="rId25"/>
    <p:sldId id="270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72" r:id="rId37"/>
    <p:sldId id="273" r:id="rId38"/>
    <p:sldId id="274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2AE2-B586-4466-9461-CCABB5DDF876}" type="datetimeFigureOut">
              <a:rPr lang="id-ID" smtClean="0"/>
              <a:t>27/02/2016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8BAA-7472-4A5E-B45D-B552B2BACD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74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Contoh: penerapan ERP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88BAA-7472-4A5E-B45D-B552B2BACDB0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9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554238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1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0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12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849" y="381001"/>
            <a:ext cx="3884083" cy="1469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3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82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3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05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66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99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6849" y="476250"/>
            <a:ext cx="6995583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848" y="1600933"/>
            <a:ext cx="8230306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848" y="6356106"/>
            <a:ext cx="2134306" cy="36451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6179-26CA-4F7C-9FC7-A3CEF8B8E900}" type="datetimeFigureOut">
              <a:rPr lang="id-ID" smtClean="0"/>
              <a:t>26/02/2016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48" y="6356106"/>
            <a:ext cx="2896306" cy="36451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848" y="6356106"/>
            <a:ext cx="2134306" cy="36451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4E5A-01B3-4560-B498-41102020B3C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067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516179"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1032358"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548536"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2064715" algn="ctr" defTabSz="914067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327" indent="-342327" algn="l" defTabSz="91406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007" indent="-284974" algn="l" defTabSz="91406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688" indent="-227621" algn="l" defTabSz="914067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7621" algn="l" defTabSz="914067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754" indent="-227621" algn="l" defTabSz="914067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 Sistem Informasi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Sistem Informasi di Era Globalisasi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34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Tumbuhnya ketergantungan antara:</a:t>
            </a:r>
          </a:p>
          <a:p>
            <a:pPr lvl="1"/>
            <a:r>
              <a:rPr lang="id-ID" dirty="0" smtClean="0"/>
              <a:t>Kemampuan untuk memanfaatkan TI dan</a:t>
            </a:r>
          </a:p>
          <a:p>
            <a:pPr lvl="1"/>
            <a:r>
              <a:rPr lang="id-ID" dirty="0" smtClean="0"/>
              <a:t>Kemampuan mengimplementasikan strategi perusahaan dan  pencapaian tujuan perusahaan.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60" y="3645024"/>
            <a:ext cx="5410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9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 tujuan bisnis strategi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Keunggulan operasional</a:t>
            </a:r>
          </a:p>
          <a:p>
            <a:r>
              <a:rPr lang="id-ID" dirty="0" smtClean="0"/>
              <a:t>Produk, jasa, dan model bisnis baru</a:t>
            </a:r>
          </a:p>
          <a:p>
            <a:r>
              <a:rPr lang="id-ID" dirty="0" smtClean="0"/>
              <a:t>Hubungan pelanggan dan pemasok</a:t>
            </a:r>
          </a:p>
          <a:p>
            <a:r>
              <a:rPr lang="id-ID" dirty="0" smtClean="0"/>
              <a:t>Pengambilan keputusan yang semakin baik</a:t>
            </a:r>
          </a:p>
          <a:p>
            <a:r>
              <a:rPr lang="id-ID" dirty="0" smtClean="0"/>
              <a:t>Keunggulan kompetitif</a:t>
            </a:r>
          </a:p>
          <a:p>
            <a:r>
              <a:rPr lang="id-ID" dirty="0" smtClean="0"/>
              <a:t>Kelangsungan usaha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687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Keunggulan operasional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Perbaikan efesiensi operasi dengan tujuan mencapai profitabilitas tinggi</a:t>
            </a:r>
          </a:p>
          <a:p>
            <a:pPr algn="just"/>
            <a:r>
              <a:rPr lang="id-ID" dirty="0" smtClean="0"/>
              <a:t>Sistem dan teknologi informasi merupakan perangkat untuk mencapai efesiensi dan produktivitas yang lebih besar</a:t>
            </a:r>
          </a:p>
          <a:p>
            <a:pPr algn="just"/>
            <a:r>
              <a:rPr lang="id-ID" dirty="0" smtClean="0"/>
              <a:t>Contoh:??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748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/>
              <a:t>Produk, jasa, dan model bisnis baru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Model bisnis: cara perusahaan memproduksi, menyampaikan, dan menjual produk /jasa untuk menciptakan keuntungan.</a:t>
            </a:r>
          </a:p>
          <a:p>
            <a:pPr algn="just"/>
            <a:r>
              <a:rPr lang="id-ID" dirty="0" smtClean="0"/>
              <a:t>Sistem dan teknologi informasi merupakan perangkat penting untuk menciptakan produk, jasa, dan model bisnis baru.</a:t>
            </a:r>
          </a:p>
          <a:p>
            <a:pPr algn="just"/>
            <a:r>
              <a:rPr lang="id-ID" dirty="0" smtClean="0"/>
              <a:t>Contoh: Apple Ipad, OS Android, Netflix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36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/>
              <a:t>Hubungan pelanggan dan pemasok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sz="2800" dirty="0" smtClean="0"/>
              <a:t>Memberi pelayanan pelanggan dengan baik, pelanggan biasanya akan kembali dan membeli lebih banyak. Hal ini mampu meningkatkan pendapatan dan laba.</a:t>
            </a:r>
          </a:p>
          <a:p>
            <a:pPr lvl="1" algn="just"/>
            <a:r>
              <a:rPr lang="id-ID" sz="2400" dirty="0" smtClean="0"/>
              <a:t>Contoh: Hotel-hotel yang memanfaatkan CBIS</a:t>
            </a:r>
          </a:p>
          <a:p>
            <a:pPr algn="just"/>
            <a:r>
              <a:rPr lang="id-ID" sz="2800" dirty="0" smtClean="0"/>
              <a:t>Kedekatan dengan pemasok mampu mendorong pemasok untuk menyediakan pasokan vital dengan baik. Hal ini mampu mengurangi biaya</a:t>
            </a:r>
          </a:p>
          <a:p>
            <a:pPr lvl="1" algn="just"/>
            <a:r>
              <a:rPr lang="id-ID" sz="2400" dirty="0" smtClean="0"/>
              <a:t>Contoh: perusahaan JCPenney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0015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Perbaikan dalam pengambilan keputusan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Tanpa adanya informasi yang akurat:</a:t>
            </a:r>
          </a:p>
          <a:p>
            <a:pPr lvl="1"/>
            <a:r>
              <a:rPr lang="id-ID" dirty="0" smtClean="0"/>
              <a:t>Manajer hanya percaya pada prediksi, tebakan, dan keberuntungan</a:t>
            </a:r>
          </a:p>
          <a:p>
            <a:pPr lvl="1"/>
            <a:r>
              <a:rPr lang="id-ID" dirty="0" smtClean="0"/>
              <a:t>Hasilnya:</a:t>
            </a:r>
          </a:p>
          <a:p>
            <a:pPr lvl="2"/>
            <a:r>
              <a:rPr lang="id-ID" dirty="0" smtClean="0"/>
              <a:t>Overproduction atau underproduction</a:t>
            </a:r>
          </a:p>
          <a:p>
            <a:pPr lvl="2"/>
            <a:r>
              <a:rPr lang="id-ID" dirty="0" smtClean="0"/>
              <a:t>Alokasi sumber daya yang tidak tepat</a:t>
            </a:r>
          </a:p>
          <a:p>
            <a:pPr lvl="2"/>
            <a:r>
              <a:rPr lang="id-ID" dirty="0" smtClean="0"/>
              <a:t>Waktu respon yang buruk</a:t>
            </a:r>
          </a:p>
          <a:p>
            <a:pPr lvl="1"/>
            <a:r>
              <a:rPr lang="id-ID" dirty="0" smtClean="0"/>
              <a:t>Hasil buruk ini mengakibatkan peningkatan biaya dan hilangnya pelanggan</a:t>
            </a:r>
            <a:endParaRPr lang="id-ID" dirty="0"/>
          </a:p>
          <a:p>
            <a:pPr lvl="2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82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Competitive advantage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Melakukan kinerja lebih baik dari pesaing</a:t>
            </a:r>
          </a:p>
          <a:p>
            <a:r>
              <a:rPr lang="id-ID" dirty="0" smtClean="0"/>
              <a:t>Harga lebih murah untuk produk uanggulan</a:t>
            </a:r>
          </a:p>
          <a:p>
            <a:r>
              <a:rPr lang="id-ID" dirty="0" smtClean="0"/>
              <a:t>Respon cepat dan terkini terhadap pelanggan dan pemasok</a:t>
            </a:r>
          </a:p>
          <a:p>
            <a:r>
              <a:rPr lang="id-ID" dirty="0" smtClean="0"/>
              <a:t>Meningkatkan penjualan dan laba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684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Kelangsungan usaha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id-ID" dirty="0" smtClean="0"/>
              <a:t>TI adalah suatu kebutuhan dalam bisnis</a:t>
            </a:r>
          </a:p>
          <a:p>
            <a:r>
              <a:rPr lang="id-ID" dirty="0" smtClean="0"/>
              <a:t>Kebutuhan ini didorong oleh perubahan binis dalam industri</a:t>
            </a:r>
          </a:p>
          <a:p>
            <a:r>
              <a:rPr lang="id-ID" dirty="0" smtClean="0"/>
              <a:t>Adanya regulasi dan kebijakan yang menuntut perubahan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883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SI?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sz="2800" b="1" dirty="0" smtClean="0"/>
              <a:t>Sistem Informasi:</a:t>
            </a:r>
            <a:endParaRPr lang="id-ID" sz="2800" b="1" dirty="0"/>
          </a:p>
          <a:p>
            <a:pPr lvl="1" algn="just"/>
            <a:r>
              <a:rPr lang="id-ID" sz="2400" b="1" dirty="0" smtClean="0"/>
              <a:t>Sekumpulan komponen yang saling terhubung</a:t>
            </a:r>
            <a:endParaRPr lang="id-ID" sz="2400" b="1" dirty="0"/>
          </a:p>
          <a:p>
            <a:pPr lvl="1" algn="just"/>
            <a:r>
              <a:rPr lang="id-ID" sz="2400" b="1" dirty="0" smtClean="0"/>
              <a:t>Mengumpulkan, memproses, menyimpan, dan mendistribusikan informasi</a:t>
            </a:r>
            <a:endParaRPr lang="id-ID" sz="2400" b="1" dirty="0"/>
          </a:p>
          <a:p>
            <a:pPr lvl="1" algn="just"/>
            <a:r>
              <a:rPr lang="id-ID" sz="2400" b="1" dirty="0" smtClean="0"/>
              <a:t>Menunjang pembuatan keputusan, koordinasi, dan pengawasan. </a:t>
            </a:r>
            <a:endParaRPr lang="id-ID" sz="2400" b="1" dirty="0"/>
          </a:p>
          <a:p>
            <a:pPr algn="just"/>
            <a:r>
              <a:rPr lang="id-ID" sz="2800" b="1" dirty="0" smtClean="0"/>
              <a:t>Informasi </a:t>
            </a:r>
            <a:r>
              <a:rPr lang="id-ID" sz="2800" b="1" dirty="0"/>
              <a:t>vs. data</a:t>
            </a:r>
          </a:p>
          <a:p>
            <a:pPr lvl="1" algn="just"/>
            <a:r>
              <a:rPr lang="en-US" sz="2400" b="1" dirty="0" smtClean="0"/>
              <a:t>Data </a:t>
            </a:r>
            <a:r>
              <a:rPr lang="id-ID" sz="2400" b="1" dirty="0" smtClean="0"/>
              <a:t>-&gt; sekumpulan fakta mentah yang mewakili kejadian</a:t>
            </a:r>
            <a:endParaRPr lang="en-US" sz="2400" b="1" dirty="0"/>
          </a:p>
          <a:p>
            <a:pPr lvl="1" algn="just"/>
            <a:r>
              <a:rPr lang="id-ID" sz="2400" b="1" dirty="0" smtClean="0"/>
              <a:t>Informasi -&gt; data yang telah dibentuk menjadi sesuatu yang memiliki makna bagi manusia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625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700808"/>
            <a:ext cx="85248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5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Kontrak Perkuliahan</a:t>
            </a:r>
          </a:p>
          <a:p>
            <a:r>
              <a:rPr lang="id-ID" dirty="0" smtClean="0"/>
              <a:t>Text Book</a:t>
            </a:r>
          </a:p>
          <a:p>
            <a:r>
              <a:rPr lang="id-ID" dirty="0" smtClean="0"/>
              <a:t>LMS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404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Aktivitas 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sz="3600" b="1" i="0" u="none" strike="noStrike" baseline="0" dirty="0" smtClean="0">
                <a:solidFill>
                  <a:srgbClr val="0D0D0D"/>
                </a:solidFill>
                <a:latin typeface="Calibri-Bold"/>
              </a:rPr>
              <a:t>Input: </a:t>
            </a:r>
            <a:r>
              <a:rPr lang="id-ID" sz="3600" i="0" u="none" strike="noStrike" baseline="0" dirty="0" smtClean="0">
                <a:solidFill>
                  <a:srgbClr val="0D0D0D"/>
                </a:solidFill>
                <a:latin typeface="Calibri-Bold"/>
              </a:rPr>
              <a:t>merekam atau mengumpulkan data mentah</a:t>
            </a:r>
            <a:r>
              <a:rPr lang="id-ID" sz="3600" i="0" u="none" strike="noStrike" dirty="0" smtClean="0">
                <a:solidFill>
                  <a:srgbClr val="0D0D0D"/>
                </a:solidFill>
                <a:latin typeface="Calibri-Bold"/>
              </a:rPr>
              <a:t> dari dalam maupun luar organisasi</a:t>
            </a:r>
            <a:endParaRPr lang="id-ID" sz="3600" i="0" u="none" strike="noStrike" baseline="0" dirty="0" smtClean="0">
              <a:solidFill>
                <a:srgbClr val="0D0D0D"/>
              </a:solidFill>
              <a:latin typeface="Calibri-Bold"/>
            </a:endParaRPr>
          </a:p>
          <a:p>
            <a:pPr algn="just"/>
            <a:r>
              <a:rPr lang="en-US" b="1" i="0" u="none" strike="noStrike" baseline="0" dirty="0" smtClean="0">
                <a:solidFill>
                  <a:srgbClr val="000000"/>
                </a:solidFill>
                <a:latin typeface="Calibri-Bold"/>
              </a:rPr>
              <a:t>Processing: </a:t>
            </a:r>
            <a:r>
              <a:rPr lang="id-ID" i="0" u="none" strike="noStrike" baseline="0" dirty="0" smtClean="0">
                <a:solidFill>
                  <a:srgbClr val="000000"/>
                </a:solidFill>
                <a:latin typeface="Calibri-Bold"/>
              </a:rPr>
              <a:t>mengubah data mentah menjadi bentuk yang berarti</a:t>
            </a:r>
            <a:endParaRPr lang="id-ID" dirty="0">
              <a:solidFill>
                <a:srgbClr val="000000"/>
              </a:solidFill>
            </a:endParaRPr>
          </a:p>
          <a:p>
            <a:pPr algn="just"/>
            <a:r>
              <a:rPr lang="en-US" b="1" i="0" u="none" strike="noStrike" baseline="0" dirty="0" smtClean="0">
                <a:solidFill>
                  <a:srgbClr val="000000"/>
                </a:solidFill>
                <a:latin typeface="Calibri-Bold"/>
              </a:rPr>
              <a:t>Output: </a:t>
            </a:r>
            <a:r>
              <a:rPr lang="id-ID" dirty="0" smtClean="0">
                <a:solidFill>
                  <a:srgbClr val="000000"/>
                </a:solidFill>
                <a:latin typeface="Calibri-Bold"/>
              </a:rPr>
              <a:t>mengirimkan informasi yang diproses ke orang-orang yang menggunakan.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457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1151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72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id-ID" b="1" dirty="0" smtClean="0"/>
              <a:t>Feedback/umpan balik:</a:t>
            </a:r>
            <a:endParaRPr lang="id-ID" b="1" dirty="0"/>
          </a:p>
          <a:p>
            <a:pPr lvl="1" algn="just"/>
            <a:r>
              <a:rPr lang="en-US" b="1" dirty="0" smtClean="0"/>
              <a:t>O</a:t>
            </a:r>
            <a:r>
              <a:rPr lang="id-ID" b="1" dirty="0" smtClean="0"/>
              <a:t>utput yang dikembalikan ke anggota organisasi yang tepat untuk mengevaluasi/mengoreksi tahapan input.</a:t>
            </a:r>
            <a:endParaRPr lang="en-US" b="1" dirty="0"/>
          </a:p>
          <a:p>
            <a:r>
              <a:rPr lang="id-ID" b="1" dirty="0" smtClean="0"/>
              <a:t>Computer/computer </a:t>
            </a:r>
            <a:r>
              <a:rPr lang="id-ID" b="1" dirty="0"/>
              <a:t>program </a:t>
            </a:r>
            <a:r>
              <a:rPr lang="id-ID" b="1" dirty="0" smtClean="0"/>
              <a:t>vs. information </a:t>
            </a:r>
            <a:r>
              <a:rPr lang="id-ID" b="1" dirty="0"/>
              <a:t>system</a:t>
            </a:r>
          </a:p>
          <a:p>
            <a:pPr lvl="1" algn="just"/>
            <a:r>
              <a:rPr lang="id-ID" b="1" dirty="0" smtClean="0"/>
              <a:t>Komputer dan </a:t>
            </a:r>
            <a:r>
              <a:rPr lang="en-US" b="1" dirty="0" smtClean="0"/>
              <a:t>software </a:t>
            </a:r>
            <a:r>
              <a:rPr lang="id-ID" b="1" dirty="0" smtClean="0"/>
              <a:t>merupakan dasar teknis, materi, dan peralatan yang digunakan untuk sebuah SI modern.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83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Dimensi 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Organisasi</a:t>
            </a:r>
          </a:p>
          <a:p>
            <a:r>
              <a:rPr lang="id-ID" dirty="0" smtClean="0"/>
              <a:t>Manajemen</a:t>
            </a:r>
          </a:p>
          <a:p>
            <a:r>
              <a:rPr lang="id-ID" dirty="0" smtClean="0"/>
              <a:t>Teknologi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4824"/>
            <a:ext cx="5118318" cy="27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1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Dimensi organisasi 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Elemen kunci: orang-orang di dalamnya, struktur, proses bisnis, politik, dan budaya.</a:t>
            </a:r>
          </a:p>
          <a:p>
            <a:r>
              <a:rPr lang="id-ID" dirty="0" smtClean="0"/>
              <a:t>Tingkatan wewenang dan tanggung jawab:</a:t>
            </a:r>
            <a:endParaRPr lang="en-US" dirty="0" smtClean="0"/>
          </a:p>
          <a:p>
            <a:pPr lvl="1"/>
            <a:r>
              <a:rPr lang="en-US" dirty="0" smtClean="0"/>
              <a:t>Senior management</a:t>
            </a:r>
          </a:p>
          <a:p>
            <a:pPr lvl="1"/>
            <a:r>
              <a:rPr lang="en-US" dirty="0" smtClean="0"/>
              <a:t>Middle management</a:t>
            </a:r>
          </a:p>
          <a:p>
            <a:pPr lvl="1"/>
            <a:r>
              <a:rPr lang="en-US" dirty="0" smtClean="0"/>
              <a:t>Operational management</a:t>
            </a:r>
          </a:p>
          <a:p>
            <a:pPr lvl="1"/>
            <a:r>
              <a:rPr lang="en-US" dirty="0" smtClean="0"/>
              <a:t>Knowledge workers</a:t>
            </a:r>
          </a:p>
          <a:p>
            <a:pPr lvl="1"/>
            <a:r>
              <a:rPr lang="en-US" dirty="0" smtClean="0"/>
              <a:t>Data workers</a:t>
            </a:r>
          </a:p>
          <a:p>
            <a:pPr lvl="1"/>
            <a:r>
              <a:rPr lang="en-US" dirty="0" smtClean="0"/>
              <a:t>Production or service workers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956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perusahaan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53" y="1700808"/>
            <a:ext cx="6706907" cy="42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5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Dimensi organisasi SI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Pembagian fungsi bisnis</a:t>
            </a:r>
            <a:endParaRPr lang="en-US" dirty="0" smtClean="0"/>
          </a:p>
          <a:p>
            <a:pPr lvl="1"/>
            <a:r>
              <a:rPr lang="en-US" dirty="0" smtClean="0"/>
              <a:t>Sales and marketing</a:t>
            </a:r>
          </a:p>
          <a:p>
            <a:pPr lvl="1"/>
            <a:r>
              <a:rPr lang="en-US" dirty="0" smtClean="0"/>
              <a:t>Human resources</a:t>
            </a:r>
          </a:p>
          <a:p>
            <a:pPr lvl="1"/>
            <a:r>
              <a:rPr lang="en-US" dirty="0" smtClean="0"/>
              <a:t>Finance and accounting</a:t>
            </a:r>
          </a:p>
          <a:p>
            <a:pPr lvl="1"/>
            <a:r>
              <a:rPr lang="en-US" dirty="0" smtClean="0"/>
              <a:t>Manufacturing and production</a:t>
            </a:r>
          </a:p>
          <a:p>
            <a:r>
              <a:rPr lang="id-ID" dirty="0" smtClean="0"/>
              <a:t>Proses bisnis yang unik</a:t>
            </a:r>
            <a:endParaRPr lang="en-US" dirty="0" smtClean="0"/>
          </a:p>
          <a:p>
            <a:r>
              <a:rPr lang="id-ID" dirty="0" smtClean="0"/>
              <a:t>Budaya kerja organisasi</a:t>
            </a:r>
            <a:endParaRPr lang="en-US" dirty="0" smtClean="0"/>
          </a:p>
          <a:p>
            <a:r>
              <a:rPr lang="id-ID" dirty="0" smtClean="0"/>
              <a:t>Politik organisasi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488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Dimensi manajemen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Manajer menentukan strategi organisasi sebagai respon terhadap tantangan bisnis. </a:t>
            </a:r>
          </a:p>
          <a:p>
            <a:pPr algn="just"/>
            <a:r>
              <a:rPr lang="id-ID" dirty="0" smtClean="0"/>
              <a:t>Manajer harus kreatif dalam:</a:t>
            </a:r>
          </a:p>
          <a:p>
            <a:pPr lvl="1" algn="just"/>
            <a:r>
              <a:rPr lang="id-ID" dirty="0" smtClean="0"/>
              <a:t>Pembuatan produk dan layanan baru</a:t>
            </a:r>
          </a:p>
          <a:p>
            <a:pPr lvl="1" algn="just"/>
            <a:r>
              <a:rPr lang="id-ID" dirty="0" smtClean="0"/>
              <a:t>Merancang kembali organisasi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415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Dimensi Teknologi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hardware </a:t>
            </a:r>
            <a:r>
              <a:rPr lang="id-ID" dirty="0" smtClean="0"/>
              <a:t>dan </a:t>
            </a:r>
            <a:r>
              <a:rPr lang="en-US" dirty="0" smtClean="0"/>
              <a:t>software</a:t>
            </a:r>
            <a:r>
              <a:rPr lang="id-ID" dirty="0" smtClean="0"/>
              <a:t> komputer</a:t>
            </a:r>
            <a:endParaRPr lang="en-US" dirty="0" smtClean="0"/>
          </a:p>
          <a:p>
            <a:pPr algn="just"/>
            <a:r>
              <a:rPr lang="id-ID" dirty="0" smtClean="0"/>
              <a:t>Teknologi manajemen data</a:t>
            </a:r>
            <a:endParaRPr lang="en-US" dirty="0" smtClean="0"/>
          </a:p>
          <a:p>
            <a:pPr algn="just"/>
            <a:r>
              <a:rPr lang="id-ID" dirty="0" smtClean="0"/>
              <a:t>Teknologi jaringan dan telekomunikasi</a:t>
            </a:r>
            <a:endParaRPr lang="en-US" dirty="0" smtClean="0"/>
          </a:p>
          <a:p>
            <a:pPr lvl="1" algn="just"/>
            <a:r>
              <a:rPr lang="en-US" dirty="0" smtClean="0"/>
              <a:t>Networks, the Internet, intranets and</a:t>
            </a:r>
            <a:r>
              <a:rPr lang="id-ID" dirty="0" smtClean="0"/>
              <a:t> </a:t>
            </a:r>
            <a:r>
              <a:rPr lang="en-US" dirty="0" smtClean="0"/>
              <a:t>extranets, World Wide Web</a:t>
            </a:r>
          </a:p>
          <a:p>
            <a:pPr algn="just"/>
            <a:r>
              <a:rPr lang="id-ID" dirty="0" smtClean="0"/>
              <a:t>Infrastuktur TI: menyediakan platform untuk membangun sistem.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050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Perspektif bisnis 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SI merupakan instrumen untuk menciptakan nilai bagi perusahaan. </a:t>
            </a:r>
            <a:endParaRPr lang="en-US" dirty="0" smtClean="0"/>
          </a:p>
          <a:p>
            <a:pPr algn="just"/>
            <a:r>
              <a:rPr lang="id-ID" dirty="0" smtClean="0"/>
              <a:t>Investasi TI diharapkan menghasilkan tingkat pengembalian tinggi, seperti:</a:t>
            </a:r>
            <a:endParaRPr lang="en-US" dirty="0" smtClean="0"/>
          </a:p>
          <a:p>
            <a:pPr lvl="1" algn="just"/>
            <a:r>
              <a:rPr lang="id-ID" dirty="0" smtClean="0"/>
              <a:t>Peningkatan </a:t>
            </a:r>
            <a:r>
              <a:rPr lang="en-US" dirty="0" err="1" smtClean="0"/>
              <a:t>Produ</a:t>
            </a:r>
            <a:r>
              <a:rPr lang="id-ID" dirty="0" smtClean="0"/>
              <a:t>k</a:t>
            </a:r>
            <a:r>
              <a:rPr lang="en-US" dirty="0" err="1" smtClean="0"/>
              <a:t>tivit</a:t>
            </a:r>
            <a:r>
              <a:rPr lang="id-ID" dirty="0" smtClean="0"/>
              <a:t>as</a:t>
            </a:r>
            <a:endParaRPr lang="en-US" dirty="0" smtClean="0"/>
          </a:p>
          <a:p>
            <a:pPr lvl="1" algn="just"/>
            <a:r>
              <a:rPr lang="id-ID" dirty="0" smtClean="0"/>
              <a:t>Peningkatan </a:t>
            </a:r>
            <a:r>
              <a:rPr lang="en-US" dirty="0" smtClean="0"/>
              <a:t>Revenue</a:t>
            </a:r>
            <a:r>
              <a:rPr lang="id-ID" dirty="0" smtClean="0"/>
              <a:t>/pendapatan</a:t>
            </a:r>
            <a:endParaRPr lang="en-US" dirty="0" smtClean="0"/>
          </a:p>
          <a:p>
            <a:pPr lvl="1" algn="just"/>
            <a:r>
              <a:rPr lang="id-ID" dirty="0" smtClean="0"/>
              <a:t>Posisi strategis jangka panjang  pada pasar tertentu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60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sz="2700" dirty="0" smtClean="0"/>
              <a:t>Menjelaskan bagaimana Sistem Informasi (SI) mengubah bisnis dan mengapa SI menjadi sangat penting saat ini</a:t>
            </a:r>
          </a:p>
          <a:p>
            <a:pPr algn="just"/>
            <a:r>
              <a:rPr lang="id-ID" sz="2700" dirty="0" smtClean="0"/>
              <a:t>Mendefinisikan sistem informasi dari sisi teknis dan bisnis</a:t>
            </a:r>
          </a:p>
          <a:p>
            <a:pPr algn="just"/>
            <a:r>
              <a:rPr lang="id-ID" sz="2700" dirty="0" smtClean="0"/>
              <a:t>Mengidentifikasi dimensi-dimensi sistem informasi</a:t>
            </a:r>
          </a:p>
          <a:p>
            <a:pPr algn="just"/>
            <a:r>
              <a:rPr lang="id-ID" sz="2700" dirty="0" smtClean="0"/>
              <a:t>Menilai aset-aset komplementer yang dibutuhkan SI untuk meningkatkan bisnis</a:t>
            </a:r>
          </a:p>
          <a:p>
            <a:pPr algn="just"/>
            <a:r>
              <a:rPr lang="id-ID" sz="2700" dirty="0" smtClean="0"/>
              <a:t>Mendefinisikan disiplin ilmu yang terkait dengan SI dan bagaimana kontribusinya</a:t>
            </a:r>
            <a:endParaRPr lang="id-ID" sz="2700" dirty="0"/>
          </a:p>
        </p:txBody>
      </p:sp>
    </p:spTree>
    <p:extLst>
      <p:ext uri="{BB962C8B-B14F-4D97-AF65-F5344CB8AC3E}">
        <p14:creationId xmlns:p14="http://schemas.microsoft.com/office/powerpoint/2010/main" val="245681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Rantai Nilai (Value chain)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 algn="just"/>
            <a:r>
              <a:rPr lang="id-ID" sz="2800" dirty="0" smtClean="0"/>
              <a:t>Rantai nilai informasi bisnis</a:t>
            </a:r>
            <a:endParaRPr lang="en-US" sz="2800" dirty="0" smtClean="0"/>
          </a:p>
          <a:p>
            <a:pPr lvl="1" algn="just"/>
            <a:r>
              <a:rPr lang="id-ID" sz="2400" dirty="0" smtClean="0"/>
              <a:t>Data mentah diperoleh dan ditransformasikan melalui tahapan-tahapan yang menambah nilai terhadap informasi</a:t>
            </a:r>
            <a:endParaRPr lang="en-US" sz="2400" dirty="0" smtClean="0"/>
          </a:p>
          <a:p>
            <a:pPr lvl="1" algn="just"/>
            <a:r>
              <a:rPr lang="id-ID" sz="2400" dirty="0" smtClean="0"/>
              <a:t>Nilai dari SI ditentukan oleh sejauh mana sistem akan mendorong keputusan yang lebih baik, efesiensi proses bisnis, dan keuntungan yang tinggi. </a:t>
            </a:r>
          </a:p>
          <a:p>
            <a:pPr algn="just"/>
            <a:r>
              <a:rPr lang="id-ID" sz="2800" dirty="0" smtClean="0"/>
              <a:t>Perspektif bisnis: </a:t>
            </a:r>
          </a:p>
          <a:p>
            <a:pPr lvl="1" algn="just"/>
            <a:r>
              <a:rPr lang="id-ID" sz="2400" dirty="0" smtClean="0"/>
              <a:t>berfokus pada sistem informasi organisasi dan organisasi secara alami.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127309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811254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Investasi IT tidak menjamin pengembalian/return yang baik</a:t>
            </a:r>
            <a:endParaRPr lang="en-US" dirty="0" smtClean="0"/>
          </a:p>
          <a:p>
            <a:pPr algn="just"/>
            <a:r>
              <a:rPr lang="id-ID" dirty="0" smtClean="0"/>
              <a:t>Ada beberapa hal yang perlu dipertimbangkan dalam return yang diperoleh dari investasi TI</a:t>
            </a:r>
            <a:endParaRPr lang="en-US" dirty="0" smtClean="0"/>
          </a:p>
          <a:p>
            <a:pPr algn="just"/>
            <a:r>
              <a:rPr lang="id-ID" dirty="0" smtClean="0"/>
              <a:t>Beberapa </a:t>
            </a:r>
            <a:r>
              <a:rPr lang="en-US" dirty="0" smtClean="0"/>
              <a:t>Factor:</a:t>
            </a:r>
          </a:p>
          <a:p>
            <a:pPr lvl="1" algn="just"/>
            <a:r>
              <a:rPr lang="id-ID" dirty="0" smtClean="0"/>
              <a:t>Adopsi model bisnis yang tepat</a:t>
            </a:r>
            <a:endParaRPr lang="en-US" dirty="0" smtClean="0"/>
          </a:p>
          <a:p>
            <a:pPr lvl="1" algn="just"/>
            <a:r>
              <a:rPr lang="id-ID" dirty="0" smtClean="0"/>
              <a:t>Investasi dalam bentuk </a:t>
            </a:r>
            <a:r>
              <a:rPr lang="en-US" dirty="0" smtClean="0"/>
              <a:t>complementary assets (organizational</a:t>
            </a:r>
            <a:r>
              <a:rPr lang="id-ID" dirty="0" smtClean="0"/>
              <a:t> </a:t>
            </a:r>
            <a:r>
              <a:rPr lang="en-US" dirty="0" smtClean="0"/>
              <a:t>and management capital)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754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8" y="980728"/>
            <a:ext cx="78470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20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Aset komplementer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– Assets required to derive value from a primary</a:t>
            </a:r>
            <a:r>
              <a:rPr lang="id-ID" dirty="0" smtClean="0"/>
              <a:t> </a:t>
            </a:r>
            <a:r>
              <a:rPr lang="en-US" dirty="0" smtClean="0"/>
              <a:t>investment</a:t>
            </a:r>
          </a:p>
          <a:p>
            <a:pPr algn="just"/>
            <a:r>
              <a:rPr lang="en-US" dirty="0" smtClean="0"/>
              <a:t>Firms supporting technology investments with</a:t>
            </a:r>
            <a:r>
              <a:rPr lang="id-ID" dirty="0" smtClean="0"/>
              <a:t> </a:t>
            </a:r>
            <a:r>
              <a:rPr lang="en-US" dirty="0" smtClean="0"/>
              <a:t>investment in complementary assets receive</a:t>
            </a:r>
            <a:r>
              <a:rPr lang="id-ID" dirty="0" smtClean="0"/>
              <a:t> </a:t>
            </a:r>
            <a:r>
              <a:rPr lang="en-US" dirty="0" smtClean="0"/>
              <a:t>superior returns</a:t>
            </a:r>
          </a:p>
          <a:p>
            <a:pPr algn="just"/>
            <a:r>
              <a:rPr lang="en-US" dirty="0" smtClean="0"/>
              <a:t>Example: Invest in technology and the people to</a:t>
            </a:r>
            <a:r>
              <a:rPr lang="id-ID" dirty="0" smtClean="0"/>
              <a:t> </a:t>
            </a:r>
            <a:r>
              <a:rPr lang="en-US" dirty="0" smtClean="0"/>
              <a:t>make it work properly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001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Complementary assets include:</a:t>
            </a:r>
          </a:p>
          <a:p>
            <a:r>
              <a:rPr lang="en-US" sz="2800" dirty="0" smtClean="0"/>
              <a:t>Organizational assets, for example:</a:t>
            </a:r>
          </a:p>
          <a:p>
            <a:pPr lvl="1"/>
            <a:r>
              <a:rPr lang="en-US" sz="2400" dirty="0" smtClean="0"/>
              <a:t>Appropriate business model</a:t>
            </a:r>
          </a:p>
          <a:p>
            <a:pPr lvl="1"/>
            <a:r>
              <a:rPr lang="en-US" sz="2400" dirty="0" smtClean="0"/>
              <a:t>Efficient business processes</a:t>
            </a:r>
          </a:p>
          <a:p>
            <a:r>
              <a:rPr lang="en-US" sz="2800" dirty="0" smtClean="0"/>
              <a:t>Managerial assets, for example:</a:t>
            </a:r>
          </a:p>
          <a:p>
            <a:pPr lvl="1"/>
            <a:r>
              <a:rPr lang="en-US" sz="2400" dirty="0" smtClean="0"/>
              <a:t>Incentives for management innovation</a:t>
            </a:r>
          </a:p>
          <a:p>
            <a:pPr lvl="1"/>
            <a:r>
              <a:rPr lang="en-US" sz="2400" dirty="0" smtClean="0"/>
              <a:t>Teamwork and collaborative work environments</a:t>
            </a:r>
          </a:p>
          <a:p>
            <a:r>
              <a:rPr lang="en-US" sz="2800" dirty="0" smtClean="0"/>
              <a:t>Social assets, for example:</a:t>
            </a:r>
          </a:p>
          <a:p>
            <a:pPr lvl="1"/>
            <a:r>
              <a:rPr lang="en-US" sz="2400" dirty="0" smtClean="0"/>
              <a:t>The Internet and telecommunications infrastructure</a:t>
            </a:r>
          </a:p>
          <a:p>
            <a:pPr lvl="1"/>
            <a:r>
              <a:rPr lang="en-US" sz="2400" dirty="0" smtClean="0"/>
              <a:t>Technology standards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815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Contemporary Approaches to Information Systems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16674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504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b="1" dirty="0" smtClean="0"/>
              <a:t>Technical </a:t>
            </a:r>
            <a:r>
              <a:rPr lang="id-ID" b="1" dirty="0"/>
              <a:t>approach</a:t>
            </a:r>
          </a:p>
          <a:p>
            <a:pPr lvl="1"/>
            <a:r>
              <a:rPr lang="id-ID" b="1" dirty="0" smtClean="0"/>
              <a:t>Emphasizes </a:t>
            </a:r>
            <a:r>
              <a:rPr lang="id-ID" b="1" dirty="0"/>
              <a:t>mathematically based models</a:t>
            </a:r>
          </a:p>
          <a:p>
            <a:pPr lvl="1" algn="just"/>
            <a:r>
              <a:rPr lang="id-ID" b="1" dirty="0" smtClean="0"/>
              <a:t>Computer </a:t>
            </a:r>
            <a:r>
              <a:rPr lang="id-ID" b="1" dirty="0"/>
              <a:t>science, management science, </a:t>
            </a:r>
            <a:r>
              <a:rPr lang="id-ID" b="1" dirty="0" smtClean="0"/>
              <a:t>operations research</a:t>
            </a:r>
            <a:endParaRPr lang="id-ID" b="1" dirty="0"/>
          </a:p>
          <a:p>
            <a:r>
              <a:rPr lang="id-ID" b="1" dirty="0" smtClean="0"/>
              <a:t>Behavioral </a:t>
            </a:r>
            <a:r>
              <a:rPr lang="id-ID" b="1" dirty="0"/>
              <a:t>approach</a:t>
            </a:r>
          </a:p>
          <a:p>
            <a:pPr lvl="1" algn="just"/>
            <a:r>
              <a:rPr lang="en-US" b="1" dirty="0" smtClean="0"/>
              <a:t>Behavioral </a:t>
            </a:r>
            <a:r>
              <a:rPr lang="en-US" b="1" dirty="0"/>
              <a:t>issues (strategic business </a:t>
            </a:r>
            <a:r>
              <a:rPr lang="en-US" b="1" dirty="0" smtClean="0"/>
              <a:t>integration,</a:t>
            </a:r>
            <a:r>
              <a:rPr lang="id-ID" b="1" dirty="0" smtClean="0"/>
              <a:t> implementation</a:t>
            </a:r>
            <a:r>
              <a:rPr lang="id-ID" b="1" dirty="0"/>
              <a:t>, etc.)</a:t>
            </a:r>
          </a:p>
          <a:p>
            <a:pPr lvl="1"/>
            <a:r>
              <a:rPr lang="id-ID" b="1" dirty="0" smtClean="0"/>
              <a:t>Psychology</a:t>
            </a:r>
            <a:r>
              <a:rPr lang="id-ID" b="1" dirty="0"/>
              <a:t>, economics, sociology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088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id-ID" sz="2800" b="1" dirty="0" smtClean="0"/>
              <a:t>Management </a:t>
            </a:r>
            <a:r>
              <a:rPr lang="id-ID" sz="2800" b="1" dirty="0"/>
              <a:t>Information Systems</a:t>
            </a:r>
          </a:p>
          <a:p>
            <a:pPr lvl="1" algn="just"/>
            <a:r>
              <a:rPr lang="fr-FR" sz="2400" b="1" dirty="0" smtClean="0"/>
              <a:t>Combines </a:t>
            </a:r>
            <a:r>
              <a:rPr lang="fr-FR" sz="2400" b="1" dirty="0"/>
              <a:t>computer science, management </a:t>
            </a:r>
            <a:r>
              <a:rPr lang="fr-FR" sz="2400" b="1" dirty="0" smtClean="0"/>
              <a:t>science,</a:t>
            </a:r>
            <a:r>
              <a:rPr lang="id-ID" sz="2400" b="1" dirty="0" smtClean="0"/>
              <a:t> </a:t>
            </a:r>
            <a:r>
              <a:rPr lang="en-US" sz="2400" b="1" dirty="0" smtClean="0"/>
              <a:t>operations </a:t>
            </a:r>
            <a:r>
              <a:rPr lang="en-US" sz="2400" b="1" dirty="0"/>
              <a:t>research, and practical orientation </a:t>
            </a:r>
            <a:r>
              <a:rPr lang="en-US" sz="2400" b="1" dirty="0" smtClean="0"/>
              <a:t>with</a:t>
            </a:r>
            <a:r>
              <a:rPr lang="id-ID" sz="2400" b="1" dirty="0" smtClean="0"/>
              <a:t> behavioral </a:t>
            </a:r>
            <a:r>
              <a:rPr lang="id-ID" sz="2400" b="1" dirty="0"/>
              <a:t>issues</a:t>
            </a:r>
          </a:p>
          <a:p>
            <a:r>
              <a:rPr lang="id-ID" sz="2800" b="1" dirty="0" smtClean="0"/>
              <a:t>Four </a:t>
            </a:r>
            <a:r>
              <a:rPr lang="id-ID" sz="2800" b="1" dirty="0"/>
              <a:t>main actors</a:t>
            </a:r>
          </a:p>
          <a:p>
            <a:pPr lvl="1"/>
            <a:r>
              <a:rPr lang="en-US" sz="2400" b="1" dirty="0" smtClean="0"/>
              <a:t>Suppliers </a:t>
            </a:r>
            <a:r>
              <a:rPr lang="en-US" sz="2400" b="1" dirty="0"/>
              <a:t>of hardware and software</a:t>
            </a:r>
          </a:p>
          <a:p>
            <a:pPr lvl="1"/>
            <a:r>
              <a:rPr lang="id-ID" sz="2400" b="1" dirty="0" smtClean="0"/>
              <a:t>Business </a:t>
            </a:r>
            <a:r>
              <a:rPr lang="id-ID" sz="2400" b="1" dirty="0"/>
              <a:t>firms</a:t>
            </a:r>
          </a:p>
          <a:p>
            <a:pPr lvl="1"/>
            <a:r>
              <a:rPr lang="id-ID" sz="2400" b="1" dirty="0" smtClean="0"/>
              <a:t>Managers </a:t>
            </a:r>
            <a:r>
              <a:rPr lang="id-ID" sz="2400" b="1" dirty="0"/>
              <a:t>and employees</a:t>
            </a:r>
          </a:p>
          <a:p>
            <a:pPr lvl="1"/>
            <a:r>
              <a:rPr lang="id-ID" sz="2400" b="1" dirty="0" smtClean="0"/>
              <a:t>Firm’s </a:t>
            </a:r>
            <a:r>
              <a:rPr lang="id-ID" sz="2400" b="1" dirty="0"/>
              <a:t>environment (legal, social, cultural context)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895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 smtClean="0"/>
              <a:t>Case: Munculnya Gojek!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dirty="0" smtClean="0"/>
              <a:t>Bagaimana pandangan Anda sebagai praktisi/ahli IT? </a:t>
            </a:r>
          </a:p>
          <a:p>
            <a:pPr marL="0" indent="0" algn="ctr">
              <a:buNone/>
            </a:pPr>
            <a:r>
              <a:rPr lang="id-ID" dirty="0" smtClean="0"/>
              <a:t>(dari berbagai perspektif)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85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48125" r="29722" b="10685"/>
          <a:stretch/>
        </p:blipFill>
        <p:spPr bwMode="auto">
          <a:xfrm>
            <a:off x="251520" y="1340768"/>
            <a:ext cx="854620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2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Investasi modal 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3" y="1916832"/>
            <a:ext cx="6973961" cy="362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1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Peranan SI dalam Bisnis Saat Ini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Bagaimana SI mengubah Bisnis</a:t>
            </a:r>
          </a:p>
          <a:p>
            <a:pPr lvl="1"/>
            <a:r>
              <a:rPr lang="id-ID" dirty="0" smtClean="0"/>
              <a:t>Munculnya platform mobile digital</a:t>
            </a:r>
          </a:p>
          <a:p>
            <a:pPr lvl="1" algn="just"/>
            <a:r>
              <a:rPr lang="id-ID" dirty="0" smtClean="0"/>
              <a:t>Semakin banyak bisnis yang memanfaatkan “Big Data”</a:t>
            </a:r>
          </a:p>
          <a:p>
            <a:pPr lvl="1"/>
            <a:r>
              <a:rPr lang="id-ID" dirty="0" smtClean="0"/>
              <a:t>Perkembangan cloud computing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5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Kesempatan dalam era Globalisasi</a:t>
            </a:r>
          </a:p>
          <a:p>
            <a:pPr lvl="1" algn="just"/>
            <a:r>
              <a:rPr lang="id-ID" dirty="0" smtClean="0"/>
              <a:t>Internet mampu mengurangi biaya operasional secara drastis dalam skala global</a:t>
            </a:r>
          </a:p>
          <a:p>
            <a:pPr lvl="1" algn="just"/>
            <a:r>
              <a:rPr lang="id-ID" dirty="0" smtClean="0"/>
              <a:t>Tumbuhnya perdagangan antarnegara, dan outsourcing</a:t>
            </a:r>
          </a:p>
          <a:p>
            <a:pPr lvl="1" algn="just"/>
            <a:r>
              <a:rPr lang="id-ID" dirty="0" smtClean="0"/>
              <a:t>Memunculkan antara tantangan dan kesempatan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81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id-ID" dirty="0" smtClean="0"/>
              <a:t>Pada nantinya, hampir seluruhnya digital:</a:t>
            </a:r>
          </a:p>
          <a:p>
            <a:pPr lvl="1"/>
            <a:r>
              <a:rPr lang="id-ID" dirty="0" smtClean="0"/>
              <a:t>Relasi bisnis dibangun dan dikelola secara digital</a:t>
            </a:r>
          </a:p>
          <a:p>
            <a:pPr lvl="1"/>
            <a:r>
              <a:rPr lang="id-ID" dirty="0" smtClean="0"/>
              <a:t>Proses bisnis utama diselesaikan melalui jaringan digital</a:t>
            </a:r>
          </a:p>
          <a:p>
            <a:pPr lvl="1"/>
            <a:r>
              <a:rPr lang="id-ID" dirty="0" smtClean="0"/>
              <a:t>Aset-aset utama perusahaan dikelola secara digital</a:t>
            </a:r>
          </a:p>
          <a:p>
            <a:r>
              <a:rPr lang="id-ID" dirty="0" smtClean="0"/>
              <a:t>Perusahaan digital menawarkan kesempatan bagi organisasi dan manajemen lebih fleksibel </a:t>
            </a:r>
          </a:p>
          <a:p>
            <a:pPr lvl="1"/>
            <a:r>
              <a:rPr lang="id-ID" dirty="0" smtClean="0"/>
              <a:t>Perubahan waktu dan perubahan tempat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50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01-02._Foundations_of_IS</Template>
  <TotalTime>784</TotalTime>
  <Words>1014</Words>
  <Application>Microsoft Office PowerPoint</Application>
  <PresentationFormat>On-screen Show (4:3)</PresentationFormat>
  <Paragraphs>170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Presentation6</vt:lpstr>
      <vt:lpstr>Pertemuan 1 Sistem Informasi</vt:lpstr>
      <vt:lpstr>PowerPoint Presentation</vt:lpstr>
      <vt:lpstr>PowerPoint Presentation</vt:lpstr>
      <vt:lpstr>PowerPoint Presentation</vt:lpstr>
      <vt:lpstr>PowerPoint Presentation</vt:lpstr>
      <vt:lpstr>Investasi modal TI</vt:lpstr>
      <vt:lpstr>Peranan SI dalam Bisnis Saat Ini</vt:lpstr>
      <vt:lpstr>PowerPoint Presentation</vt:lpstr>
      <vt:lpstr>PowerPoint Presentation</vt:lpstr>
      <vt:lpstr>PowerPoint Presentation</vt:lpstr>
      <vt:lpstr>6 tujuan bisnis strategi</vt:lpstr>
      <vt:lpstr>Keunggulan operasional</vt:lpstr>
      <vt:lpstr>Produk, jasa, dan model bisnis baru</vt:lpstr>
      <vt:lpstr>Hubungan pelanggan dan pemasok</vt:lpstr>
      <vt:lpstr>Perbaikan dalam pengambilan keputusan</vt:lpstr>
      <vt:lpstr>Competitive advantage</vt:lpstr>
      <vt:lpstr>Kelangsungan usaha</vt:lpstr>
      <vt:lpstr>Apa itu SI?</vt:lpstr>
      <vt:lpstr>PowerPoint Presentation</vt:lpstr>
      <vt:lpstr>Aktivitas SI</vt:lpstr>
      <vt:lpstr>Fungsi SI</vt:lpstr>
      <vt:lpstr>PowerPoint Presentation</vt:lpstr>
      <vt:lpstr>Dimensi SI</vt:lpstr>
      <vt:lpstr>Dimensi organisasi SI</vt:lpstr>
      <vt:lpstr>Level perusahaan</vt:lpstr>
      <vt:lpstr>Dimensi organisasi SI (cont.)</vt:lpstr>
      <vt:lpstr>Dimensi manajemen</vt:lpstr>
      <vt:lpstr>Dimensi Teknologi</vt:lpstr>
      <vt:lpstr>Perspektif bisnis SI</vt:lpstr>
      <vt:lpstr>Rantai Nilai (Value chain)</vt:lpstr>
      <vt:lpstr>PowerPoint Presentation</vt:lpstr>
      <vt:lpstr>PowerPoint Presentation</vt:lpstr>
      <vt:lpstr>PowerPoint Presentation</vt:lpstr>
      <vt:lpstr>Aset komplementer</vt:lpstr>
      <vt:lpstr>PowerPoint Presentation</vt:lpstr>
      <vt:lpstr>Contemporary Approaches to Information Systems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Sistem Informasi</dc:title>
  <dc:creator>DELL</dc:creator>
  <cp:lastModifiedBy>DELL</cp:lastModifiedBy>
  <cp:revision>21</cp:revision>
  <dcterms:created xsi:type="dcterms:W3CDTF">2016-02-26T13:15:52Z</dcterms:created>
  <dcterms:modified xsi:type="dcterms:W3CDTF">2016-02-27T02:20:13Z</dcterms:modified>
</cp:coreProperties>
</file>