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70" r:id="rId4"/>
    <p:sldId id="269" r:id="rId5"/>
    <p:sldId id="266" r:id="rId6"/>
    <p:sldId id="265" r:id="rId7"/>
    <p:sldId id="267" r:id="rId8"/>
    <p:sldId id="268" r:id="rId9"/>
    <p:sldId id="257" r:id="rId10"/>
    <p:sldId id="258" r:id="rId11"/>
    <p:sldId id="260" r:id="rId12"/>
    <p:sldId id="261" r:id="rId13"/>
    <p:sldId id="263" r:id="rId14"/>
    <p:sldId id="272" r:id="rId15"/>
    <p:sldId id="273"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10" autoAdjust="0"/>
    <p:restoredTop sz="94660"/>
  </p:normalViewPr>
  <p:slideViewPr>
    <p:cSldViewPr>
      <p:cViewPr varScale="1">
        <p:scale>
          <a:sx n="63" d="100"/>
          <a:sy n="63" d="100"/>
        </p:scale>
        <p:origin x="170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654EC-FEC0-4DC6-B053-C2BBCF52C020}" type="datetimeFigureOut">
              <a:rPr lang="en-US" smtClean="0"/>
              <a:t>5/30/2017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09FAF6-EA00-48C9-912C-120E0721E1A2}" type="slidenum">
              <a:rPr lang="en-US" smtClean="0"/>
              <a:t>‹#›</a:t>
            </a:fld>
            <a:endParaRPr lang="en-US"/>
          </a:p>
        </p:txBody>
      </p:sp>
    </p:spTree>
    <p:extLst>
      <p:ext uri="{BB962C8B-B14F-4D97-AF65-F5344CB8AC3E}">
        <p14:creationId xmlns:p14="http://schemas.microsoft.com/office/powerpoint/2010/main" val="152473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9FAF6-EA00-48C9-912C-120E0721E1A2}" type="slidenum">
              <a:rPr lang="en-US" smtClean="0"/>
              <a:t>5</a:t>
            </a:fld>
            <a:endParaRPr lang="en-US"/>
          </a:p>
        </p:txBody>
      </p:sp>
    </p:spTree>
    <p:extLst>
      <p:ext uri="{BB962C8B-B14F-4D97-AF65-F5344CB8AC3E}">
        <p14:creationId xmlns:p14="http://schemas.microsoft.com/office/powerpoint/2010/main" val="56129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9FAF6-EA00-48C9-912C-120E0721E1A2}" type="slidenum">
              <a:rPr lang="en-US" smtClean="0"/>
              <a:t>6</a:t>
            </a:fld>
            <a:endParaRPr lang="en-US"/>
          </a:p>
        </p:txBody>
      </p:sp>
    </p:spTree>
    <p:extLst>
      <p:ext uri="{BB962C8B-B14F-4D97-AF65-F5344CB8AC3E}">
        <p14:creationId xmlns:p14="http://schemas.microsoft.com/office/powerpoint/2010/main" val="5612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9FAF6-EA00-48C9-912C-120E0721E1A2}" type="slidenum">
              <a:rPr lang="en-US" smtClean="0"/>
              <a:t>7</a:t>
            </a:fld>
            <a:endParaRPr lang="en-US"/>
          </a:p>
        </p:txBody>
      </p:sp>
    </p:spTree>
    <p:extLst>
      <p:ext uri="{BB962C8B-B14F-4D97-AF65-F5344CB8AC3E}">
        <p14:creationId xmlns:p14="http://schemas.microsoft.com/office/powerpoint/2010/main" val="5612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9FAF6-EA00-48C9-912C-120E0721E1A2}" type="slidenum">
              <a:rPr lang="en-US" smtClean="0"/>
              <a:t>8</a:t>
            </a:fld>
            <a:endParaRPr lang="en-US"/>
          </a:p>
        </p:txBody>
      </p:sp>
    </p:spTree>
    <p:extLst>
      <p:ext uri="{BB962C8B-B14F-4D97-AF65-F5344CB8AC3E}">
        <p14:creationId xmlns:p14="http://schemas.microsoft.com/office/powerpoint/2010/main" val="5612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22BAF1-AEF0-47B8-B25A-0667750BB053}"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280772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2BAF1-AEF0-47B8-B25A-0667750BB053}"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245427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2BAF1-AEF0-47B8-B25A-0667750BB053}"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371373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22BAF1-AEF0-47B8-B25A-0667750BB053}"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281121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22BAF1-AEF0-47B8-B25A-0667750BB053}"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75803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22BAF1-AEF0-47B8-B25A-0667750BB053}"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44131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22BAF1-AEF0-47B8-B25A-0667750BB053}"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197812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22BAF1-AEF0-47B8-B25A-0667750BB053}"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167012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2BAF1-AEF0-47B8-B25A-0667750BB053}" type="datetimeFigureOut">
              <a:rPr lang="en-US" smtClean="0"/>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86488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2BAF1-AEF0-47B8-B25A-0667750BB053}"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401346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2BAF1-AEF0-47B8-B25A-0667750BB053}"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5B1FF-DE8C-4AB4-9B77-951FC6CB419D}" type="slidenum">
              <a:rPr lang="en-US" smtClean="0"/>
              <a:t>‹#›</a:t>
            </a:fld>
            <a:endParaRPr lang="en-US"/>
          </a:p>
        </p:txBody>
      </p:sp>
    </p:spTree>
    <p:extLst>
      <p:ext uri="{BB962C8B-B14F-4D97-AF65-F5344CB8AC3E}">
        <p14:creationId xmlns:p14="http://schemas.microsoft.com/office/powerpoint/2010/main" val="59582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2BAF1-AEF0-47B8-B25A-0667750BB053}" type="datetimeFigureOut">
              <a:rPr lang="en-US" smtClean="0"/>
              <a:t>5/30/2017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5B1FF-DE8C-4AB4-9B77-951FC6CB419D}" type="slidenum">
              <a:rPr lang="en-US" smtClean="0"/>
              <a:t>‹#›</a:t>
            </a:fld>
            <a:endParaRPr lang="en-US"/>
          </a:p>
        </p:txBody>
      </p:sp>
    </p:spTree>
    <p:extLst>
      <p:ext uri="{BB962C8B-B14F-4D97-AF65-F5344CB8AC3E}">
        <p14:creationId xmlns:p14="http://schemas.microsoft.com/office/powerpoint/2010/main" val="96032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34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5705" y="4049638"/>
            <a:ext cx="7772400" cy="963538"/>
          </a:xfrm>
        </p:spPr>
        <p:txBody>
          <a:bodyPr>
            <a:noAutofit/>
          </a:bodyPr>
          <a:lstStyle/>
          <a:p>
            <a:pPr algn="l"/>
            <a:r>
              <a:rPr lang="id-ID" sz="3500" b="1" smtClean="0"/>
              <a:t>Rancang Bangun</a:t>
            </a:r>
            <a:br>
              <a:rPr lang="id-ID" sz="3500" b="1" smtClean="0"/>
            </a:br>
            <a:r>
              <a:rPr lang="id-ID" sz="3500" b="1" smtClean="0"/>
              <a:t>Sistem Informasi Pakan Sapi Perah</a:t>
            </a:r>
            <a:br>
              <a:rPr lang="id-ID" sz="3500" b="1" smtClean="0"/>
            </a:br>
            <a:r>
              <a:rPr lang="id-ID" sz="3000" b="1" smtClean="0">
                <a:solidFill>
                  <a:srgbClr val="0070C0"/>
                </a:solidFill>
              </a:rPr>
              <a:t>www.dairyfeed.ipb.ac.id</a:t>
            </a:r>
            <a:endParaRPr lang="en-US" sz="3000" b="1">
              <a:solidFill>
                <a:srgbClr val="0070C0"/>
              </a:solidFill>
            </a:endParaRPr>
          </a:p>
        </p:txBody>
      </p:sp>
      <p:sp>
        <p:nvSpPr>
          <p:cNvPr id="5" name="Title 1"/>
          <p:cNvSpPr txBox="1">
            <a:spLocks/>
          </p:cNvSpPr>
          <p:nvPr/>
        </p:nvSpPr>
        <p:spPr>
          <a:xfrm>
            <a:off x="0" y="2348830"/>
            <a:ext cx="9163811" cy="1268760"/>
          </a:xfrm>
          <a:prstGeom prst="rect">
            <a:avLst/>
          </a:prstGeo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fontScale="9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2000" b="1" smtClean="0">
                <a:solidFill>
                  <a:schemeClr val="accent3">
                    <a:lumMod val="75000"/>
                  </a:schemeClr>
                </a:solidFill>
              </a:rPr>
              <a:t>      </a:t>
            </a:r>
            <a:r>
              <a:rPr lang="id-ID" sz="6000" b="1" smtClean="0">
                <a:solidFill>
                  <a:srgbClr val="FFFF00"/>
                </a:solidFill>
                <a:effectLst>
                  <a:outerShdw blurRad="38100" dist="38100" dir="2700000" algn="tl">
                    <a:srgbClr val="000000">
                      <a:alpha val="43137"/>
                    </a:srgbClr>
                  </a:outerShdw>
                </a:effectLst>
              </a:rPr>
              <a:t>Dairy Feed </a:t>
            </a:r>
            <a:r>
              <a:rPr lang="id-ID" sz="3500" smtClean="0">
                <a:solidFill>
                  <a:srgbClr val="FFFF00"/>
                </a:solidFill>
                <a:effectLst>
                  <a:outerShdw blurRad="38100" dist="38100" dir="2700000" algn="tl">
                    <a:srgbClr val="000000">
                      <a:alpha val="43137"/>
                    </a:srgbClr>
                  </a:outerShdw>
                </a:effectLst>
              </a:rPr>
              <a:t>Online</a:t>
            </a:r>
          </a:p>
          <a:p>
            <a:pPr algn="l"/>
            <a:r>
              <a:rPr lang="id-ID" sz="3500" b="1" smtClean="0">
                <a:solidFill>
                  <a:srgbClr val="FFFF00"/>
                </a:solidFill>
                <a:effectLst>
                  <a:outerShdw blurRad="38100" dist="38100" dir="2700000" algn="tl">
                    <a:srgbClr val="000000">
                      <a:alpha val="43137"/>
                    </a:srgbClr>
                  </a:outerShdw>
                </a:effectLst>
              </a:rPr>
              <a:t>    </a:t>
            </a:r>
            <a:r>
              <a:rPr lang="id-ID" sz="3200" smtClean="0">
                <a:solidFill>
                  <a:srgbClr val="FFFF00"/>
                </a:solidFill>
                <a:effectLst>
                  <a:outerShdw blurRad="38100" dist="38100" dir="2700000" algn="tl">
                    <a:srgbClr val="000000">
                      <a:alpha val="43137"/>
                    </a:srgbClr>
                  </a:outerShdw>
                </a:effectLst>
              </a:rPr>
              <a:t>Sistem Informasi Pakan Sapi Perah</a:t>
            </a:r>
            <a:endParaRPr lang="en-US" sz="3200">
              <a:solidFill>
                <a:srgbClr val="FFFF00"/>
              </a:solidFill>
              <a:effectLst>
                <a:outerShdw blurRad="38100" dist="38100" dir="2700000" algn="tl">
                  <a:srgbClr val="000000">
                    <a:alpha val="43137"/>
                  </a:srgbClr>
                </a:outerShdw>
              </a:effectLst>
            </a:endParaRPr>
          </a:p>
        </p:txBody>
      </p:sp>
      <p:sp>
        <p:nvSpPr>
          <p:cNvPr id="6" name="TextBox 5"/>
          <p:cNvSpPr txBox="1"/>
          <p:nvPr/>
        </p:nvSpPr>
        <p:spPr>
          <a:xfrm rot="20151371">
            <a:off x="-74403" y="604869"/>
            <a:ext cx="2170145" cy="63094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id-ID" sz="3500" b="1" smtClean="0">
                <a:latin typeface="+mj-lt"/>
                <a:cs typeface="Arial" panose="020B0604020202020204" pitchFamily="34" charset="0"/>
              </a:rPr>
              <a:t>KONSEP</a:t>
            </a:r>
            <a:endParaRPr lang="en-US" sz="3500" b="1">
              <a:latin typeface="+mj-lt"/>
              <a:cs typeface="Arial" panose="020B0604020202020204" pitchFamily="34" charset="0"/>
            </a:endParaRPr>
          </a:p>
        </p:txBody>
      </p:sp>
    </p:spTree>
    <p:extLst>
      <p:ext uri="{BB962C8B-B14F-4D97-AF65-F5344CB8AC3E}">
        <p14:creationId xmlns:p14="http://schemas.microsoft.com/office/powerpoint/2010/main" val="1609757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sp>
        <p:nvSpPr>
          <p:cNvPr id="66" name="Rectangle 65"/>
          <p:cNvSpPr/>
          <p:nvPr/>
        </p:nvSpPr>
        <p:spPr>
          <a:xfrm>
            <a:off x="1907704" y="2687434"/>
            <a:ext cx="3312368" cy="2685782"/>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extBox 34"/>
          <p:cNvSpPr txBox="1"/>
          <p:nvPr/>
        </p:nvSpPr>
        <p:spPr>
          <a:xfrm>
            <a:off x="1835696" y="1403484"/>
            <a:ext cx="4025974" cy="369332"/>
          </a:xfrm>
          <a:prstGeom prst="rect">
            <a:avLst/>
          </a:prstGeom>
          <a:noFill/>
        </p:spPr>
        <p:txBody>
          <a:bodyPr wrap="none" rtlCol="0">
            <a:spAutoFit/>
          </a:bodyPr>
          <a:lstStyle/>
          <a:p>
            <a:r>
              <a:rPr lang="id-ID" b="1" smtClean="0">
                <a:solidFill>
                  <a:schemeClr val="accent3">
                    <a:lumMod val="50000"/>
                  </a:schemeClr>
                </a:solidFill>
              </a:rPr>
              <a:t>FORSUM - Formulasi Ransum Sapi Perah</a:t>
            </a:r>
            <a:endParaRPr lang="en-US" b="1">
              <a:solidFill>
                <a:schemeClr val="accent3">
                  <a:lumMod val="50000"/>
                </a:schemeClr>
              </a:solidFill>
            </a:endParaRPr>
          </a:p>
        </p:txBody>
      </p:sp>
      <p:grpSp>
        <p:nvGrpSpPr>
          <p:cNvPr id="36" name="Group 35"/>
          <p:cNvGrpSpPr/>
          <p:nvPr/>
        </p:nvGrpSpPr>
        <p:grpSpPr>
          <a:xfrm>
            <a:off x="3347864" y="1906109"/>
            <a:ext cx="1368152" cy="329271"/>
            <a:chOff x="827584" y="1021378"/>
            <a:chExt cx="1080120" cy="319390"/>
          </a:xfrm>
          <a:solidFill>
            <a:schemeClr val="accent6">
              <a:lumMod val="20000"/>
              <a:lumOff val="80000"/>
            </a:schemeClr>
          </a:solidFill>
        </p:grpSpPr>
        <p:sp>
          <p:nvSpPr>
            <p:cNvPr id="39" name="Round Same Side Corner Rectangle 38"/>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0" name="TextBox 39"/>
            <p:cNvSpPr txBox="1"/>
            <p:nvPr/>
          </p:nvSpPr>
          <p:spPr>
            <a:xfrm>
              <a:off x="827584" y="1053338"/>
              <a:ext cx="1080120" cy="251694"/>
            </a:xfrm>
            <a:prstGeom prst="rect">
              <a:avLst/>
            </a:prstGeom>
            <a:grpFill/>
          </p:spPr>
          <p:txBody>
            <a:bodyPr wrap="square" rtlCol="0" anchor="ctr">
              <a:spAutoFit/>
            </a:bodyPr>
            <a:lstStyle/>
            <a:p>
              <a:pPr algn="ctr"/>
              <a:r>
                <a:rPr lang="id-ID" sz="1400" smtClean="0"/>
                <a:t>Bahan Pakan</a:t>
              </a:r>
              <a:endParaRPr lang="en-US" sz="1400"/>
            </a:p>
          </p:txBody>
        </p:sp>
      </p:grpSp>
      <p:grpSp>
        <p:nvGrpSpPr>
          <p:cNvPr id="41" name="Group 40"/>
          <p:cNvGrpSpPr/>
          <p:nvPr/>
        </p:nvGrpSpPr>
        <p:grpSpPr>
          <a:xfrm>
            <a:off x="1907704" y="1906109"/>
            <a:ext cx="1368152" cy="329271"/>
            <a:chOff x="827584" y="1021378"/>
            <a:chExt cx="1080120" cy="319390"/>
          </a:xfrm>
          <a:solidFill>
            <a:schemeClr val="accent4">
              <a:lumMod val="20000"/>
              <a:lumOff val="80000"/>
            </a:schemeClr>
          </a:solidFill>
        </p:grpSpPr>
        <p:sp>
          <p:nvSpPr>
            <p:cNvPr id="42" name="Round Same Side Corner Rectangle 41"/>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3" name="TextBox 42"/>
            <p:cNvSpPr txBox="1"/>
            <p:nvPr/>
          </p:nvSpPr>
          <p:spPr>
            <a:xfrm>
              <a:off x="827584" y="1053338"/>
              <a:ext cx="1080120" cy="251694"/>
            </a:xfrm>
            <a:prstGeom prst="rect">
              <a:avLst/>
            </a:prstGeom>
            <a:grpFill/>
          </p:spPr>
          <p:txBody>
            <a:bodyPr wrap="square" rtlCol="0" anchor="ctr">
              <a:spAutoFit/>
            </a:bodyPr>
            <a:lstStyle/>
            <a:p>
              <a:pPr algn="ctr"/>
              <a:r>
                <a:rPr lang="id-ID" sz="1400" smtClean="0"/>
                <a:t>Jenis Ransum</a:t>
              </a:r>
              <a:endParaRPr lang="en-US" sz="1400"/>
            </a:p>
          </p:txBody>
        </p:sp>
      </p:grpSp>
      <p:grpSp>
        <p:nvGrpSpPr>
          <p:cNvPr id="44" name="Group 43"/>
          <p:cNvGrpSpPr/>
          <p:nvPr/>
        </p:nvGrpSpPr>
        <p:grpSpPr>
          <a:xfrm>
            <a:off x="4788024" y="1906109"/>
            <a:ext cx="1368152" cy="329271"/>
            <a:chOff x="827584" y="1021378"/>
            <a:chExt cx="1080120" cy="319390"/>
          </a:xfrm>
          <a:solidFill>
            <a:schemeClr val="accent6">
              <a:lumMod val="20000"/>
              <a:lumOff val="80000"/>
            </a:schemeClr>
          </a:solidFill>
        </p:grpSpPr>
        <p:sp>
          <p:nvSpPr>
            <p:cNvPr id="45" name="Round Same Side Corner Rectangle 44"/>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6" name="TextBox 45"/>
            <p:cNvSpPr txBox="1"/>
            <p:nvPr/>
          </p:nvSpPr>
          <p:spPr>
            <a:xfrm>
              <a:off x="827584" y="1053338"/>
              <a:ext cx="1080120" cy="251694"/>
            </a:xfrm>
            <a:prstGeom prst="rect">
              <a:avLst/>
            </a:prstGeom>
            <a:grpFill/>
          </p:spPr>
          <p:txBody>
            <a:bodyPr wrap="square" rtlCol="0" anchor="ctr">
              <a:spAutoFit/>
            </a:bodyPr>
            <a:lstStyle/>
            <a:p>
              <a:pPr algn="ctr"/>
              <a:r>
                <a:rPr lang="id-ID" sz="1400" smtClean="0"/>
                <a:t>Formulasi</a:t>
              </a:r>
              <a:endParaRPr lang="en-US" sz="1400"/>
            </a:p>
          </p:txBody>
        </p:sp>
      </p:grpSp>
      <p:sp>
        <p:nvSpPr>
          <p:cNvPr id="50" name="TextBox 49"/>
          <p:cNvSpPr txBox="1"/>
          <p:nvPr/>
        </p:nvSpPr>
        <p:spPr>
          <a:xfrm>
            <a:off x="1835696" y="2348880"/>
            <a:ext cx="1846980" cy="338554"/>
          </a:xfrm>
          <a:prstGeom prst="rect">
            <a:avLst/>
          </a:prstGeom>
          <a:noFill/>
        </p:spPr>
        <p:txBody>
          <a:bodyPr wrap="none" rtlCol="0">
            <a:spAutoFit/>
          </a:bodyPr>
          <a:lstStyle/>
          <a:p>
            <a:r>
              <a:rPr lang="id-ID" sz="1600" b="1" smtClean="0">
                <a:solidFill>
                  <a:schemeClr val="accent3">
                    <a:lumMod val="50000"/>
                  </a:schemeClr>
                </a:solidFill>
              </a:rPr>
              <a:t>Pilih Jenis Ransum :</a:t>
            </a:r>
            <a:endParaRPr lang="en-US" sz="1600" b="1">
              <a:solidFill>
                <a:schemeClr val="accent3">
                  <a:lumMod val="50000"/>
                </a:schemeClr>
              </a:solidFill>
            </a:endParaRPr>
          </a:p>
        </p:txBody>
      </p:sp>
      <p:sp>
        <p:nvSpPr>
          <p:cNvPr id="6" name="TextBox 5"/>
          <p:cNvSpPr txBox="1"/>
          <p:nvPr/>
        </p:nvSpPr>
        <p:spPr>
          <a:xfrm>
            <a:off x="2636168" y="2791961"/>
            <a:ext cx="2367880" cy="261610"/>
          </a:xfrm>
          <a:prstGeom prst="rect">
            <a:avLst/>
          </a:prstGeom>
          <a:noFill/>
          <a:ln>
            <a:solidFill>
              <a:schemeClr val="accent1">
                <a:shade val="50000"/>
              </a:schemeClr>
            </a:solidFill>
          </a:ln>
        </p:spPr>
        <p:txBody>
          <a:bodyPr wrap="square" rtlCol="0">
            <a:spAutoFit/>
          </a:bodyPr>
          <a:lstStyle/>
          <a:p>
            <a:r>
              <a:rPr lang="id-ID" sz="1100" smtClean="0"/>
              <a:t>Konsentrar Sapi Laktasi</a:t>
            </a:r>
            <a:endParaRPr lang="en-US" sz="1100"/>
          </a:p>
        </p:txBody>
      </p:sp>
      <p:sp>
        <p:nvSpPr>
          <p:cNvPr id="52" name="TextBox 51"/>
          <p:cNvSpPr txBox="1"/>
          <p:nvPr/>
        </p:nvSpPr>
        <p:spPr>
          <a:xfrm>
            <a:off x="2636168" y="3163034"/>
            <a:ext cx="2367880" cy="261610"/>
          </a:xfrm>
          <a:prstGeom prst="rect">
            <a:avLst/>
          </a:prstGeom>
          <a:noFill/>
          <a:ln>
            <a:solidFill>
              <a:schemeClr val="accent1">
                <a:shade val="50000"/>
              </a:schemeClr>
            </a:solidFill>
          </a:ln>
        </p:spPr>
        <p:txBody>
          <a:bodyPr wrap="square" rtlCol="0">
            <a:spAutoFit/>
          </a:bodyPr>
          <a:lstStyle/>
          <a:p>
            <a:r>
              <a:rPr lang="id-ID" sz="1100" smtClean="0"/>
              <a:t>Konsentrar Sapi Kering</a:t>
            </a:r>
            <a:endParaRPr lang="en-US" sz="1100"/>
          </a:p>
        </p:txBody>
      </p:sp>
      <p:sp>
        <p:nvSpPr>
          <p:cNvPr id="54" name="TextBox 53"/>
          <p:cNvSpPr txBox="1"/>
          <p:nvPr/>
        </p:nvSpPr>
        <p:spPr>
          <a:xfrm>
            <a:off x="2636168" y="3523074"/>
            <a:ext cx="2367880" cy="261610"/>
          </a:xfrm>
          <a:prstGeom prst="rect">
            <a:avLst/>
          </a:prstGeom>
          <a:noFill/>
          <a:ln>
            <a:solidFill>
              <a:schemeClr val="accent1">
                <a:shade val="50000"/>
              </a:schemeClr>
            </a:solidFill>
          </a:ln>
        </p:spPr>
        <p:txBody>
          <a:bodyPr wrap="square" rtlCol="0">
            <a:spAutoFit/>
          </a:bodyPr>
          <a:lstStyle/>
          <a:p>
            <a:r>
              <a:rPr lang="id-ID" sz="1100" smtClean="0"/>
              <a:t>Konsentrar Sapi Jantan</a:t>
            </a:r>
            <a:endParaRPr lang="en-US" sz="1100"/>
          </a:p>
        </p:txBody>
      </p:sp>
      <p:sp>
        <p:nvSpPr>
          <p:cNvPr id="55" name="TextBox 54"/>
          <p:cNvSpPr txBox="1"/>
          <p:nvPr/>
        </p:nvSpPr>
        <p:spPr>
          <a:xfrm>
            <a:off x="2636168" y="3872081"/>
            <a:ext cx="2367880" cy="261610"/>
          </a:xfrm>
          <a:prstGeom prst="rect">
            <a:avLst/>
          </a:prstGeom>
          <a:noFill/>
          <a:ln>
            <a:solidFill>
              <a:schemeClr val="accent1">
                <a:shade val="50000"/>
              </a:schemeClr>
            </a:solidFill>
          </a:ln>
        </p:spPr>
        <p:txBody>
          <a:bodyPr wrap="square" rtlCol="0">
            <a:spAutoFit/>
          </a:bodyPr>
          <a:lstStyle/>
          <a:p>
            <a:r>
              <a:rPr lang="id-ID" sz="1100" smtClean="0"/>
              <a:t>Konsentrar Sapi Dara</a:t>
            </a:r>
            <a:endParaRPr lang="en-US" sz="1100"/>
          </a:p>
        </p:txBody>
      </p:sp>
      <p:sp>
        <p:nvSpPr>
          <p:cNvPr id="56" name="TextBox 55"/>
          <p:cNvSpPr txBox="1"/>
          <p:nvPr/>
        </p:nvSpPr>
        <p:spPr>
          <a:xfrm>
            <a:off x="2627784" y="4232121"/>
            <a:ext cx="2367880" cy="261610"/>
          </a:xfrm>
          <a:prstGeom prst="rect">
            <a:avLst/>
          </a:prstGeom>
          <a:noFill/>
          <a:ln>
            <a:solidFill>
              <a:schemeClr val="accent1">
                <a:shade val="50000"/>
              </a:schemeClr>
            </a:solidFill>
          </a:ln>
        </p:spPr>
        <p:txBody>
          <a:bodyPr wrap="square" rtlCol="0">
            <a:spAutoFit/>
          </a:bodyPr>
          <a:lstStyle/>
          <a:p>
            <a:r>
              <a:rPr lang="id-ID" sz="1100" smtClean="0"/>
              <a:t>Konsentrar Sapi Pedet</a:t>
            </a:r>
            <a:endParaRPr lang="en-US" sz="1100"/>
          </a:p>
        </p:txBody>
      </p:sp>
      <p:sp>
        <p:nvSpPr>
          <p:cNvPr id="57" name="TextBox 56"/>
          <p:cNvSpPr txBox="1"/>
          <p:nvPr/>
        </p:nvSpPr>
        <p:spPr>
          <a:xfrm>
            <a:off x="2627784" y="4603194"/>
            <a:ext cx="2367880" cy="261610"/>
          </a:xfrm>
          <a:prstGeom prst="rect">
            <a:avLst/>
          </a:prstGeom>
          <a:noFill/>
          <a:ln>
            <a:solidFill>
              <a:schemeClr val="accent1">
                <a:shade val="50000"/>
              </a:schemeClr>
            </a:solidFill>
          </a:ln>
        </p:spPr>
        <p:txBody>
          <a:bodyPr wrap="square" rtlCol="0">
            <a:spAutoFit/>
          </a:bodyPr>
          <a:lstStyle/>
          <a:p>
            <a:r>
              <a:rPr lang="id-ID" sz="1100" smtClean="0"/>
              <a:t>Konsentrar Starter</a:t>
            </a:r>
            <a:endParaRPr lang="en-US" sz="1100"/>
          </a:p>
        </p:txBody>
      </p:sp>
      <p:sp>
        <p:nvSpPr>
          <p:cNvPr id="58" name="TextBox 57"/>
          <p:cNvSpPr txBox="1"/>
          <p:nvPr/>
        </p:nvSpPr>
        <p:spPr>
          <a:xfrm>
            <a:off x="2091916" y="2791961"/>
            <a:ext cx="391852" cy="261610"/>
          </a:xfrm>
          <a:prstGeom prst="rect">
            <a:avLst/>
          </a:prstGeom>
          <a:solidFill>
            <a:schemeClr val="bg2">
              <a:lumMod val="75000"/>
            </a:schemeClr>
          </a:solidFill>
          <a:ln>
            <a:solidFill>
              <a:schemeClr val="accent1">
                <a:shade val="50000"/>
              </a:schemeClr>
            </a:solidFill>
          </a:ln>
        </p:spPr>
        <p:txBody>
          <a:bodyPr wrap="square" rtlCol="0">
            <a:spAutoFit/>
          </a:bodyPr>
          <a:lstStyle/>
          <a:p>
            <a:endParaRPr lang="en-US" sz="1100"/>
          </a:p>
        </p:txBody>
      </p:sp>
      <p:sp>
        <p:nvSpPr>
          <p:cNvPr id="59" name="TextBox 58"/>
          <p:cNvSpPr txBox="1"/>
          <p:nvPr/>
        </p:nvSpPr>
        <p:spPr>
          <a:xfrm>
            <a:off x="2091916" y="3152001"/>
            <a:ext cx="391852" cy="261610"/>
          </a:xfrm>
          <a:prstGeom prst="rect">
            <a:avLst/>
          </a:prstGeom>
          <a:noFill/>
          <a:ln>
            <a:solidFill>
              <a:schemeClr val="accent1">
                <a:shade val="50000"/>
              </a:schemeClr>
            </a:solidFill>
          </a:ln>
        </p:spPr>
        <p:txBody>
          <a:bodyPr wrap="square" rtlCol="0">
            <a:spAutoFit/>
          </a:bodyPr>
          <a:lstStyle/>
          <a:p>
            <a:endParaRPr lang="en-US" sz="1100"/>
          </a:p>
        </p:txBody>
      </p:sp>
      <p:sp>
        <p:nvSpPr>
          <p:cNvPr id="60" name="TextBox 59"/>
          <p:cNvSpPr txBox="1"/>
          <p:nvPr/>
        </p:nvSpPr>
        <p:spPr>
          <a:xfrm>
            <a:off x="2091916" y="3512041"/>
            <a:ext cx="391852" cy="261610"/>
          </a:xfrm>
          <a:prstGeom prst="rect">
            <a:avLst/>
          </a:prstGeom>
          <a:noFill/>
          <a:ln>
            <a:solidFill>
              <a:schemeClr val="accent1">
                <a:shade val="50000"/>
              </a:schemeClr>
            </a:solidFill>
          </a:ln>
        </p:spPr>
        <p:txBody>
          <a:bodyPr wrap="square" rtlCol="0">
            <a:spAutoFit/>
          </a:bodyPr>
          <a:lstStyle/>
          <a:p>
            <a:endParaRPr lang="en-US" sz="1100"/>
          </a:p>
        </p:txBody>
      </p:sp>
      <p:sp>
        <p:nvSpPr>
          <p:cNvPr id="61" name="TextBox 60"/>
          <p:cNvSpPr txBox="1"/>
          <p:nvPr/>
        </p:nvSpPr>
        <p:spPr>
          <a:xfrm>
            <a:off x="2091916" y="3872081"/>
            <a:ext cx="391852" cy="261610"/>
          </a:xfrm>
          <a:prstGeom prst="rect">
            <a:avLst/>
          </a:prstGeom>
          <a:noFill/>
          <a:ln>
            <a:solidFill>
              <a:schemeClr val="accent1">
                <a:shade val="50000"/>
              </a:schemeClr>
            </a:solidFill>
          </a:ln>
        </p:spPr>
        <p:txBody>
          <a:bodyPr wrap="square" rtlCol="0">
            <a:spAutoFit/>
          </a:bodyPr>
          <a:lstStyle/>
          <a:p>
            <a:endParaRPr lang="en-US" sz="1100"/>
          </a:p>
        </p:txBody>
      </p:sp>
      <p:sp>
        <p:nvSpPr>
          <p:cNvPr id="62" name="TextBox 61"/>
          <p:cNvSpPr txBox="1"/>
          <p:nvPr/>
        </p:nvSpPr>
        <p:spPr>
          <a:xfrm>
            <a:off x="2091916" y="4232121"/>
            <a:ext cx="391852" cy="261610"/>
          </a:xfrm>
          <a:prstGeom prst="rect">
            <a:avLst/>
          </a:prstGeom>
          <a:noFill/>
          <a:ln>
            <a:solidFill>
              <a:schemeClr val="accent1">
                <a:shade val="50000"/>
              </a:schemeClr>
            </a:solidFill>
          </a:ln>
        </p:spPr>
        <p:txBody>
          <a:bodyPr wrap="square" rtlCol="0">
            <a:spAutoFit/>
          </a:bodyPr>
          <a:lstStyle/>
          <a:p>
            <a:endParaRPr lang="en-US" sz="1100"/>
          </a:p>
        </p:txBody>
      </p:sp>
      <p:sp>
        <p:nvSpPr>
          <p:cNvPr id="63" name="TextBox 62"/>
          <p:cNvSpPr txBox="1"/>
          <p:nvPr/>
        </p:nvSpPr>
        <p:spPr>
          <a:xfrm>
            <a:off x="2091916" y="4603194"/>
            <a:ext cx="391852" cy="261610"/>
          </a:xfrm>
          <a:prstGeom prst="rect">
            <a:avLst/>
          </a:prstGeom>
          <a:noFill/>
          <a:ln>
            <a:solidFill>
              <a:schemeClr val="accent1">
                <a:shade val="50000"/>
              </a:schemeClr>
            </a:solidFill>
          </a:ln>
        </p:spPr>
        <p:txBody>
          <a:bodyPr wrap="square" rtlCol="0">
            <a:spAutoFit/>
          </a:bodyPr>
          <a:lstStyle/>
          <a:p>
            <a:endParaRPr lang="en-US" sz="1100"/>
          </a:p>
        </p:txBody>
      </p:sp>
      <p:sp>
        <p:nvSpPr>
          <p:cNvPr id="64" name="TextBox 63"/>
          <p:cNvSpPr txBox="1"/>
          <p:nvPr/>
        </p:nvSpPr>
        <p:spPr>
          <a:xfrm>
            <a:off x="2091916" y="4952201"/>
            <a:ext cx="391852" cy="261610"/>
          </a:xfrm>
          <a:prstGeom prst="rect">
            <a:avLst/>
          </a:prstGeom>
          <a:noFill/>
          <a:ln>
            <a:solidFill>
              <a:schemeClr val="accent1">
                <a:shade val="50000"/>
              </a:schemeClr>
            </a:solidFill>
          </a:ln>
        </p:spPr>
        <p:txBody>
          <a:bodyPr wrap="square" rtlCol="0">
            <a:spAutoFit/>
          </a:bodyPr>
          <a:lstStyle/>
          <a:p>
            <a:endParaRPr lang="en-US" sz="1100"/>
          </a:p>
        </p:txBody>
      </p:sp>
      <p:sp>
        <p:nvSpPr>
          <p:cNvPr id="65" name="TextBox 64"/>
          <p:cNvSpPr txBox="1"/>
          <p:nvPr/>
        </p:nvSpPr>
        <p:spPr>
          <a:xfrm>
            <a:off x="2636168" y="4952201"/>
            <a:ext cx="2367880" cy="261610"/>
          </a:xfrm>
          <a:prstGeom prst="rect">
            <a:avLst/>
          </a:prstGeom>
          <a:noFill/>
          <a:ln>
            <a:solidFill>
              <a:schemeClr val="accent1">
                <a:shade val="50000"/>
              </a:schemeClr>
            </a:solidFill>
          </a:ln>
        </p:spPr>
        <p:txBody>
          <a:bodyPr wrap="square" rtlCol="0">
            <a:spAutoFit/>
          </a:bodyPr>
          <a:lstStyle/>
          <a:p>
            <a:r>
              <a:rPr lang="id-ID" sz="1100" smtClean="0"/>
              <a:t>Milk Replacer</a:t>
            </a:r>
            <a:endParaRPr lang="en-US" sz="1100"/>
          </a:p>
        </p:txBody>
      </p:sp>
      <p:sp>
        <p:nvSpPr>
          <p:cNvPr id="67" name="TextBox 66"/>
          <p:cNvSpPr txBox="1"/>
          <p:nvPr/>
        </p:nvSpPr>
        <p:spPr>
          <a:xfrm>
            <a:off x="4139952" y="5589240"/>
            <a:ext cx="1080120" cy="261610"/>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id-ID" sz="1100" smtClean="0"/>
              <a:t>Pilih Ransum</a:t>
            </a:r>
            <a:endParaRPr lang="en-US" sz="1100"/>
          </a:p>
        </p:txBody>
      </p:sp>
      <p:sp>
        <p:nvSpPr>
          <p:cNvPr id="91" name="Rectangle 90"/>
          <p:cNvSpPr/>
          <p:nvPr/>
        </p:nvSpPr>
        <p:spPr>
          <a:xfrm>
            <a:off x="5724127" y="2706742"/>
            <a:ext cx="2448273" cy="2666474"/>
          </a:xfrm>
          <a:prstGeom prst="rect">
            <a:avLst/>
          </a:prstGeom>
          <a:solidFill>
            <a:schemeClr val="accent3">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3" name="TextBox 92"/>
          <p:cNvSpPr txBox="1"/>
          <p:nvPr/>
        </p:nvSpPr>
        <p:spPr>
          <a:xfrm>
            <a:off x="7028569" y="2769896"/>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87.0</a:t>
            </a:r>
            <a:endParaRPr lang="en-US" sz="1000"/>
          </a:p>
        </p:txBody>
      </p:sp>
      <p:sp>
        <p:nvSpPr>
          <p:cNvPr id="95" name="TextBox 94"/>
          <p:cNvSpPr txBox="1"/>
          <p:nvPr/>
        </p:nvSpPr>
        <p:spPr>
          <a:xfrm>
            <a:off x="7604633" y="2780929"/>
            <a:ext cx="423751" cy="246221"/>
          </a:xfrm>
          <a:prstGeom prst="rect">
            <a:avLst/>
          </a:prstGeom>
          <a:noFill/>
          <a:ln>
            <a:noFill/>
          </a:ln>
        </p:spPr>
        <p:txBody>
          <a:bodyPr wrap="square" rtlCol="0">
            <a:spAutoFit/>
          </a:bodyPr>
          <a:lstStyle/>
          <a:p>
            <a:r>
              <a:rPr lang="id-ID" sz="1000" smtClean="0"/>
              <a:t>%</a:t>
            </a:r>
            <a:endParaRPr lang="en-US" sz="1000"/>
          </a:p>
        </p:txBody>
      </p:sp>
      <p:sp>
        <p:nvSpPr>
          <p:cNvPr id="97" name="TextBox 96"/>
          <p:cNvSpPr txBox="1"/>
          <p:nvPr/>
        </p:nvSpPr>
        <p:spPr>
          <a:xfrm>
            <a:off x="7028569" y="3057928"/>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17.0</a:t>
            </a:r>
            <a:endParaRPr lang="en-US" sz="1000"/>
          </a:p>
        </p:txBody>
      </p:sp>
      <p:sp>
        <p:nvSpPr>
          <p:cNvPr id="98" name="TextBox 97"/>
          <p:cNvSpPr txBox="1"/>
          <p:nvPr/>
        </p:nvSpPr>
        <p:spPr>
          <a:xfrm>
            <a:off x="7028569" y="3345960"/>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3.0</a:t>
            </a:r>
            <a:endParaRPr lang="en-US" sz="1000"/>
          </a:p>
        </p:txBody>
      </p:sp>
      <p:sp>
        <p:nvSpPr>
          <p:cNvPr id="99" name="TextBox 98"/>
          <p:cNvSpPr txBox="1"/>
          <p:nvPr/>
        </p:nvSpPr>
        <p:spPr>
          <a:xfrm>
            <a:off x="7604633" y="3071114"/>
            <a:ext cx="423751" cy="246221"/>
          </a:xfrm>
          <a:prstGeom prst="rect">
            <a:avLst/>
          </a:prstGeom>
          <a:noFill/>
          <a:ln>
            <a:noFill/>
          </a:ln>
        </p:spPr>
        <p:txBody>
          <a:bodyPr wrap="square" rtlCol="0">
            <a:spAutoFit/>
          </a:bodyPr>
          <a:lstStyle/>
          <a:p>
            <a:r>
              <a:rPr lang="id-ID" sz="1000" smtClean="0"/>
              <a:t>%</a:t>
            </a:r>
            <a:endParaRPr lang="en-US" sz="1000"/>
          </a:p>
        </p:txBody>
      </p:sp>
      <p:sp>
        <p:nvSpPr>
          <p:cNvPr id="100" name="TextBox 99"/>
          <p:cNvSpPr txBox="1"/>
          <p:nvPr/>
        </p:nvSpPr>
        <p:spPr>
          <a:xfrm>
            <a:off x="7604633" y="3356993"/>
            <a:ext cx="423751" cy="246221"/>
          </a:xfrm>
          <a:prstGeom prst="rect">
            <a:avLst/>
          </a:prstGeom>
          <a:noFill/>
          <a:ln>
            <a:noFill/>
          </a:ln>
        </p:spPr>
        <p:txBody>
          <a:bodyPr wrap="square" rtlCol="0">
            <a:spAutoFit/>
          </a:bodyPr>
          <a:lstStyle/>
          <a:p>
            <a:r>
              <a:rPr lang="id-ID" sz="1000" smtClean="0"/>
              <a:t>%</a:t>
            </a:r>
            <a:endParaRPr lang="en-US" sz="1000"/>
          </a:p>
        </p:txBody>
      </p:sp>
      <p:sp>
        <p:nvSpPr>
          <p:cNvPr id="101" name="TextBox 100"/>
          <p:cNvSpPr txBox="1"/>
          <p:nvPr/>
        </p:nvSpPr>
        <p:spPr>
          <a:xfrm>
            <a:off x="5840437" y="3059606"/>
            <a:ext cx="1035819" cy="246221"/>
          </a:xfrm>
          <a:prstGeom prst="rect">
            <a:avLst/>
          </a:prstGeom>
          <a:noFill/>
          <a:ln>
            <a:noFill/>
          </a:ln>
        </p:spPr>
        <p:txBody>
          <a:bodyPr wrap="square" rtlCol="0">
            <a:spAutoFit/>
          </a:bodyPr>
          <a:lstStyle/>
          <a:p>
            <a:r>
              <a:rPr lang="id-ID" sz="1000" smtClean="0"/>
              <a:t>Protein Kasar</a:t>
            </a:r>
            <a:endParaRPr lang="en-US" sz="1000"/>
          </a:p>
        </p:txBody>
      </p:sp>
      <p:sp>
        <p:nvSpPr>
          <p:cNvPr id="102" name="TextBox 101"/>
          <p:cNvSpPr txBox="1"/>
          <p:nvPr/>
        </p:nvSpPr>
        <p:spPr>
          <a:xfrm>
            <a:off x="5840437" y="2769896"/>
            <a:ext cx="1035819" cy="246221"/>
          </a:xfrm>
          <a:prstGeom prst="rect">
            <a:avLst/>
          </a:prstGeom>
          <a:noFill/>
          <a:ln>
            <a:noFill/>
          </a:ln>
        </p:spPr>
        <p:txBody>
          <a:bodyPr wrap="square" rtlCol="0">
            <a:spAutoFit/>
          </a:bodyPr>
          <a:lstStyle/>
          <a:p>
            <a:r>
              <a:rPr lang="id-ID" sz="1000" smtClean="0"/>
              <a:t>Bahan Kering</a:t>
            </a:r>
            <a:endParaRPr lang="en-US" sz="1000"/>
          </a:p>
        </p:txBody>
      </p:sp>
      <p:sp>
        <p:nvSpPr>
          <p:cNvPr id="103" name="TextBox 102"/>
          <p:cNvSpPr txBox="1"/>
          <p:nvPr/>
        </p:nvSpPr>
        <p:spPr>
          <a:xfrm>
            <a:off x="5840437" y="3356993"/>
            <a:ext cx="1035819" cy="246221"/>
          </a:xfrm>
          <a:prstGeom prst="rect">
            <a:avLst/>
          </a:prstGeom>
          <a:noFill/>
          <a:ln>
            <a:noFill/>
          </a:ln>
        </p:spPr>
        <p:txBody>
          <a:bodyPr wrap="square" rtlCol="0">
            <a:spAutoFit/>
          </a:bodyPr>
          <a:lstStyle/>
          <a:p>
            <a:r>
              <a:rPr lang="id-ID" sz="1000" smtClean="0"/>
              <a:t>Lemak Kasar</a:t>
            </a:r>
            <a:endParaRPr lang="en-US" sz="1000"/>
          </a:p>
        </p:txBody>
      </p:sp>
      <p:sp>
        <p:nvSpPr>
          <p:cNvPr id="104" name="TextBox 103"/>
          <p:cNvSpPr txBox="1"/>
          <p:nvPr/>
        </p:nvSpPr>
        <p:spPr>
          <a:xfrm>
            <a:off x="7028569" y="3633992"/>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18</a:t>
            </a:r>
            <a:endParaRPr lang="en-US" sz="1000"/>
          </a:p>
        </p:txBody>
      </p:sp>
      <p:sp>
        <p:nvSpPr>
          <p:cNvPr id="105" name="TextBox 104"/>
          <p:cNvSpPr txBox="1"/>
          <p:nvPr/>
        </p:nvSpPr>
        <p:spPr>
          <a:xfrm>
            <a:off x="7028569" y="3922024"/>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70.0</a:t>
            </a:r>
            <a:endParaRPr lang="en-US" sz="1000"/>
          </a:p>
        </p:txBody>
      </p:sp>
      <p:sp>
        <p:nvSpPr>
          <p:cNvPr id="106" name="TextBox 105"/>
          <p:cNvSpPr txBox="1"/>
          <p:nvPr/>
        </p:nvSpPr>
        <p:spPr>
          <a:xfrm>
            <a:off x="7604633" y="3647178"/>
            <a:ext cx="423751" cy="246221"/>
          </a:xfrm>
          <a:prstGeom prst="rect">
            <a:avLst/>
          </a:prstGeom>
          <a:noFill/>
          <a:ln>
            <a:noFill/>
          </a:ln>
        </p:spPr>
        <p:txBody>
          <a:bodyPr wrap="square" rtlCol="0">
            <a:spAutoFit/>
          </a:bodyPr>
          <a:lstStyle/>
          <a:p>
            <a:r>
              <a:rPr lang="id-ID" sz="1000" smtClean="0"/>
              <a:t>%</a:t>
            </a:r>
            <a:endParaRPr lang="en-US" sz="1000"/>
          </a:p>
        </p:txBody>
      </p:sp>
      <p:sp>
        <p:nvSpPr>
          <p:cNvPr id="107" name="TextBox 106"/>
          <p:cNvSpPr txBox="1"/>
          <p:nvPr/>
        </p:nvSpPr>
        <p:spPr>
          <a:xfrm>
            <a:off x="7604633" y="3933057"/>
            <a:ext cx="423751" cy="246221"/>
          </a:xfrm>
          <a:prstGeom prst="rect">
            <a:avLst/>
          </a:prstGeom>
          <a:noFill/>
          <a:ln>
            <a:noFill/>
          </a:ln>
        </p:spPr>
        <p:txBody>
          <a:bodyPr wrap="square" rtlCol="0">
            <a:spAutoFit/>
          </a:bodyPr>
          <a:lstStyle/>
          <a:p>
            <a:r>
              <a:rPr lang="id-ID" sz="1000" smtClean="0"/>
              <a:t>%</a:t>
            </a:r>
            <a:endParaRPr lang="en-US" sz="1000"/>
          </a:p>
        </p:txBody>
      </p:sp>
      <p:sp>
        <p:nvSpPr>
          <p:cNvPr id="108" name="TextBox 107"/>
          <p:cNvSpPr txBox="1"/>
          <p:nvPr/>
        </p:nvSpPr>
        <p:spPr>
          <a:xfrm>
            <a:off x="5840437" y="3635670"/>
            <a:ext cx="1035819" cy="246221"/>
          </a:xfrm>
          <a:prstGeom prst="rect">
            <a:avLst/>
          </a:prstGeom>
          <a:noFill/>
          <a:ln>
            <a:noFill/>
          </a:ln>
        </p:spPr>
        <p:txBody>
          <a:bodyPr wrap="square" rtlCol="0">
            <a:spAutoFit/>
          </a:bodyPr>
          <a:lstStyle/>
          <a:p>
            <a:r>
              <a:rPr lang="id-ID" sz="1000" smtClean="0"/>
              <a:t>Serat Kasar</a:t>
            </a:r>
            <a:endParaRPr lang="en-US" sz="1000"/>
          </a:p>
        </p:txBody>
      </p:sp>
      <p:sp>
        <p:nvSpPr>
          <p:cNvPr id="109" name="TextBox 108"/>
          <p:cNvSpPr txBox="1"/>
          <p:nvPr/>
        </p:nvSpPr>
        <p:spPr>
          <a:xfrm>
            <a:off x="5840437" y="3933057"/>
            <a:ext cx="1035819" cy="246221"/>
          </a:xfrm>
          <a:prstGeom prst="rect">
            <a:avLst/>
          </a:prstGeom>
          <a:noFill/>
          <a:ln>
            <a:noFill/>
          </a:ln>
        </p:spPr>
        <p:txBody>
          <a:bodyPr wrap="square" rtlCol="0">
            <a:spAutoFit/>
          </a:bodyPr>
          <a:lstStyle/>
          <a:p>
            <a:r>
              <a:rPr lang="id-ID" sz="1000" smtClean="0"/>
              <a:t>TDN</a:t>
            </a:r>
            <a:endParaRPr lang="en-US" sz="1000"/>
          </a:p>
        </p:txBody>
      </p:sp>
      <p:sp>
        <p:nvSpPr>
          <p:cNvPr id="110" name="TextBox 109"/>
          <p:cNvSpPr txBox="1"/>
          <p:nvPr/>
        </p:nvSpPr>
        <p:spPr>
          <a:xfrm>
            <a:off x="7028569" y="4210056"/>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1.0</a:t>
            </a:r>
            <a:endParaRPr lang="en-US" sz="1000"/>
          </a:p>
        </p:txBody>
      </p:sp>
      <p:sp>
        <p:nvSpPr>
          <p:cNvPr id="111" name="TextBox 110"/>
          <p:cNvSpPr txBox="1"/>
          <p:nvPr/>
        </p:nvSpPr>
        <p:spPr>
          <a:xfrm>
            <a:off x="7604633" y="4221089"/>
            <a:ext cx="423751" cy="246221"/>
          </a:xfrm>
          <a:prstGeom prst="rect">
            <a:avLst/>
          </a:prstGeom>
          <a:noFill/>
          <a:ln>
            <a:noFill/>
          </a:ln>
        </p:spPr>
        <p:txBody>
          <a:bodyPr wrap="square" rtlCol="0">
            <a:spAutoFit/>
          </a:bodyPr>
          <a:lstStyle/>
          <a:p>
            <a:r>
              <a:rPr lang="id-ID" sz="1000" smtClean="0"/>
              <a:t>%</a:t>
            </a:r>
            <a:endParaRPr lang="en-US" sz="1000"/>
          </a:p>
        </p:txBody>
      </p:sp>
      <p:sp>
        <p:nvSpPr>
          <p:cNvPr id="112" name="TextBox 111"/>
          <p:cNvSpPr txBox="1"/>
          <p:nvPr/>
        </p:nvSpPr>
        <p:spPr>
          <a:xfrm>
            <a:off x="5840437" y="4221089"/>
            <a:ext cx="1035819" cy="246221"/>
          </a:xfrm>
          <a:prstGeom prst="rect">
            <a:avLst/>
          </a:prstGeom>
          <a:noFill/>
          <a:ln>
            <a:noFill/>
          </a:ln>
        </p:spPr>
        <p:txBody>
          <a:bodyPr wrap="square" rtlCol="0">
            <a:spAutoFit/>
          </a:bodyPr>
          <a:lstStyle/>
          <a:p>
            <a:r>
              <a:rPr lang="id-ID" sz="1000" smtClean="0"/>
              <a:t>Kalsium</a:t>
            </a:r>
            <a:endParaRPr lang="en-US" sz="1000"/>
          </a:p>
        </p:txBody>
      </p:sp>
      <p:sp>
        <p:nvSpPr>
          <p:cNvPr id="113" name="TextBox 112"/>
          <p:cNvSpPr txBox="1"/>
          <p:nvPr/>
        </p:nvSpPr>
        <p:spPr>
          <a:xfrm>
            <a:off x="7028569" y="4498088"/>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0.6</a:t>
            </a:r>
            <a:endParaRPr lang="en-US" sz="1000"/>
          </a:p>
        </p:txBody>
      </p:sp>
      <p:sp>
        <p:nvSpPr>
          <p:cNvPr id="114" name="TextBox 113"/>
          <p:cNvSpPr txBox="1"/>
          <p:nvPr/>
        </p:nvSpPr>
        <p:spPr>
          <a:xfrm>
            <a:off x="7604633" y="4509121"/>
            <a:ext cx="423751" cy="246221"/>
          </a:xfrm>
          <a:prstGeom prst="rect">
            <a:avLst/>
          </a:prstGeom>
          <a:noFill/>
          <a:ln>
            <a:noFill/>
          </a:ln>
        </p:spPr>
        <p:txBody>
          <a:bodyPr wrap="square" rtlCol="0">
            <a:spAutoFit/>
          </a:bodyPr>
          <a:lstStyle/>
          <a:p>
            <a:r>
              <a:rPr lang="id-ID" sz="1000" smtClean="0"/>
              <a:t>%</a:t>
            </a:r>
            <a:endParaRPr lang="en-US" sz="1000"/>
          </a:p>
        </p:txBody>
      </p:sp>
      <p:sp>
        <p:nvSpPr>
          <p:cNvPr id="115" name="TextBox 114"/>
          <p:cNvSpPr txBox="1"/>
          <p:nvPr/>
        </p:nvSpPr>
        <p:spPr>
          <a:xfrm>
            <a:off x="5840437" y="4509121"/>
            <a:ext cx="1035819" cy="246221"/>
          </a:xfrm>
          <a:prstGeom prst="rect">
            <a:avLst/>
          </a:prstGeom>
          <a:noFill/>
          <a:ln>
            <a:noFill/>
          </a:ln>
        </p:spPr>
        <p:txBody>
          <a:bodyPr wrap="square" rtlCol="0">
            <a:spAutoFit/>
          </a:bodyPr>
          <a:lstStyle/>
          <a:p>
            <a:r>
              <a:rPr lang="id-ID" sz="1000" smtClean="0"/>
              <a:t>Posfor</a:t>
            </a:r>
            <a:endParaRPr lang="en-US" sz="1000"/>
          </a:p>
        </p:txBody>
      </p:sp>
      <p:sp>
        <p:nvSpPr>
          <p:cNvPr id="116" name="TextBox 115"/>
          <p:cNvSpPr txBox="1"/>
          <p:nvPr/>
        </p:nvSpPr>
        <p:spPr>
          <a:xfrm>
            <a:off x="7028569" y="4786120"/>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0.80</a:t>
            </a:r>
            <a:endParaRPr lang="en-US" sz="1000"/>
          </a:p>
        </p:txBody>
      </p:sp>
      <p:sp>
        <p:nvSpPr>
          <p:cNvPr id="117" name="TextBox 116"/>
          <p:cNvSpPr txBox="1"/>
          <p:nvPr/>
        </p:nvSpPr>
        <p:spPr>
          <a:xfrm>
            <a:off x="7604633" y="4797153"/>
            <a:ext cx="423751" cy="246221"/>
          </a:xfrm>
          <a:prstGeom prst="rect">
            <a:avLst/>
          </a:prstGeom>
          <a:noFill/>
          <a:ln>
            <a:noFill/>
          </a:ln>
        </p:spPr>
        <p:txBody>
          <a:bodyPr wrap="square" rtlCol="0">
            <a:spAutoFit/>
          </a:bodyPr>
          <a:lstStyle/>
          <a:p>
            <a:r>
              <a:rPr lang="id-ID" sz="1000" smtClean="0"/>
              <a:t>%</a:t>
            </a:r>
            <a:endParaRPr lang="en-US" sz="1000"/>
          </a:p>
        </p:txBody>
      </p:sp>
      <p:sp>
        <p:nvSpPr>
          <p:cNvPr id="118" name="TextBox 117"/>
          <p:cNvSpPr txBox="1"/>
          <p:nvPr/>
        </p:nvSpPr>
        <p:spPr>
          <a:xfrm>
            <a:off x="5840437" y="4797153"/>
            <a:ext cx="1035819" cy="246221"/>
          </a:xfrm>
          <a:prstGeom prst="rect">
            <a:avLst/>
          </a:prstGeom>
          <a:noFill/>
          <a:ln>
            <a:noFill/>
          </a:ln>
        </p:spPr>
        <p:txBody>
          <a:bodyPr wrap="square" rtlCol="0">
            <a:spAutoFit/>
          </a:bodyPr>
          <a:lstStyle/>
          <a:p>
            <a:r>
              <a:rPr lang="id-ID" sz="1000" smtClean="0"/>
              <a:t>Lysin</a:t>
            </a:r>
            <a:endParaRPr lang="en-US" sz="1000"/>
          </a:p>
        </p:txBody>
      </p:sp>
      <p:sp>
        <p:nvSpPr>
          <p:cNvPr id="121" name="TextBox 120"/>
          <p:cNvSpPr txBox="1"/>
          <p:nvPr/>
        </p:nvSpPr>
        <p:spPr>
          <a:xfrm>
            <a:off x="7028569" y="5074152"/>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0.25</a:t>
            </a:r>
            <a:endParaRPr lang="en-US" sz="1000"/>
          </a:p>
        </p:txBody>
      </p:sp>
      <p:sp>
        <p:nvSpPr>
          <p:cNvPr id="122" name="TextBox 121"/>
          <p:cNvSpPr txBox="1"/>
          <p:nvPr/>
        </p:nvSpPr>
        <p:spPr>
          <a:xfrm>
            <a:off x="7604633" y="5085185"/>
            <a:ext cx="423751" cy="246221"/>
          </a:xfrm>
          <a:prstGeom prst="rect">
            <a:avLst/>
          </a:prstGeom>
          <a:noFill/>
          <a:ln>
            <a:noFill/>
          </a:ln>
        </p:spPr>
        <p:txBody>
          <a:bodyPr wrap="square" rtlCol="0">
            <a:spAutoFit/>
          </a:bodyPr>
          <a:lstStyle/>
          <a:p>
            <a:r>
              <a:rPr lang="id-ID" sz="1000" smtClean="0"/>
              <a:t>%</a:t>
            </a:r>
            <a:endParaRPr lang="en-US" sz="1000"/>
          </a:p>
        </p:txBody>
      </p:sp>
      <p:sp>
        <p:nvSpPr>
          <p:cNvPr id="123" name="TextBox 122"/>
          <p:cNvSpPr txBox="1"/>
          <p:nvPr/>
        </p:nvSpPr>
        <p:spPr>
          <a:xfrm>
            <a:off x="5840437" y="5085185"/>
            <a:ext cx="1035819" cy="246221"/>
          </a:xfrm>
          <a:prstGeom prst="rect">
            <a:avLst/>
          </a:prstGeom>
          <a:noFill/>
          <a:ln>
            <a:noFill/>
          </a:ln>
        </p:spPr>
        <p:txBody>
          <a:bodyPr wrap="square" rtlCol="0">
            <a:spAutoFit/>
          </a:bodyPr>
          <a:lstStyle/>
          <a:p>
            <a:r>
              <a:rPr lang="id-ID" sz="1000" smtClean="0"/>
              <a:t>Methionin</a:t>
            </a:r>
            <a:endParaRPr lang="en-US" sz="1000"/>
          </a:p>
        </p:txBody>
      </p:sp>
      <p:sp>
        <p:nvSpPr>
          <p:cNvPr id="128" name="TextBox 127"/>
          <p:cNvSpPr txBox="1"/>
          <p:nvPr/>
        </p:nvSpPr>
        <p:spPr>
          <a:xfrm>
            <a:off x="5652120" y="2348880"/>
            <a:ext cx="1921808" cy="338554"/>
          </a:xfrm>
          <a:prstGeom prst="rect">
            <a:avLst/>
          </a:prstGeom>
          <a:noFill/>
        </p:spPr>
        <p:txBody>
          <a:bodyPr wrap="none" rtlCol="0">
            <a:spAutoFit/>
          </a:bodyPr>
          <a:lstStyle/>
          <a:p>
            <a:r>
              <a:rPr lang="id-ID" sz="1600" b="1" smtClean="0">
                <a:solidFill>
                  <a:schemeClr val="accent3">
                    <a:lumMod val="50000"/>
                  </a:schemeClr>
                </a:solidFill>
              </a:rPr>
              <a:t>Kebutuhan Nutrien :</a:t>
            </a:r>
            <a:endParaRPr lang="en-US" sz="1600" b="1">
              <a:solidFill>
                <a:schemeClr val="accent3">
                  <a:lumMod val="50000"/>
                </a:schemeClr>
              </a:solidFill>
            </a:endParaRPr>
          </a:p>
        </p:txBody>
      </p:sp>
      <p:grpSp>
        <p:nvGrpSpPr>
          <p:cNvPr id="129" name="Group 128"/>
          <p:cNvGrpSpPr/>
          <p:nvPr/>
        </p:nvGrpSpPr>
        <p:grpSpPr>
          <a:xfrm>
            <a:off x="6228184" y="1906109"/>
            <a:ext cx="1368152" cy="329271"/>
            <a:chOff x="827584" y="1021378"/>
            <a:chExt cx="1080120" cy="319390"/>
          </a:xfrm>
          <a:solidFill>
            <a:schemeClr val="accent6">
              <a:lumMod val="20000"/>
              <a:lumOff val="80000"/>
            </a:schemeClr>
          </a:solidFill>
        </p:grpSpPr>
        <p:sp>
          <p:nvSpPr>
            <p:cNvPr id="130" name="Round Same Side Corner Rectangle 129"/>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31" name="TextBox 130"/>
            <p:cNvSpPr txBox="1"/>
            <p:nvPr/>
          </p:nvSpPr>
          <p:spPr>
            <a:xfrm>
              <a:off x="827584" y="1053338"/>
              <a:ext cx="1080120" cy="251694"/>
            </a:xfrm>
            <a:prstGeom prst="rect">
              <a:avLst/>
            </a:prstGeom>
            <a:grpFill/>
          </p:spPr>
          <p:txBody>
            <a:bodyPr wrap="square" rtlCol="0" anchor="ctr">
              <a:spAutoFit/>
            </a:bodyPr>
            <a:lstStyle/>
            <a:p>
              <a:pPr algn="ctr"/>
              <a:r>
                <a:rPr lang="id-ID" sz="1400" smtClean="0"/>
                <a:t>Trial &amp; Error</a:t>
              </a:r>
              <a:endParaRPr lang="en-US" sz="1400"/>
            </a:p>
          </p:txBody>
        </p:sp>
      </p:grpSp>
      <p:grpSp>
        <p:nvGrpSpPr>
          <p:cNvPr id="132" name="Group 131"/>
          <p:cNvGrpSpPr/>
          <p:nvPr/>
        </p:nvGrpSpPr>
        <p:grpSpPr>
          <a:xfrm>
            <a:off x="7668344" y="1906109"/>
            <a:ext cx="1368152" cy="329271"/>
            <a:chOff x="827584" y="1021378"/>
            <a:chExt cx="1080120" cy="319390"/>
          </a:xfrm>
          <a:solidFill>
            <a:schemeClr val="accent6">
              <a:lumMod val="20000"/>
              <a:lumOff val="80000"/>
            </a:schemeClr>
          </a:solidFill>
        </p:grpSpPr>
        <p:sp>
          <p:nvSpPr>
            <p:cNvPr id="133" name="Round Same Side Corner Rectangle 132"/>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34" name="TextBox 133"/>
            <p:cNvSpPr txBox="1"/>
            <p:nvPr/>
          </p:nvSpPr>
          <p:spPr>
            <a:xfrm>
              <a:off x="827584" y="1029915"/>
              <a:ext cx="1080120" cy="298541"/>
            </a:xfrm>
            <a:prstGeom prst="rect">
              <a:avLst/>
            </a:prstGeom>
            <a:grpFill/>
          </p:spPr>
          <p:txBody>
            <a:bodyPr wrap="square" rtlCol="0" anchor="ctr">
              <a:spAutoFit/>
            </a:bodyPr>
            <a:lstStyle/>
            <a:p>
              <a:pPr algn="ctr"/>
              <a:r>
                <a:rPr lang="id-ID" sz="1400" smtClean="0"/>
                <a:t>Video Tutorial</a:t>
              </a:r>
              <a:endParaRPr lang="en-US" sz="1400"/>
            </a:p>
          </p:txBody>
        </p:sp>
      </p:grpSp>
      <p:cxnSp>
        <p:nvCxnSpPr>
          <p:cNvPr id="136" name="Straight Connector 135"/>
          <p:cNvCxnSpPr/>
          <p:nvPr/>
        </p:nvCxnSpPr>
        <p:spPr>
          <a:xfrm>
            <a:off x="1907704" y="2276872"/>
            <a:ext cx="7200800"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7"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120" name="Group 119"/>
          <p:cNvGrpSpPr/>
          <p:nvPr/>
        </p:nvGrpSpPr>
        <p:grpSpPr>
          <a:xfrm>
            <a:off x="1619672" y="860667"/>
            <a:ext cx="792088" cy="336086"/>
            <a:chOff x="827584" y="1021378"/>
            <a:chExt cx="1080120" cy="319390"/>
          </a:xfrm>
        </p:grpSpPr>
        <p:sp>
          <p:nvSpPr>
            <p:cNvPr id="124" name="Round Same Side Corner Rectangle 12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25" name="TextBox 124"/>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126" name="Group 125"/>
          <p:cNvGrpSpPr/>
          <p:nvPr/>
        </p:nvGrpSpPr>
        <p:grpSpPr>
          <a:xfrm>
            <a:off x="3203848" y="860667"/>
            <a:ext cx="792088" cy="336086"/>
            <a:chOff x="827584" y="1021378"/>
            <a:chExt cx="1080120" cy="319390"/>
          </a:xfrm>
        </p:grpSpPr>
        <p:sp>
          <p:nvSpPr>
            <p:cNvPr id="127" name="Round Same Side Corner Rectangle 1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35" name="TextBox 134"/>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141" name="Group 140"/>
          <p:cNvGrpSpPr/>
          <p:nvPr/>
        </p:nvGrpSpPr>
        <p:grpSpPr>
          <a:xfrm>
            <a:off x="5580112" y="860667"/>
            <a:ext cx="792088" cy="336086"/>
            <a:chOff x="827584" y="1021378"/>
            <a:chExt cx="1080120" cy="319390"/>
          </a:xfrm>
        </p:grpSpPr>
        <p:sp>
          <p:nvSpPr>
            <p:cNvPr id="142" name="Round Same Side Corner Rectangle 14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3" name="TextBox 142"/>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144" name="Group 143"/>
          <p:cNvGrpSpPr/>
          <p:nvPr/>
        </p:nvGrpSpPr>
        <p:grpSpPr>
          <a:xfrm>
            <a:off x="7164288" y="860666"/>
            <a:ext cx="792088" cy="336086"/>
            <a:chOff x="827584" y="1021378"/>
            <a:chExt cx="1080120" cy="319390"/>
          </a:xfrm>
        </p:grpSpPr>
        <p:sp>
          <p:nvSpPr>
            <p:cNvPr id="145" name="Round Same Side Corner Rectangle 14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6" name="TextBox 145"/>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147" name="Group 146"/>
          <p:cNvGrpSpPr/>
          <p:nvPr/>
        </p:nvGrpSpPr>
        <p:grpSpPr>
          <a:xfrm>
            <a:off x="3995936" y="860667"/>
            <a:ext cx="792088" cy="336086"/>
            <a:chOff x="827584" y="1021378"/>
            <a:chExt cx="1080120" cy="319390"/>
          </a:xfrm>
          <a:solidFill>
            <a:schemeClr val="accent4">
              <a:lumMod val="20000"/>
              <a:lumOff val="80000"/>
            </a:schemeClr>
          </a:solidFill>
        </p:grpSpPr>
        <p:sp>
          <p:nvSpPr>
            <p:cNvPr id="148" name="Round Same Side Corner Rectangle 147"/>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9" name="TextBox 148"/>
            <p:cNvSpPr txBox="1"/>
            <p:nvPr/>
          </p:nvSpPr>
          <p:spPr>
            <a:xfrm>
              <a:off x="827584" y="1065923"/>
              <a:ext cx="1080120" cy="226524"/>
            </a:xfrm>
            <a:prstGeom prst="rect">
              <a:avLst/>
            </a:prstGeom>
            <a:grpFill/>
          </p:spPr>
          <p:txBody>
            <a:bodyPr wrap="square" rtlCol="0" anchor="ctr">
              <a:spAutoFit/>
            </a:bodyPr>
            <a:lstStyle/>
            <a:p>
              <a:pPr algn="ctr"/>
              <a:r>
                <a:rPr lang="id-ID" sz="1200" smtClean="0"/>
                <a:t>Forsum</a:t>
              </a:r>
              <a:endParaRPr lang="en-US" sz="1200"/>
            </a:p>
          </p:txBody>
        </p:sp>
      </p:grpSp>
      <p:grpSp>
        <p:nvGrpSpPr>
          <p:cNvPr id="150" name="Group 149"/>
          <p:cNvGrpSpPr/>
          <p:nvPr/>
        </p:nvGrpSpPr>
        <p:grpSpPr>
          <a:xfrm>
            <a:off x="7956376" y="860666"/>
            <a:ext cx="792088" cy="336086"/>
            <a:chOff x="827584" y="1021378"/>
            <a:chExt cx="1080120" cy="319390"/>
          </a:xfrm>
        </p:grpSpPr>
        <p:sp>
          <p:nvSpPr>
            <p:cNvPr id="151" name="Round Same Side Corner Rectangle 15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2" name="TextBox 151"/>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153" name="Group 152"/>
          <p:cNvGrpSpPr/>
          <p:nvPr/>
        </p:nvGrpSpPr>
        <p:grpSpPr>
          <a:xfrm>
            <a:off x="2411760" y="860667"/>
            <a:ext cx="792088" cy="336086"/>
            <a:chOff x="827584" y="1021378"/>
            <a:chExt cx="1080120" cy="319390"/>
          </a:xfrm>
        </p:grpSpPr>
        <p:sp>
          <p:nvSpPr>
            <p:cNvPr id="154" name="Round Same Side Corner Rectangle 15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5" name="TextBox 154"/>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156" name="Group 155"/>
          <p:cNvGrpSpPr/>
          <p:nvPr/>
        </p:nvGrpSpPr>
        <p:grpSpPr>
          <a:xfrm>
            <a:off x="4788024" y="860667"/>
            <a:ext cx="792088" cy="336086"/>
            <a:chOff x="827584" y="1021378"/>
            <a:chExt cx="1080120" cy="319390"/>
          </a:xfrm>
        </p:grpSpPr>
        <p:sp>
          <p:nvSpPr>
            <p:cNvPr id="157" name="Round Same Side Corner Rectangle 15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8" name="TextBox 157"/>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159" name="Group 158"/>
          <p:cNvGrpSpPr/>
          <p:nvPr/>
        </p:nvGrpSpPr>
        <p:grpSpPr>
          <a:xfrm>
            <a:off x="6372200" y="860667"/>
            <a:ext cx="792088" cy="336086"/>
            <a:chOff x="827584" y="1021378"/>
            <a:chExt cx="1080120" cy="319390"/>
          </a:xfrm>
        </p:grpSpPr>
        <p:sp>
          <p:nvSpPr>
            <p:cNvPr id="160" name="Round Same Side Corner Rectangle 15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61" name="TextBox 160"/>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spTree>
    <p:extLst>
      <p:ext uri="{BB962C8B-B14F-4D97-AF65-F5344CB8AC3E}">
        <p14:creationId xmlns:p14="http://schemas.microsoft.com/office/powerpoint/2010/main" val="3057712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extBox 34"/>
          <p:cNvSpPr txBox="1"/>
          <p:nvPr/>
        </p:nvSpPr>
        <p:spPr>
          <a:xfrm>
            <a:off x="1835696" y="1403484"/>
            <a:ext cx="4025974" cy="369332"/>
          </a:xfrm>
          <a:prstGeom prst="rect">
            <a:avLst/>
          </a:prstGeom>
          <a:noFill/>
        </p:spPr>
        <p:txBody>
          <a:bodyPr wrap="none" rtlCol="0">
            <a:spAutoFit/>
          </a:bodyPr>
          <a:lstStyle/>
          <a:p>
            <a:r>
              <a:rPr lang="id-ID" b="1" smtClean="0">
                <a:solidFill>
                  <a:schemeClr val="accent3">
                    <a:lumMod val="50000"/>
                  </a:schemeClr>
                </a:solidFill>
              </a:rPr>
              <a:t>FORSUM - Formulasi Ransum Sapi Perah</a:t>
            </a:r>
            <a:endParaRPr lang="en-US" b="1">
              <a:solidFill>
                <a:schemeClr val="accent3">
                  <a:lumMod val="50000"/>
                </a:schemeClr>
              </a:solidFill>
            </a:endParaRPr>
          </a:p>
        </p:txBody>
      </p:sp>
      <p:sp>
        <p:nvSpPr>
          <p:cNvPr id="50" name="TextBox 49"/>
          <p:cNvSpPr txBox="1"/>
          <p:nvPr/>
        </p:nvSpPr>
        <p:spPr>
          <a:xfrm>
            <a:off x="1835696" y="2348880"/>
            <a:ext cx="1800365" cy="338554"/>
          </a:xfrm>
          <a:prstGeom prst="rect">
            <a:avLst/>
          </a:prstGeom>
          <a:noFill/>
        </p:spPr>
        <p:txBody>
          <a:bodyPr wrap="none" rtlCol="0">
            <a:spAutoFit/>
          </a:bodyPr>
          <a:lstStyle/>
          <a:p>
            <a:r>
              <a:rPr lang="id-ID" sz="1600" b="1" smtClean="0">
                <a:solidFill>
                  <a:schemeClr val="accent3">
                    <a:lumMod val="50000"/>
                  </a:schemeClr>
                </a:solidFill>
              </a:rPr>
              <a:t>Pilih Bahan Pakan :</a:t>
            </a:r>
            <a:endParaRPr lang="en-US" sz="1600" b="1">
              <a:solidFill>
                <a:schemeClr val="accent3">
                  <a:lumMod val="50000"/>
                </a:schemeClr>
              </a:solidFill>
            </a:endParaRPr>
          </a:p>
        </p:txBody>
      </p:sp>
      <p:sp>
        <p:nvSpPr>
          <p:cNvPr id="51" name="Rectangle 50"/>
          <p:cNvSpPr/>
          <p:nvPr/>
        </p:nvSpPr>
        <p:spPr>
          <a:xfrm>
            <a:off x="1907704" y="2687435"/>
            <a:ext cx="3312368" cy="3704926"/>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636168" y="2791961"/>
            <a:ext cx="2367880" cy="246221"/>
          </a:xfrm>
          <a:prstGeom prst="rect">
            <a:avLst/>
          </a:prstGeom>
          <a:noFill/>
          <a:ln>
            <a:solidFill>
              <a:schemeClr val="accent1">
                <a:shade val="50000"/>
              </a:schemeClr>
            </a:solidFill>
          </a:ln>
        </p:spPr>
        <p:txBody>
          <a:bodyPr wrap="square" rtlCol="0">
            <a:spAutoFit/>
          </a:bodyPr>
          <a:lstStyle/>
          <a:p>
            <a:r>
              <a:rPr lang="id-ID" sz="1000" smtClean="0"/>
              <a:t>Jagung</a:t>
            </a:r>
            <a:endParaRPr lang="en-US" sz="1000"/>
          </a:p>
        </p:txBody>
      </p:sp>
      <p:sp>
        <p:nvSpPr>
          <p:cNvPr id="53" name="TextBox 52"/>
          <p:cNvSpPr txBox="1"/>
          <p:nvPr/>
        </p:nvSpPr>
        <p:spPr>
          <a:xfrm>
            <a:off x="2636168" y="3079993"/>
            <a:ext cx="2367880" cy="246221"/>
          </a:xfrm>
          <a:prstGeom prst="rect">
            <a:avLst/>
          </a:prstGeom>
          <a:noFill/>
          <a:ln>
            <a:solidFill>
              <a:schemeClr val="accent1">
                <a:shade val="50000"/>
              </a:schemeClr>
            </a:solidFill>
          </a:ln>
        </p:spPr>
        <p:txBody>
          <a:bodyPr wrap="square" rtlCol="0">
            <a:spAutoFit/>
          </a:bodyPr>
          <a:lstStyle/>
          <a:p>
            <a:r>
              <a:rPr lang="id-ID" sz="1000" smtClean="0"/>
              <a:t>Dedak Padi</a:t>
            </a:r>
            <a:endParaRPr lang="en-US" sz="1000"/>
          </a:p>
        </p:txBody>
      </p:sp>
      <p:sp>
        <p:nvSpPr>
          <p:cNvPr id="54" name="TextBox 53"/>
          <p:cNvSpPr txBox="1"/>
          <p:nvPr/>
        </p:nvSpPr>
        <p:spPr>
          <a:xfrm>
            <a:off x="2636168" y="3368025"/>
            <a:ext cx="2367880" cy="246221"/>
          </a:xfrm>
          <a:prstGeom prst="rect">
            <a:avLst/>
          </a:prstGeom>
          <a:noFill/>
          <a:ln>
            <a:solidFill>
              <a:schemeClr val="accent1">
                <a:shade val="50000"/>
              </a:schemeClr>
            </a:solidFill>
          </a:ln>
        </p:spPr>
        <p:txBody>
          <a:bodyPr wrap="square" rtlCol="0">
            <a:spAutoFit/>
          </a:bodyPr>
          <a:lstStyle/>
          <a:p>
            <a:r>
              <a:rPr lang="id-ID" sz="1000" smtClean="0"/>
              <a:t>Onggok</a:t>
            </a:r>
            <a:endParaRPr lang="en-US" sz="1000"/>
          </a:p>
        </p:txBody>
      </p:sp>
      <p:sp>
        <p:nvSpPr>
          <p:cNvPr id="55" name="TextBox 54"/>
          <p:cNvSpPr txBox="1"/>
          <p:nvPr/>
        </p:nvSpPr>
        <p:spPr>
          <a:xfrm>
            <a:off x="2636168" y="3645024"/>
            <a:ext cx="2367880" cy="246221"/>
          </a:xfrm>
          <a:prstGeom prst="rect">
            <a:avLst/>
          </a:prstGeom>
          <a:noFill/>
          <a:ln>
            <a:solidFill>
              <a:schemeClr val="accent1">
                <a:shade val="50000"/>
              </a:schemeClr>
            </a:solidFill>
          </a:ln>
        </p:spPr>
        <p:txBody>
          <a:bodyPr wrap="square" rtlCol="0">
            <a:spAutoFit/>
          </a:bodyPr>
          <a:lstStyle/>
          <a:p>
            <a:r>
              <a:rPr lang="id-ID" sz="1000" smtClean="0"/>
              <a:t>Bungkil Kedelai</a:t>
            </a:r>
            <a:endParaRPr lang="en-US" sz="1000"/>
          </a:p>
        </p:txBody>
      </p:sp>
      <p:sp>
        <p:nvSpPr>
          <p:cNvPr id="56" name="TextBox 55"/>
          <p:cNvSpPr txBox="1"/>
          <p:nvPr/>
        </p:nvSpPr>
        <p:spPr>
          <a:xfrm>
            <a:off x="2627784" y="3933056"/>
            <a:ext cx="2367880" cy="246221"/>
          </a:xfrm>
          <a:prstGeom prst="rect">
            <a:avLst/>
          </a:prstGeom>
          <a:noFill/>
          <a:ln>
            <a:solidFill>
              <a:schemeClr val="accent1">
                <a:shade val="50000"/>
              </a:schemeClr>
            </a:solidFill>
          </a:ln>
        </p:spPr>
        <p:txBody>
          <a:bodyPr wrap="square" rtlCol="0">
            <a:spAutoFit/>
          </a:bodyPr>
          <a:lstStyle/>
          <a:p>
            <a:r>
              <a:rPr lang="id-ID" sz="1000" smtClean="0"/>
              <a:t>Bungkil Kelapa</a:t>
            </a:r>
            <a:endParaRPr lang="en-US" sz="1000"/>
          </a:p>
        </p:txBody>
      </p:sp>
      <p:sp>
        <p:nvSpPr>
          <p:cNvPr id="57" name="TextBox 56"/>
          <p:cNvSpPr txBox="1"/>
          <p:nvPr/>
        </p:nvSpPr>
        <p:spPr>
          <a:xfrm>
            <a:off x="2627784" y="4221088"/>
            <a:ext cx="2367880" cy="246221"/>
          </a:xfrm>
          <a:prstGeom prst="rect">
            <a:avLst/>
          </a:prstGeom>
          <a:noFill/>
          <a:ln>
            <a:solidFill>
              <a:schemeClr val="accent1">
                <a:shade val="50000"/>
              </a:schemeClr>
            </a:solidFill>
          </a:ln>
        </p:spPr>
        <p:txBody>
          <a:bodyPr wrap="square" rtlCol="0">
            <a:spAutoFit/>
          </a:bodyPr>
          <a:lstStyle/>
          <a:p>
            <a:r>
              <a:rPr lang="id-ID" sz="1000" smtClean="0"/>
              <a:t>Bungkil Sawit</a:t>
            </a:r>
            <a:endParaRPr lang="en-US" sz="1000"/>
          </a:p>
        </p:txBody>
      </p:sp>
      <p:sp>
        <p:nvSpPr>
          <p:cNvPr id="58" name="TextBox 57"/>
          <p:cNvSpPr txBox="1"/>
          <p:nvPr/>
        </p:nvSpPr>
        <p:spPr>
          <a:xfrm>
            <a:off x="2091916" y="2791961"/>
            <a:ext cx="391852" cy="246221"/>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endParaRPr lang="en-US" sz="1000"/>
          </a:p>
        </p:txBody>
      </p:sp>
      <p:sp>
        <p:nvSpPr>
          <p:cNvPr id="59" name="TextBox 58"/>
          <p:cNvSpPr txBox="1"/>
          <p:nvPr/>
        </p:nvSpPr>
        <p:spPr>
          <a:xfrm>
            <a:off x="2091916" y="3068960"/>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0" name="TextBox 59"/>
          <p:cNvSpPr txBox="1"/>
          <p:nvPr/>
        </p:nvSpPr>
        <p:spPr>
          <a:xfrm>
            <a:off x="2091916" y="3356992"/>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1" name="TextBox 60"/>
          <p:cNvSpPr txBox="1"/>
          <p:nvPr/>
        </p:nvSpPr>
        <p:spPr>
          <a:xfrm>
            <a:off x="2091916" y="3645024"/>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2" name="TextBox 61"/>
          <p:cNvSpPr txBox="1"/>
          <p:nvPr/>
        </p:nvSpPr>
        <p:spPr>
          <a:xfrm>
            <a:off x="2091916" y="3933056"/>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3" name="TextBox 62"/>
          <p:cNvSpPr txBox="1"/>
          <p:nvPr/>
        </p:nvSpPr>
        <p:spPr>
          <a:xfrm>
            <a:off x="2091916" y="4221088"/>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4" name="TextBox 63"/>
          <p:cNvSpPr txBox="1"/>
          <p:nvPr/>
        </p:nvSpPr>
        <p:spPr>
          <a:xfrm>
            <a:off x="2091916" y="4509120"/>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5" name="TextBox 64"/>
          <p:cNvSpPr txBox="1"/>
          <p:nvPr/>
        </p:nvSpPr>
        <p:spPr>
          <a:xfrm>
            <a:off x="2636168" y="4509120"/>
            <a:ext cx="2367880" cy="246221"/>
          </a:xfrm>
          <a:prstGeom prst="rect">
            <a:avLst/>
          </a:prstGeom>
          <a:noFill/>
          <a:ln>
            <a:solidFill>
              <a:schemeClr val="accent1">
                <a:shade val="50000"/>
              </a:schemeClr>
            </a:solidFill>
          </a:ln>
        </p:spPr>
        <p:txBody>
          <a:bodyPr wrap="square" rtlCol="0">
            <a:spAutoFit/>
          </a:bodyPr>
          <a:lstStyle/>
          <a:p>
            <a:r>
              <a:rPr lang="id-ID" sz="1000" smtClean="0"/>
              <a:t>Ampas Tahu</a:t>
            </a:r>
            <a:endParaRPr lang="en-US" sz="1000"/>
          </a:p>
        </p:txBody>
      </p:sp>
      <p:sp>
        <p:nvSpPr>
          <p:cNvPr id="66" name="TextBox 65"/>
          <p:cNvSpPr txBox="1"/>
          <p:nvPr/>
        </p:nvSpPr>
        <p:spPr>
          <a:xfrm>
            <a:off x="2091916" y="4797152"/>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7" name="TextBox 66"/>
          <p:cNvSpPr txBox="1"/>
          <p:nvPr/>
        </p:nvSpPr>
        <p:spPr>
          <a:xfrm>
            <a:off x="2636168" y="4797152"/>
            <a:ext cx="2367880" cy="246221"/>
          </a:xfrm>
          <a:prstGeom prst="rect">
            <a:avLst/>
          </a:prstGeom>
          <a:noFill/>
          <a:ln>
            <a:solidFill>
              <a:schemeClr val="accent1">
                <a:shade val="50000"/>
              </a:schemeClr>
            </a:solidFill>
          </a:ln>
        </p:spPr>
        <p:txBody>
          <a:bodyPr wrap="square" rtlCol="0">
            <a:spAutoFit/>
          </a:bodyPr>
          <a:lstStyle/>
          <a:p>
            <a:r>
              <a:rPr lang="id-ID" sz="1000" smtClean="0"/>
              <a:t>Molasea</a:t>
            </a:r>
            <a:endParaRPr lang="en-US" sz="1000"/>
          </a:p>
        </p:txBody>
      </p:sp>
      <p:sp>
        <p:nvSpPr>
          <p:cNvPr id="68" name="TextBox 67"/>
          <p:cNvSpPr txBox="1"/>
          <p:nvPr/>
        </p:nvSpPr>
        <p:spPr>
          <a:xfrm>
            <a:off x="2091916" y="5085184"/>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69" name="TextBox 68"/>
          <p:cNvSpPr txBox="1"/>
          <p:nvPr/>
        </p:nvSpPr>
        <p:spPr>
          <a:xfrm>
            <a:off x="2636168" y="5085184"/>
            <a:ext cx="2367880" cy="246221"/>
          </a:xfrm>
          <a:prstGeom prst="rect">
            <a:avLst/>
          </a:prstGeom>
          <a:noFill/>
          <a:ln>
            <a:solidFill>
              <a:schemeClr val="accent1">
                <a:shade val="50000"/>
              </a:schemeClr>
            </a:solidFill>
          </a:ln>
        </p:spPr>
        <p:txBody>
          <a:bodyPr wrap="square" rtlCol="0">
            <a:spAutoFit/>
          </a:bodyPr>
          <a:lstStyle/>
          <a:p>
            <a:r>
              <a:rPr lang="id-ID" sz="1000" smtClean="0"/>
              <a:t>Kapur</a:t>
            </a:r>
            <a:endParaRPr lang="en-US" sz="1000"/>
          </a:p>
        </p:txBody>
      </p:sp>
      <p:sp>
        <p:nvSpPr>
          <p:cNvPr id="70" name="TextBox 69"/>
          <p:cNvSpPr txBox="1"/>
          <p:nvPr/>
        </p:nvSpPr>
        <p:spPr>
          <a:xfrm>
            <a:off x="2091916" y="5373216"/>
            <a:ext cx="391852" cy="246221"/>
          </a:xfrm>
          <a:prstGeom prst="rect">
            <a:avLst/>
          </a:prstGeom>
          <a:noFill/>
          <a:ln>
            <a:solidFill>
              <a:schemeClr val="accent1">
                <a:shade val="50000"/>
              </a:schemeClr>
            </a:solidFill>
          </a:ln>
        </p:spPr>
        <p:txBody>
          <a:bodyPr wrap="square" rtlCol="0">
            <a:spAutoFit/>
          </a:bodyPr>
          <a:lstStyle/>
          <a:p>
            <a:endParaRPr lang="en-US" sz="1000"/>
          </a:p>
        </p:txBody>
      </p:sp>
      <p:sp>
        <p:nvSpPr>
          <p:cNvPr id="71" name="TextBox 70"/>
          <p:cNvSpPr txBox="1"/>
          <p:nvPr/>
        </p:nvSpPr>
        <p:spPr>
          <a:xfrm>
            <a:off x="2636168" y="5373216"/>
            <a:ext cx="2367880" cy="246221"/>
          </a:xfrm>
          <a:prstGeom prst="rect">
            <a:avLst/>
          </a:prstGeom>
          <a:noFill/>
          <a:ln>
            <a:solidFill>
              <a:schemeClr val="accent1">
                <a:shade val="50000"/>
              </a:schemeClr>
            </a:solidFill>
          </a:ln>
        </p:spPr>
        <p:txBody>
          <a:bodyPr wrap="square" rtlCol="0">
            <a:spAutoFit/>
          </a:bodyPr>
          <a:lstStyle/>
          <a:p>
            <a:endParaRPr lang="en-US" sz="1000"/>
          </a:p>
        </p:txBody>
      </p:sp>
      <p:sp>
        <p:nvSpPr>
          <p:cNvPr id="72" name="TextBox 71"/>
          <p:cNvSpPr txBox="1"/>
          <p:nvPr/>
        </p:nvSpPr>
        <p:spPr>
          <a:xfrm>
            <a:off x="2091916" y="5661248"/>
            <a:ext cx="391852" cy="276999"/>
          </a:xfrm>
          <a:prstGeom prst="rect">
            <a:avLst/>
          </a:prstGeom>
          <a:noFill/>
          <a:ln>
            <a:solidFill>
              <a:schemeClr val="accent1">
                <a:shade val="50000"/>
              </a:schemeClr>
            </a:solidFill>
          </a:ln>
        </p:spPr>
        <p:txBody>
          <a:bodyPr wrap="square" rtlCol="0">
            <a:spAutoFit/>
          </a:bodyPr>
          <a:lstStyle/>
          <a:p>
            <a:endParaRPr lang="en-US" sz="1200"/>
          </a:p>
        </p:txBody>
      </p:sp>
      <p:sp>
        <p:nvSpPr>
          <p:cNvPr id="73" name="TextBox 72"/>
          <p:cNvSpPr txBox="1"/>
          <p:nvPr/>
        </p:nvSpPr>
        <p:spPr>
          <a:xfrm>
            <a:off x="2636168" y="5661248"/>
            <a:ext cx="2367880" cy="276999"/>
          </a:xfrm>
          <a:prstGeom prst="rect">
            <a:avLst/>
          </a:prstGeom>
          <a:noFill/>
          <a:ln>
            <a:solidFill>
              <a:schemeClr val="accent1">
                <a:shade val="50000"/>
              </a:schemeClr>
            </a:solidFill>
          </a:ln>
        </p:spPr>
        <p:txBody>
          <a:bodyPr wrap="square" rtlCol="0">
            <a:spAutoFit/>
          </a:bodyPr>
          <a:lstStyle/>
          <a:p>
            <a:endParaRPr lang="en-US" sz="1200"/>
          </a:p>
        </p:txBody>
      </p:sp>
      <p:sp>
        <p:nvSpPr>
          <p:cNvPr id="74" name="TextBox 73"/>
          <p:cNvSpPr txBox="1"/>
          <p:nvPr/>
        </p:nvSpPr>
        <p:spPr>
          <a:xfrm>
            <a:off x="5696009" y="6392360"/>
            <a:ext cx="1080120" cy="276999"/>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id-ID" sz="1200" smtClean="0"/>
              <a:t>Pilih Pakan</a:t>
            </a:r>
            <a:endParaRPr lang="en-US" sz="1200"/>
          </a:p>
        </p:txBody>
      </p:sp>
      <p:sp>
        <p:nvSpPr>
          <p:cNvPr id="75" name="Rectangle 74"/>
          <p:cNvSpPr/>
          <p:nvPr/>
        </p:nvSpPr>
        <p:spPr>
          <a:xfrm>
            <a:off x="5724127" y="2636912"/>
            <a:ext cx="2448273" cy="3539424"/>
          </a:xfrm>
          <a:prstGeom prst="rect">
            <a:avLst/>
          </a:prstGeom>
          <a:solidFill>
            <a:schemeClr val="accent3">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6" name="TextBox 75"/>
          <p:cNvSpPr txBox="1"/>
          <p:nvPr/>
        </p:nvSpPr>
        <p:spPr>
          <a:xfrm>
            <a:off x="7028569" y="2996952"/>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3.000</a:t>
            </a:r>
            <a:endParaRPr lang="en-US" sz="1000"/>
          </a:p>
        </p:txBody>
      </p:sp>
      <p:sp>
        <p:nvSpPr>
          <p:cNvPr id="77" name="TextBox 76"/>
          <p:cNvSpPr txBox="1"/>
          <p:nvPr/>
        </p:nvSpPr>
        <p:spPr>
          <a:xfrm>
            <a:off x="7028569" y="3284984"/>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87.5</a:t>
            </a:r>
            <a:endParaRPr lang="en-US" sz="1000"/>
          </a:p>
        </p:txBody>
      </p:sp>
      <p:sp>
        <p:nvSpPr>
          <p:cNvPr id="78" name="TextBox 77"/>
          <p:cNvSpPr txBox="1"/>
          <p:nvPr/>
        </p:nvSpPr>
        <p:spPr>
          <a:xfrm>
            <a:off x="7604633" y="3010138"/>
            <a:ext cx="567767" cy="246221"/>
          </a:xfrm>
          <a:prstGeom prst="rect">
            <a:avLst/>
          </a:prstGeom>
          <a:noFill/>
          <a:ln>
            <a:noFill/>
          </a:ln>
        </p:spPr>
        <p:txBody>
          <a:bodyPr wrap="square" rtlCol="0">
            <a:spAutoFit/>
          </a:bodyPr>
          <a:lstStyle/>
          <a:p>
            <a:r>
              <a:rPr lang="id-ID" sz="1000" smtClean="0"/>
              <a:t>Rp/kg</a:t>
            </a:r>
            <a:endParaRPr lang="en-US" sz="1000"/>
          </a:p>
        </p:txBody>
      </p:sp>
      <p:sp>
        <p:nvSpPr>
          <p:cNvPr id="79" name="TextBox 78"/>
          <p:cNvSpPr txBox="1"/>
          <p:nvPr/>
        </p:nvSpPr>
        <p:spPr>
          <a:xfrm>
            <a:off x="7604633" y="3296017"/>
            <a:ext cx="423751" cy="246221"/>
          </a:xfrm>
          <a:prstGeom prst="rect">
            <a:avLst/>
          </a:prstGeom>
          <a:noFill/>
          <a:ln>
            <a:noFill/>
          </a:ln>
        </p:spPr>
        <p:txBody>
          <a:bodyPr wrap="square" rtlCol="0">
            <a:spAutoFit/>
          </a:bodyPr>
          <a:lstStyle/>
          <a:p>
            <a:r>
              <a:rPr lang="id-ID" sz="1000" smtClean="0"/>
              <a:t>%</a:t>
            </a:r>
            <a:endParaRPr lang="en-US" sz="1000"/>
          </a:p>
        </p:txBody>
      </p:sp>
      <p:sp>
        <p:nvSpPr>
          <p:cNvPr id="80" name="TextBox 79"/>
          <p:cNvSpPr txBox="1"/>
          <p:nvPr/>
        </p:nvSpPr>
        <p:spPr>
          <a:xfrm>
            <a:off x="5840437" y="2998630"/>
            <a:ext cx="1035819" cy="246221"/>
          </a:xfrm>
          <a:prstGeom prst="rect">
            <a:avLst/>
          </a:prstGeom>
          <a:noFill/>
          <a:ln>
            <a:noFill/>
          </a:ln>
        </p:spPr>
        <p:txBody>
          <a:bodyPr wrap="square" rtlCol="0">
            <a:spAutoFit/>
          </a:bodyPr>
          <a:lstStyle/>
          <a:p>
            <a:r>
              <a:rPr lang="id-ID" sz="1000" smtClean="0"/>
              <a:t>Harga</a:t>
            </a:r>
            <a:endParaRPr lang="en-US" sz="1000"/>
          </a:p>
        </p:txBody>
      </p:sp>
      <p:sp>
        <p:nvSpPr>
          <p:cNvPr id="81" name="TextBox 80"/>
          <p:cNvSpPr txBox="1"/>
          <p:nvPr/>
        </p:nvSpPr>
        <p:spPr>
          <a:xfrm>
            <a:off x="7028569" y="3573016"/>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10.0</a:t>
            </a:r>
            <a:endParaRPr lang="en-US" sz="1000"/>
          </a:p>
        </p:txBody>
      </p:sp>
      <p:sp>
        <p:nvSpPr>
          <p:cNvPr id="82" name="TextBox 81"/>
          <p:cNvSpPr txBox="1"/>
          <p:nvPr/>
        </p:nvSpPr>
        <p:spPr>
          <a:xfrm>
            <a:off x="7028569" y="3861048"/>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4.0</a:t>
            </a:r>
            <a:endParaRPr lang="en-US" sz="1000"/>
          </a:p>
        </p:txBody>
      </p:sp>
      <p:sp>
        <p:nvSpPr>
          <p:cNvPr id="83" name="TextBox 82"/>
          <p:cNvSpPr txBox="1"/>
          <p:nvPr/>
        </p:nvSpPr>
        <p:spPr>
          <a:xfrm>
            <a:off x="7604633" y="3586202"/>
            <a:ext cx="423751" cy="246221"/>
          </a:xfrm>
          <a:prstGeom prst="rect">
            <a:avLst/>
          </a:prstGeom>
          <a:noFill/>
          <a:ln>
            <a:noFill/>
          </a:ln>
        </p:spPr>
        <p:txBody>
          <a:bodyPr wrap="square" rtlCol="0">
            <a:spAutoFit/>
          </a:bodyPr>
          <a:lstStyle/>
          <a:p>
            <a:r>
              <a:rPr lang="id-ID" sz="1000" smtClean="0"/>
              <a:t>%</a:t>
            </a:r>
            <a:endParaRPr lang="en-US" sz="1000"/>
          </a:p>
        </p:txBody>
      </p:sp>
      <p:sp>
        <p:nvSpPr>
          <p:cNvPr id="84" name="TextBox 83"/>
          <p:cNvSpPr txBox="1"/>
          <p:nvPr/>
        </p:nvSpPr>
        <p:spPr>
          <a:xfrm>
            <a:off x="7604633" y="3872081"/>
            <a:ext cx="423751" cy="246221"/>
          </a:xfrm>
          <a:prstGeom prst="rect">
            <a:avLst/>
          </a:prstGeom>
          <a:noFill/>
          <a:ln>
            <a:noFill/>
          </a:ln>
        </p:spPr>
        <p:txBody>
          <a:bodyPr wrap="square" rtlCol="0">
            <a:spAutoFit/>
          </a:bodyPr>
          <a:lstStyle/>
          <a:p>
            <a:r>
              <a:rPr lang="id-ID" sz="1000" smtClean="0"/>
              <a:t>%</a:t>
            </a:r>
            <a:endParaRPr lang="en-US" sz="1000"/>
          </a:p>
        </p:txBody>
      </p:sp>
      <p:sp>
        <p:nvSpPr>
          <p:cNvPr id="85" name="TextBox 84"/>
          <p:cNvSpPr txBox="1"/>
          <p:nvPr/>
        </p:nvSpPr>
        <p:spPr>
          <a:xfrm>
            <a:off x="5840437" y="3574694"/>
            <a:ext cx="1035819" cy="246221"/>
          </a:xfrm>
          <a:prstGeom prst="rect">
            <a:avLst/>
          </a:prstGeom>
          <a:noFill/>
          <a:ln>
            <a:noFill/>
          </a:ln>
        </p:spPr>
        <p:txBody>
          <a:bodyPr wrap="square" rtlCol="0">
            <a:spAutoFit/>
          </a:bodyPr>
          <a:lstStyle/>
          <a:p>
            <a:r>
              <a:rPr lang="id-ID" sz="1000" smtClean="0"/>
              <a:t>Protein Kasar</a:t>
            </a:r>
            <a:endParaRPr lang="en-US" sz="1000"/>
          </a:p>
        </p:txBody>
      </p:sp>
      <p:sp>
        <p:nvSpPr>
          <p:cNvPr id="86" name="TextBox 85"/>
          <p:cNvSpPr txBox="1"/>
          <p:nvPr/>
        </p:nvSpPr>
        <p:spPr>
          <a:xfrm>
            <a:off x="5840437" y="3284984"/>
            <a:ext cx="1035819" cy="246221"/>
          </a:xfrm>
          <a:prstGeom prst="rect">
            <a:avLst/>
          </a:prstGeom>
          <a:noFill/>
          <a:ln>
            <a:noFill/>
          </a:ln>
        </p:spPr>
        <p:txBody>
          <a:bodyPr wrap="square" rtlCol="0">
            <a:spAutoFit/>
          </a:bodyPr>
          <a:lstStyle/>
          <a:p>
            <a:r>
              <a:rPr lang="id-ID" sz="1000" smtClean="0"/>
              <a:t>Bahan Kering</a:t>
            </a:r>
            <a:endParaRPr lang="en-US" sz="1000"/>
          </a:p>
        </p:txBody>
      </p:sp>
      <p:sp>
        <p:nvSpPr>
          <p:cNvPr id="87" name="TextBox 86"/>
          <p:cNvSpPr txBox="1"/>
          <p:nvPr/>
        </p:nvSpPr>
        <p:spPr>
          <a:xfrm>
            <a:off x="5840437" y="3872081"/>
            <a:ext cx="1035819" cy="246221"/>
          </a:xfrm>
          <a:prstGeom prst="rect">
            <a:avLst/>
          </a:prstGeom>
          <a:noFill/>
          <a:ln>
            <a:noFill/>
          </a:ln>
        </p:spPr>
        <p:txBody>
          <a:bodyPr wrap="square" rtlCol="0">
            <a:spAutoFit/>
          </a:bodyPr>
          <a:lstStyle/>
          <a:p>
            <a:r>
              <a:rPr lang="id-ID" sz="1000" smtClean="0"/>
              <a:t>Lemak Kasar</a:t>
            </a:r>
            <a:endParaRPr lang="en-US" sz="1000"/>
          </a:p>
        </p:txBody>
      </p:sp>
      <p:sp>
        <p:nvSpPr>
          <p:cNvPr id="88" name="TextBox 87"/>
          <p:cNvSpPr txBox="1"/>
          <p:nvPr/>
        </p:nvSpPr>
        <p:spPr>
          <a:xfrm>
            <a:off x="7028569" y="4149080"/>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2.5</a:t>
            </a:r>
            <a:endParaRPr lang="en-US" sz="1000"/>
          </a:p>
        </p:txBody>
      </p:sp>
      <p:sp>
        <p:nvSpPr>
          <p:cNvPr id="89" name="TextBox 88"/>
          <p:cNvSpPr txBox="1"/>
          <p:nvPr/>
        </p:nvSpPr>
        <p:spPr>
          <a:xfrm>
            <a:off x="7028569" y="4437112"/>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50.1</a:t>
            </a:r>
            <a:endParaRPr lang="en-US" sz="1000"/>
          </a:p>
        </p:txBody>
      </p:sp>
      <p:sp>
        <p:nvSpPr>
          <p:cNvPr id="90" name="TextBox 89"/>
          <p:cNvSpPr txBox="1"/>
          <p:nvPr/>
        </p:nvSpPr>
        <p:spPr>
          <a:xfrm>
            <a:off x="7604633" y="4162266"/>
            <a:ext cx="423751" cy="246221"/>
          </a:xfrm>
          <a:prstGeom prst="rect">
            <a:avLst/>
          </a:prstGeom>
          <a:noFill/>
          <a:ln>
            <a:noFill/>
          </a:ln>
        </p:spPr>
        <p:txBody>
          <a:bodyPr wrap="square" rtlCol="0">
            <a:spAutoFit/>
          </a:bodyPr>
          <a:lstStyle/>
          <a:p>
            <a:r>
              <a:rPr lang="id-ID" sz="1000" smtClean="0"/>
              <a:t>%</a:t>
            </a:r>
            <a:endParaRPr lang="en-US" sz="1000"/>
          </a:p>
        </p:txBody>
      </p:sp>
      <p:sp>
        <p:nvSpPr>
          <p:cNvPr id="91" name="TextBox 90"/>
          <p:cNvSpPr txBox="1"/>
          <p:nvPr/>
        </p:nvSpPr>
        <p:spPr>
          <a:xfrm>
            <a:off x="7604633" y="4448145"/>
            <a:ext cx="423751" cy="246221"/>
          </a:xfrm>
          <a:prstGeom prst="rect">
            <a:avLst/>
          </a:prstGeom>
          <a:noFill/>
          <a:ln>
            <a:noFill/>
          </a:ln>
        </p:spPr>
        <p:txBody>
          <a:bodyPr wrap="square" rtlCol="0">
            <a:spAutoFit/>
          </a:bodyPr>
          <a:lstStyle/>
          <a:p>
            <a:r>
              <a:rPr lang="id-ID" sz="1000" smtClean="0"/>
              <a:t>%</a:t>
            </a:r>
            <a:endParaRPr lang="en-US" sz="1000"/>
          </a:p>
        </p:txBody>
      </p:sp>
      <p:sp>
        <p:nvSpPr>
          <p:cNvPr id="92" name="TextBox 91"/>
          <p:cNvSpPr txBox="1"/>
          <p:nvPr/>
        </p:nvSpPr>
        <p:spPr>
          <a:xfrm>
            <a:off x="5840437" y="4150758"/>
            <a:ext cx="1035819" cy="246221"/>
          </a:xfrm>
          <a:prstGeom prst="rect">
            <a:avLst/>
          </a:prstGeom>
          <a:noFill/>
          <a:ln>
            <a:noFill/>
          </a:ln>
        </p:spPr>
        <p:txBody>
          <a:bodyPr wrap="square" rtlCol="0">
            <a:spAutoFit/>
          </a:bodyPr>
          <a:lstStyle/>
          <a:p>
            <a:r>
              <a:rPr lang="id-ID" sz="1000" smtClean="0"/>
              <a:t>Serat Kasar</a:t>
            </a:r>
            <a:endParaRPr lang="en-US" sz="1000"/>
          </a:p>
        </p:txBody>
      </p:sp>
      <p:sp>
        <p:nvSpPr>
          <p:cNvPr id="93" name="TextBox 92"/>
          <p:cNvSpPr txBox="1"/>
          <p:nvPr/>
        </p:nvSpPr>
        <p:spPr>
          <a:xfrm>
            <a:off x="5840437" y="4448145"/>
            <a:ext cx="1035819" cy="246221"/>
          </a:xfrm>
          <a:prstGeom prst="rect">
            <a:avLst/>
          </a:prstGeom>
          <a:noFill/>
          <a:ln>
            <a:noFill/>
          </a:ln>
        </p:spPr>
        <p:txBody>
          <a:bodyPr wrap="square" rtlCol="0">
            <a:spAutoFit/>
          </a:bodyPr>
          <a:lstStyle/>
          <a:p>
            <a:r>
              <a:rPr lang="id-ID" sz="1000" smtClean="0"/>
              <a:t>BETN</a:t>
            </a:r>
            <a:endParaRPr lang="en-US" sz="1000"/>
          </a:p>
        </p:txBody>
      </p:sp>
      <p:sp>
        <p:nvSpPr>
          <p:cNvPr id="94" name="TextBox 93"/>
          <p:cNvSpPr txBox="1"/>
          <p:nvPr/>
        </p:nvSpPr>
        <p:spPr>
          <a:xfrm>
            <a:off x="5652120" y="2298358"/>
            <a:ext cx="1842427" cy="338554"/>
          </a:xfrm>
          <a:prstGeom prst="rect">
            <a:avLst/>
          </a:prstGeom>
          <a:noFill/>
        </p:spPr>
        <p:txBody>
          <a:bodyPr wrap="none" rtlCol="0">
            <a:spAutoFit/>
          </a:bodyPr>
          <a:lstStyle/>
          <a:p>
            <a:r>
              <a:rPr lang="id-ID" sz="1600" b="1" smtClean="0">
                <a:solidFill>
                  <a:schemeClr val="accent3">
                    <a:lumMod val="50000"/>
                  </a:schemeClr>
                </a:solidFill>
              </a:rPr>
              <a:t>Kandungan Nutrien</a:t>
            </a:r>
            <a:endParaRPr lang="en-US" sz="1600" b="1">
              <a:solidFill>
                <a:schemeClr val="accent3">
                  <a:lumMod val="50000"/>
                </a:schemeClr>
              </a:solidFill>
            </a:endParaRPr>
          </a:p>
        </p:txBody>
      </p:sp>
      <p:sp>
        <p:nvSpPr>
          <p:cNvPr id="95" name="TextBox 94"/>
          <p:cNvSpPr txBox="1"/>
          <p:nvPr/>
        </p:nvSpPr>
        <p:spPr>
          <a:xfrm>
            <a:off x="7028569" y="4725144"/>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70.5</a:t>
            </a:r>
            <a:endParaRPr lang="en-US" sz="1000"/>
          </a:p>
        </p:txBody>
      </p:sp>
      <p:sp>
        <p:nvSpPr>
          <p:cNvPr id="96" name="TextBox 95"/>
          <p:cNvSpPr txBox="1"/>
          <p:nvPr/>
        </p:nvSpPr>
        <p:spPr>
          <a:xfrm>
            <a:off x="7604633" y="4736177"/>
            <a:ext cx="423751" cy="246221"/>
          </a:xfrm>
          <a:prstGeom prst="rect">
            <a:avLst/>
          </a:prstGeom>
          <a:noFill/>
          <a:ln>
            <a:noFill/>
          </a:ln>
        </p:spPr>
        <p:txBody>
          <a:bodyPr wrap="square" rtlCol="0">
            <a:spAutoFit/>
          </a:bodyPr>
          <a:lstStyle/>
          <a:p>
            <a:r>
              <a:rPr lang="id-ID" sz="1000" smtClean="0"/>
              <a:t>%</a:t>
            </a:r>
            <a:endParaRPr lang="en-US" sz="1000"/>
          </a:p>
        </p:txBody>
      </p:sp>
      <p:sp>
        <p:nvSpPr>
          <p:cNvPr id="97" name="TextBox 96"/>
          <p:cNvSpPr txBox="1"/>
          <p:nvPr/>
        </p:nvSpPr>
        <p:spPr>
          <a:xfrm>
            <a:off x="5840437" y="4736177"/>
            <a:ext cx="1035819" cy="246221"/>
          </a:xfrm>
          <a:prstGeom prst="rect">
            <a:avLst/>
          </a:prstGeom>
          <a:noFill/>
          <a:ln>
            <a:noFill/>
          </a:ln>
        </p:spPr>
        <p:txBody>
          <a:bodyPr wrap="square" rtlCol="0">
            <a:spAutoFit/>
          </a:bodyPr>
          <a:lstStyle/>
          <a:p>
            <a:r>
              <a:rPr lang="id-ID" sz="1000" smtClean="0"/>
              <a:t>TDN</a:t>
            </a:r>
            <a:endParaRPr lang="en-US" sz="1000"/>
          </a:p>
        </p:txBody>
      </p:sp>
      <p:sp>
        <p:nvSpPr>
          <p:cNvPr id="98" name="TextBox 97"/>
          <p:cNvSpPr txBox="1"/>
          <p:nvPr/>
        </p:nvSpPr>
        <p:spPr>
          <a:xfrm>
            <a:off x="7028569" y="5013176"/>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0.43</a:t>
            </a:r>
            <a:endParaRPr lang="en-US" sz="1000"/>
          </a:p>
        </p:txBody>
      </p:sp>
      <p:sp>
        <p:nvSpPr>
          <p:cNvPr id="99" name="TextBox 98"/>
          <p:cNvSpPr txBox="1"/>
          <p:nvPr/>
        </p:nvSpPr>
        <p:spPr>
          <a:xfrm>
            <a:off x="7604633" y="5024209"/>
            <a:ext cx="423751" cy="246221"/>
          </a:xfrm>
          <a:prstGeom prst="rect">
            <a:avLst/>
          </a:prstGeom>
          <a:noFill/>
          <a:ln>
            <a:noFill/>
          </a:ln>
        </p:spPr>
        <p:txBody>
          <a:bodyPr wrap="square" rtlCol="0">
            <a:spAutoFit/>
          </a:bodyPr>
          <a:lstStyle/>
          <a:p>
            <a:r>
              <a:rPr lang="id-ID" sz="1000" smtClean="0"/>
              <a:t>%</a:t>
            </a:r>
            <a:endParaRPr lang="en-US" sz="1000"/>
          </a:p>
        </p:txBody>
      </p:sp>
      <p:sp>
        <p:nvSpPr>
          <p:cNvPr id="100" name="TextBox 99"/>
          <p:cNvSpPr txBox="1"/>
          <p:nvPr/>
        </p:nvSpPr>
        <p:spPr>
          <a:xfrm>
            <a:off x="5840437" y="5024209"/>
            <a:ext cx="1035819" cy="246221"/>
          </a:xfrm>
          <a:prstGeom prst="rect">
            <a:avLst/>
          </a:prstGeom>
          <a:noFill/>
          <a:ln>
            <a:noFill/>
          </a:ln>
        </p:spPr>
        <p:txBody>
          <a:bodyPr wrap="square" rtlCol="0">
            <a:spAutoFit/>
          </a:bodyPr>
          <a:lstStyle/>
          <a:p>
            <a:r>
              <a:rPr lang="id-ID" sz="1000" smtClean="0"/>
              <a:t>Kalsium</a:t>
            </a:r>
            <a:endParaRPr lang="en-US" sz="1000"/>
          </a:p>
        </p:txBody>
      </p:sp>
      <p:sp>
        <p:nvSpPr>
          <p:cNvPr id="101" name="TextBox 100"/>
          <p:cNvSpPr txBox="1"/>
          <p:nvPr/>
        </p:nvSpPr>
        <p:spPr>
          <a:xfrm>
            <a:off x="7028569" y="5301208"/>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0.25</a:t>
            </a:r>
            <a:endParaRPr lang="en-US" sz="1000"/>
          </a:p>
        </p:txBody>
      </p:sp>
      <p:sp>
        <p:nvSpPr>
          <p:cNvPr id="102" name="TextBox 101"/>
          <p:cNvSpPr txBox="1"/>
          <p:nvPr/>
        </p:nvSpPr>
        <p:spPr>
          <a:xfrm>
            <a:off x="7604633" y="5312241"/>
            <a:ext cx="423751" cy="246221"/>
          </a:xfrm>
          <a:prstGeom prst="rect">
            <a:avLst/>
          </a:prstGeom>
          <a:noFill/>
          <a:ln>
            <a:noFill/>
          </a:ln>
        </p:spPr>
        <p:txBody>
          <a:bodyPr wrap="square" rtlCol="0">
            <a:spAutoFit/>
          </a:bodyPr>
          <a:lstStyle/>
          <a:p>
            <a:r>
              <a:rPr lang="id-ID" sz="1000" smtClean="0"/>
              <a:t>%</a:t>
            </a:r>
            <a:endParaRPr lang="en-US" sz="1000"/>
          </a:p>
        </p:txBody>
      </p:sp>
      <p:sp>
        <p:nvSpPr>
          <p:cNvPr id="103" name="TextBox 102"/>
          <p:cNvSpPr txBox="1"/>
          <p:nvPr/>
        </p:nvSpPr>
        <p:spPr>
          <a:xfrm>
            <a:off x="5840437" y="5312241"/>
            <a:ext cx="1035819" cy="246221"/>
          </a:xfrm>
          <a:prstGeom prst="rect">
            <a:avLst/>
          </a:prstGeom>
          <a:noFill/>
          <a:ln>
            <a:noFill/>
          </a:ln>
        </p:spPr>
        <p:txBody>
          <a:bodyPr wrap="square" rtlCol="0">
            <a:spAutoFit/>
          </a:bodyPr>
          <a:lstStyle/>
          <a:p>
            <a:r>
              <a:rPr lang="id-ID" sz="1000" smtClean="0"/>
              <a:t>Posfor</a:t>
            </a:r>
            <a:endParaRPr lang="en-US" sz="1000"/>
          </a:p>
        </p:txBody>
      </p:sp>
      <p:sp>
        <p:nvSpPr>
          <p:cNvPr id="104" name="TextBox 103"/>
          <p:cNvSpPr txBox="1"/>
          <p:nvPr/>
        </p:nvSpPr>
        <p:spPr>
          <a:xfrm>
            <a:off x="7020272" y="2719953"/>
            <a:ext cx="1031300" cy="246221"/>
          </a:xfrm>
          <a:prstGeom prst="rect">
            <a:avLst/>
          </a:prstGeom>
          <a:solidFill>
            <a:schemeClr val="bg1"/>
          </a:solidFill>
          <a:ln>
            <a:solidFill>
              <a:schemeClr val="accent1">
                <a:shade val="50000"/>
              </a:schemeClr>
            </a:solidFill>
          </a:ln>
        </p:spPr>
        <p:txBody>
          <a:bodyPr wrap="square" rtlCol="0">
            <a:spAutoFit/>
          </a:bodyPr>
          <a:lstStyle/>
          <a:p>
            <a:r>
              <a:rPr lang="id-ID" sz="1000" b="1" smtClean="0"/>
              <a:t>Jagung</a:t>
            </a:r>
            <a:endParaRPr lang="en-US" sz="1000" b="1"/>
          </a:p>
        </p:txBody>
      </p:sp>
      <p:sp>
        <p:nvSpPr>
          <p:cNvPr id="106" name="TextBox 105"/>
          <p:cNvSpPr txBox="1"/>
          <p:nvPr/>
        </p:nvSpPr>
        <p:spPr>
          <a:xfrm>
            <a:off x="5840437" y="2708920"/>
            <a:ext cx="1035819" cy="246221"/>
          </a:xfrm>
          <a:prstGeom prst="rect">
            <a:avLst/>
          </a:prstGeom>
          <a:noFill/>
          <a:ln>
            <a:noFill/>
          </a:ln>
        </p:spPr>
        <p:txBody>
          <a:bodyPr wrap="square" rtlCol="0">
            <a:spAutoFit/>
          </a:bodyPr>
          <a:lstStyle/>
          <a:p>
            <a:r>
              <a:rPr lang="id-ID" sz="1000" b="1" smtClean="0"/>
              <a:t>Nama Bahan</a:t>
            </a:r>
            <a:endParaRPr lang="en-US" sz="1000" b="1"/>
          </a:p>
        </p:txBody>
      </p:sp>
      <p:sp>
        <p:nvSpPr>
          <p:cNvPr id="107" name="TextBox 106"/>
          <p:cNvSpPr txBox="1"/>
          <p:nvPr/>
        </p:nvSpPr>
        <p:spPr>
          <a:xfrm>
            <a:off x="2091916" y="5960313"/>
            <a:ext cx="391852" cy="276999"/>
          </a:xfrm>
          <a:prstGeom prst="rect">
            <a:avLst/>
          </a:prstGeom>
          <a:noFill/>
          <a:ln>
            <a:solidFill>
              <a:schemeClr val="accent1">
                <a:shade val="50000"/>
              </a:schemeClr>
            </a:solidFill>
          </a:ln>
        </p:spPr>
        <p:txBody>
          <a:bodyPr wrap="square" rtlCol="0">
            <a:spAutoFit/>
          </a:bodyPr>
          <a:lstStyle/>
          <a:p>
            <a:endParaRPr lang="en-US" sz="1200"/>
          </a:p>
        </p:txBody>
      </p:sp>
      <p:sp>
        <p:nvSpPr>
          <p:cNvPr id="108" name="TextBox 107"/>
          <p:cNvSpPr txBox="1"/>
          <p:nvPr/>
        </p:nvSpPr>
        <p:spPr>
          <a:xfrm>
            <a:off x="2636168" y="5960313"/>
            <a:ext cx="2367880" cy="276999"/>
          </a:xfrm>
          <a:prstGeom prst="rect">
            <a:avLst/>
          </a:prstGeom>
          <a:noFill/>
          <a:ln>
            <a:solidFill>
              <a:schemeClr val="accent1">
                <a:shade val="50000"/>
              </a:schemeClr>
            </a:solidFill>
          </a:ln>
        </p:spPr>
        <p:txBody>
          <a:bodyPr wrap="square" rtlCol="0">
            <a:spAutoFit/>
          </a:bodyPr>
          <a:lstStyle/>
          <a:p>
            <a:endParaRPr lang="en-US" sz="1200"/>
          </a:p>
        </p:txBody>
      </p:sp>
      <p:sp>
        <p:nvSpPr>
          <p:cNvPr id="111" name="TextBox 110"/>
          <p:cNvSpPr txBox="1"/>
          <p:nvPr/>
        </p:nvSpPr>
        <p:spPr>
          <a:xfrm>
            <a:off x="7028569" y="5589240"/>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0.25</a:t>
            </a:r>
            <a:endParaRPr lang="en-US" sz="1000"/>
          </a:p>
        </p:txBody>
      </p:sp>
      <p:sp>
        <p:nvSpPr>
          <p:cNvPr id="112" name="TextBox 111"/>
          <p:cNvSpPr txBox="1"/>
          <p:nvPr/>
        </p:nvSpPr>
        <p:spPr>
          <a:xfrm>
            <a:off x="7604633" y="5600273"/>
            <a:ext cx="423751" cy="246221"/>
          </a:xfrm>
          <a:prstGeom prst="rect">
            <a:avLst/>
          </a:prstGeom>
          <a:noFill/>
          <a:ln>
            <a:noFill/>
          </a:ln>
        </p:spPr>
        <p:txBody>
          <a:bodyPr wrap="square" rtlCol="0">
            <a:spAutoFit/>
          </a:bodyPr>
          <a:lstStyle/>
          <a:p>
            <a:r>
              <a:rPr lang="id-ID" sz="1000" smtClean="0"/>
              <a:t>%</a:t>
            </a:r>
            <a:endParaRPr lang="en-US" sz="1000"/>
          </a:p>
        </p:txBody>
      </p:sp>
      <p:sp>
        <p:nvSpPr>
          <p:cNvPr id="113" name="TextBox 112"/>
          <p:cNvSpPr txBox="1"/>
          <p:nvPr/>
        </p:nvSpPr>
        <p:spPr>
          <a:xfrm>
            <a:off x="5840437" y="5600273"/>
            <a:ext cx="1035819" cy="246221"/>
          </a:xfrm>
          <a:prstGeom prst="rect">
            <a:avLst/>
          </a:prstGeom>
          <a:noFill/>
          <a:ln>
            <a:noFill/>
          </a:ln>
        </p:spPr>
        <p:txBody>
          <a:bodyPr wrap="square" rtlCol="0">
            <a:spAutoFit/>
          </a:bodyPr>
          <a:lstStyle/>
          <a:p>
            <a:r>
              <a:rPr lang="id-ID" sz="1000" smtClean="0"/>
              <a:t>Lysin</a:t>
            </a:r>
            <a:endParaRPr lang="en-US" sz="1000"/>
          </a:p>
        </p:txBody>
      </p:sp>
      <p:sp>
        <p:nvSpPr>
          <p:cNvPr id="114" name="TextBox 113"/>
          <p:cNvSpPr txBox="1"/>
          <p:nvPr/>
        </p:nvSpPr>
        <p:spPr>
          <a:xfrm>
            <a:off x="7028569" y="5877272"/>
            <a:ext cx="567767" cy="246221"/>
          </a:xfrm>
          <a:prstGeom prst="rect">
            <a:avLst/>
          </a:prstGeom>
          <a:solidFill>
            <a:schemeClr val="bg1"/>
          </a:solidFill>
          <a:ln>
            <a:solidFill>
              <a:schemeClr val="accent1">
                <a:shade val="50000"/>
              </a:schemeClr>
            </a:solidFill>
          </a:ln>
        </p:spPr>
        <p:txBody>
          <a:bodyPr wrap="square" rtlCol="0">
            <a:spAutoFit/>
          </a:bodyPr>
          <a:lstStyle/>
          <a:p>
            <a:pPr algn="ctr"/>
            <a:r>
              <a:rPr lang="id-ID" sz="1000" smtClean="0"/>
              <a:t>0.25</a:t>
            </a:r>
            <a:endParaRPr lang="en-US" sz="1000"/>
          </a:p>
        </p:txBody>
      </p:sp>
      <p:sp>
        <p:nvSpPr>
          <p:cNvPr id="115" name="TextBox 114"/>
          <p:cNvSpPr txBox="1"/>
          <p:nvPr/>
        </p:nvSpPr>
        <p:spPr>
          <a:xfrm>
            <a:off x="7604633" y="5888305"/>
            <a:ext cx="423751" cy="246221"/>
          </a:xfrm>
          <a:prstGeom prst="rect">
            <a:avLst/>
          </a:prstGeom>
          <a:noFill/>
          <a:ln>
            <a:noFill/>
          </a:ln>
        </p:spPr>
        <p:txBody>
          <a:bodyPr wrap="square" rtlCol="0">
            <a:spAutoFit/>
          </a:bodyPr>
          <a:lstStyle/>
          <a:p>
            <a:r>
              <a:rPr lang="id-ID" sz="1000" smtClean="0"/>
              <a:t>%</a:t>
            </a:r>
            <a:endParaRPr lang="en-US" sz="1000"/>
          </a:p>
        </p:txBody>
      </p:sp>
      <p:sp>
        <p:nvSpPr>
          <p:cNvPr id="116" name="TextBox 115"/>
          <p:cNvSpPr txBox="1"/>
          <p:nvPr/>
        </p:nvSpPr>
        <p:spPr>
          <a:xfrm>
            <a:off x="5840437" y="5888305"/>
            <a:ext cx="1035819" cy="246221"/>
          </a:xfrm>
          <a:prstGeom prst="rect">
            <a:avLst/>
          </a:prstGeom>
          <a:noFill/>
          <a:ln>
            <a:noFill/>
          </a:ln>
        </p:spPr>
        <p:txBody>
          <a:bodyPr wrap="square" rtlCol="0">
            <a:spAutoFit/>
          </a:bodyPr>
          <a:lstStyle/>
          <a:p>
            <a:r>
              <a:rPr lang="id-ID" sz="1000" smtClean="0"/>
              <a:t>Methionin</a:t>
            </a:r>
            <a:endParaRPr lang="en-US" sz="1000"/>
          </a:p>
        </p:txBody>
      </p:sp>
      <p:grpSp>
        <p:nvGrpSpPr>
          <p:cNvPr id="123" name="Group 122"/>
          <p:cNvGrpSpPr/>
          <p:nvPr/>
        </p:nvGrpSpPr>
        <p:grpSpPr>
          <a:xfrm>
            <a:off x="3347864" y="1906108"/>
            <a:ext cx="1368152" cy="354993"/>
            <a:chOff x="827584" y="1021378"/>
            <a:chExt cx="1080120" cy="319390"/>
          </a:xfrm>
          <a:solidFill>
            <a:schemeClr val="accent4">
              <a:lumMod val="20000"/>
              <a:lumOff val="80000"/>
            </a:schemeClr>
          </a:solidFill>
        </p:grpSpPr>
        <p:sp>
          <p:nvSpPr>
            <p:cNvPr id="124" name="Round Same Side Corner Rectangle 123"/>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25" name="TextBox 124"/>
            <p:cNvSpPr txBox="1"/>
            <p:nvPr/>
          </p:nvSpPr>
          <p:spPr>
            <a:xfrm>
              <a:off x="827584" y="1053338"/>
              <a:ext cx="1080120" cy="251694"/>
            </a:xfrm>
            <a:prstGeom prst="rect">
              <a:avLst/>
            </a:prstGeom>
            <a:grpFill/>
          </p:spPr>
          <p:txBody>
            <a:bodyPr wrap="square" rtlCol="0" anchor="ctr">
              <a:spAutoFit/>
            </a:bodyPr>
            <a:lstStyle/>
            <a:p>
              <a:pPr algn="ctr"/>
              <a:r>
                <a:rPr lang="id-ID" sz="1400" smtClean="0"/>
                <a:t>Bahan Pakan</a:t>
              </a:r>
              <a:endParaRPr lang="en-US" sz="1400"/>
            </a:p>
          </p:txBody>
        </p:sp>
      </p:grpSp>
      <p:grpSp>
        <p:nvGrpSpPr>
          <p:cNvPr id="126" name="Group 125"/>
          <p:cNvGrpSpPr/>
          <p:nvPr/>
        </p:nvGrpSpPr>
        <p:grpSpPr>
          <a:xfrm>
            <a:off x="1907704" y="1906108"/>
            <a:ext cx="1368152" cy="354993"/>
            <a:chOff x="827584" y="1021378"/>
            <a:chExt cx="1080120" cy="319390"/>
          </a:xfrm>
          <a:solidFill>
            <a:schemeClr val="accent6">
              <a:lumMod val="20000"/>
              <a:lumOff val="80000"/>
            </a:schemeClr>
          </a:solidFill>
        </p:grpSpPr>
        <p:sp>
          <p:nvSpPr>
            <p:cNvPr id="127" name="Round Same Side Corner Rectangle 126"/>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28" name="TextBox 127"/>
            <p:cNvSpPr txBox="1"/>
            <p:nvPr/>
          </p:nvSpPr>
          <p:spPr>
            <a:xfrm>
              <a:off x="827584" y="1053338"/>
              <a:ext cx="1080120" cy="251694"/>
            </a:xfrm>
            <a:prstGeom prst="rect">
              <a:avLst/>
            </a:prstGeom>
            <a:grpFill/>
          </p:spPr>
          <p:txBody>
            <a:bodyPr wrap="square" rtlCol="0" anchor="ctr">
              <a:spAutoFit/>
            </a:bodyPr>
            <a:lstStyle/>
            <a:p>
              <a:pPr algn="ctr"/>
              <a:r>
                <a:rPr lang="id-ID" sz="1400" smtClean="0"/>
                <a:t>Jenis Ransum</a:t>
              </a:r>
              <a:endParaRPr lang="en-US" sz="1400"/>
            </a:p>
          </p:txBody>
        </p:sp>
      </p:grpSp>
      <p:grpSp>
        <p:nvGrpSpPr>
          <p:cNvPr id="129" name="Group 128"/>
          <p:cNvGrpSpPr/>
          <p:nvPr/>
        </p:nvGrpSpPr>
        <p:grpSpPr>
          <a:xfrm>
            <a:off x="4788024" y="1906108"/>
            <a:ext cx="1368152" cy="354993"/>
            <a:chOff x="827584" y="1021378"/>
            <a:chExt cx="1080120" cy="319390"/>
          </a:xfrm>
          <a:solidFill>
            <a:schemeClr val="accent6">
              <a:lumMod val="20000"/>
              <a:lumOff val="80000"/>
            </a:schemeClr>
          </a:solidFill>
        </p:grpSpPr>
        <p:sp>
          <p:nvSpPr>
            <p:cNvPr id="130" name="Round Same Side Corner Rectangle 129"/>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31" name="TextBox 130"/>
            <p:cNvSpPr txBox="1"/>
            <p:nvPr/>
          </p:nvSpPr>
          <p:spPr>
            <a:xfrm>
              <a:off x="827584" y="1053338"/>
              <a:ext cx="1080120" cy="251694"/>
            </a:xfrm>
            <a:prstGeom prst="rect">
              <a:avLst/>
            </a:prstGeom>
            <a:grpFill/>
          </p:spPr>
          <p:txBody>
            <a:bodyPr wrap="square" rtlCol="0" anchor="ctr">
              <a:spAutoFit/>
            </a:bodyPr>
            <a:lstStyle/>
            <a:p>
              <a:pPr algn="ctr"/>
              <a:r>
                <a:rPr lang="id-ID" sz="1400" smtClean="0"/>
                <a:t>Formulasi</a:t>
              </a:r>
              <a:endParaRPr lang="en-US" sz="1400"/>
            </a:p>
          </p:txBody>
        </p:sp>
      </p:grpSp>
      <p:grpSp>
        <p:nvGrpSpPr>
          <p:cNvPr id="132" name="Group 131"/>
          <p:cNvGrpSpPr/>
          <p:nvPr/>
        </p:nvGrpSpPr>
        <p:grpSpPr>
          <a:xfrm>
            <a:off x="6228184" y="1906108"/>
            <a:ext cx="1368152" cy="354993"/>
            <a:chOff x="827584" y="1021378"/>
            <a:chExt cx="1080120" cy="319390"/>
          </a:xfrm>
          <a:solidFill>
            <a:schemeClr val="accent6">
              <a:lumMod val="20000"/>
              <a:lumOff val="80000"/>
            </a:schemeClr>
          </a:solidFill>
        </p:grpSpPr>
        <p:sp>
          <p:nvSpPr>
            <p:cNvPr id="133" name="Round Same Side Corner Rectangle 132"/>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34" name="TextBox 133"/>
            <p:cNvSpPr txBox="1"/>
            <p:nvPr/>
          </p:nvSpPr>
          <p:spPr>
            <a:xfrm>
              <a:off x="827584" y="1053338"/>
              <a:ext cx="1080120" cy="251694"/>
            </a:xfrm>
            <a:prstGeom prst="rect">
              <a:avLst/>
            </a:prstGeom>
            <a:grpFill/>
          </p:spPr>
          <p:txBody>
            <a:bodyPr wrap="square" rtlCol="0" anchor="ctr">
              <a:spAutoFit/>
            </a:bodyPr>
            <a:lstStyle/>
            <a:p>
              <a:pPr algn="ctr"/>
              <a:r>
                <a:rPr lang="id-ID" sz="1400" smtClean="0"/>
                <a:t>Trial &amp; Error</a:t>
              </a:r>
              <a:endParaRPr lang="en-US" sz="1400"/>
            </a:p>
          </p:txBody>
        </p:sp>
      </p:grpSp>
      <p:grpSp>
        <p:nvGrpSpPr>
          <p:cNvPr id="135" name="Group 134"/>
          <p:cNvGrpSpPr/>
          <p:nvPr/>
        </p:nvGrpSpPr>
        <p:grpSpPr>
          <a:xfrm>
            <a:off x="7668344" y="1906108"/>
            <a:ext cx="1368152" cy="354993"/>
            <a:chOff x="827584" y="1021378"/>
            <a:chExt cx="1080120" cy="319390"/>
          </a:xfrm>
          <a:solidFill>
            <a:schemeClr val="accent6">
              <a:lumMod val="20000"/>
              <a:lumOff val="80000"/>
            </a:schemeClr>
          </a:solidFill>
        </p:grpSpPr>
        <p:sp>
          <p:nvSpPr>
            <p:cNvPr id="136" name="Round Same Side Corner Rectangle 135"/>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37" name="TextBox 136"/>
            <p:cNvSpPr txBox="1"/>
            <p:nvPr/>
          </p:nvSpPr>
          <p:spPr>
            <a:xfrm>
              <a:off x="827584" y="1040731"/>
              <a:ext cx="1080120" cy="276909"/>
            </a:xfrm>
            <a:prstGeom prst="rect">
              <a:avLst/>
            </a:prstGeom>
            <a:grpFill/>
          </p:spPr>
          <p:txBody>
            <a:bodyPr wrap="square" rtlCol="0" anchor="ctr">
              <a:spAutoFit/>
            </a:bodyPr>
            <a:lstStyle/>
            <a:p>
              <a:pPr algn="ctr"/>
              <a:r>
                <a:rPr lang="id-ID" sz="1400" smtClean="0"/>
                <a:t>Video Tutorial</a:t>
              </a:r>
              <a:endParaRPr lang="en-US" sz="1400"/>
            </a:p>
          </p:txBody>
        </p:sp>
      </p:grpSp>
      <p:cxnSp>
        <p:nvCxnSpPr>
          <p:cNvPr id="138" name="Straight Connector 137"/>
          <p:cNvCxnSpPr/>
          <p:nvPr/>
        </p:nvCxnSpPr>
        <p:spPr>
          <a:xfrm>
            <a:off x="1907704" y="2302593"/>
            <a:ext cx="7200800"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9"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118" name="Group 117"/>
          <p:cNvGrpSpPr/>
          <p:nvPr/>
        </p:nvGrpSpPr>
        <p:grpSpPr>
          <a:xfrm>
            <a:off x="1619672" y="860667"/>
            <a:ext cx="792088" cy="336086"/>
            <a:chOff x="827584" y="1021378"/>
            <a:chExt cx="1080120" cy="319390"/>
          </a:xfrm>
        </p:grpSpPr>
        <p:sp>
          <p:nvSpPr>
            <p:cNvPr id="119" name="Round Same Side Corner Rectangle 11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20" name="TextBox 119"/>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121" name="Group 120"/>
          <p:cNvGrpSpPr/>
          <p:nvPr/>
        </p:nvGrpSpPr>
        <p:grpSpPr>
          <a:xfrm>
            <a:off x="3203848" y="860667"/>
            <a:ext cx="792088" cy="336086"/>
            <a:chOff x="827584" y="1021378"/>
            <a:chExt cx="1080120" cy="319390"/>
          </a:xfrm>
        </p:grpSpPr>
        <p:sp>
          <p:nvSpPr>
            <p:cNvPr id="122" name="Round Same Side Corner Rectangle 12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0" name="TextBox 139"/>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144" name="Group 143"/>
          <p:cNvGrpSpPr/>
          <p:nvPr/>
        </p:nvGrpSpPr>
        <p:grpSpPr>
          <a:xfrm>
            <a:off x="5580112" y="860667"/>
            <a:ext cx="792088" cy="336086"/>
            <a:chOff x="827584" y="1021378"/>
            <a:chExt cx="1080120" cy="319390"/>
          </a:xfrm>
        </p:grpSpPr>
        <p:sp>
          <p:nvSpPr>
            <p:cNvPr id="145" name="Round Same Side Corner Rectangle 14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6" name="TextBox 145"/>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147" name="Group 146"/>
          <p:cNvGrpSpPr/>
          <p:nvPr/>
        </p:nvGrpSpPr>
        <p:grpSpPr>
          <a:xfrm>
            <a:off x="7164288" y="860666"/>
            <a:ext cx="792088" cy="336086"/>
            <a:chOff x="827584" y="1021378"/>
            <a:chExt cx="1080120" cy="319390"/>
          </a:xfrm>
        </p:grpSpPr>
        <p:sp>
          <p:nvSpPr>
            <p:cNvPr id="148" name="Round Same Side Corner Rectangle 14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9" name="TextBox 148"/>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150" name="Group 149"/>
          <p:cNvGrpSpPr/>
          <p:nvPr/>
        </p:nvGrpSpPr>
        <p:grpSpPr>
          <a:xfrm>
            <a:off x="3995936" y="860667"/>
            <a:ext cx="792088" cy="336086"/>
            <a:chOff x="827584" y="1021378"/>
            <a:chExt cx="1080120" cy="319390"/>
          </a:xfrm>
          <a:solidFill>
            <a:schemeClr val="accent4">
              <a:lumMod val="20000"/>
              <a:lumOff val="80000"/>
            </a:schemeClr>
          </a:solidFill>
        </p:grpSpPr>
        <p:sp>
          <p:nvSpPr>
            <p:cNvPr id="151" name="Round Same Side Corner Rectangle 150"/>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2" name="TextBox 151"/>
            <p:cNvSpPr txBox="1"/>
            <p:nvPr/>
          </p:nvSpPr>
          <p:spPr>
            <a:xfrm>
              <a:off x="827584" y="1065923"/>
              <a:ext cx="1080120" cy="226524"/>
            </a:xfrm>
            <a:prstGeom prst="rect">
              <a:avLst/>
            </a:prstGeom>
            <a:grpFill/>
          </p:spPr>
          <p:txBody>
            <a:bodyPr wrap="square" rtlCol="0" anchor="ctr">
              <a:spAutoFit/>
            </a:bodyPr>
            <a:lstStyle/>
            <a:p>
              <a:pPr algn="ctr"/>
              <a:r>
                <a:rPr lang="id-ID" sz="1200" smtClean="0"/>
                <a:t>Forsum</a:t>
              </a:r>
              <a:endParaRPr lang="en-US" sz="1200"/>
            </a:p>
          </p:txBody>
        </p:sp>
      </p:grpSp>
      <p:grpSp>
        <p:nvGrpSpPr>
          <p:cNvPr id="153" name="Group 152"/>
          <p:cNvGrpSpPr/>
          <p:nvPr/>
        </p:nvGrpSpPr>
        <p:grpSpPr>
          <a:xfrm>
            <a:off x="7956376" y="860666"/>
            <a:ext cx="792088" cy="336086"/>
            <a:chOff x="827584" y="1021378"/>
            <a:chExt cx="1080120" cy="319390"/>
          </a:xfrm>
        </p:grpSpPr>
        <p:sp>
          <p:nvSpPr>
            <p:cNvPr id="154" name="Round Same Side Corner Rectangle 15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5" name="TextBox 154"/>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156" name="Group 155"/>
          <p:cNvGrpSpPr/>
          <p:nvPr/>
        </p:nvGrpSpPr>
        <p:grpSpPr>
          <a:xfrm>
            <a:off x="2411760" y="860667"/>
            <a:ext cx="792088" cy="336086"/>
            <a:chOff x="827584" y="1021378"/>
            <a:chExt cx="1080120" cy="319390"/>
          </a:xfrm>
        </p:grpSpPr>
        <p:sp>
          <p:nvSpPr>
            <p:cNvPr id="157" name="Round Same Side Corner Rectangle 15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8" name="TextBox 157"/>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159" name="Group 158"/>
          <p:cNvGrpSpPr/>
          <p:nvPr/>
        </p:nvGrpSpPr>
        <p:grpSpPr>
          <a:xfrm>
            <a:off x="4788024" y="860667"/>
            <a:ext cx="792088" cy="336086"/>
            <a:chOff x="827584" y="1021378"/>
            <a:chExt cx="1080120" cy="319390"/>
          </a:xfrm>
        </p:grpSpPr>
        <p:sp>
          <p:nvSpPr>
            <p:cNvPr id="160" name="Round Same Side Corner Rectangle 15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61" name="TextBox 160"/>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162" name="Group 161"/>
          <p:cNvGrpSpPr/>
          <p:nvPr/>
        </p:nvGrpSpPr>
        <p:grpSpPr>
          <a:xfrm>
            <a:off x="6372200" y="860667"/>
            <a:ext cx="792088" cy="336086"/>
            <a:chOff x="827584" y="1021378"/>
            <a:chExt cx="1080120" cy="319390"/>
          </a:xfrm>
        </p:grpSpPr>
        <p:sp>
          <p:nvSpPr>
            <p:cNvPr id="163" name="Round Same Side Corner Rectangle 16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64" name="TextBox 163"/>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spTree>
    <p:extLst>
      <p:ext uri="{BB962C8B-B14F-4D97-AF65-F5344CB8AC3E}">
        <p14:creationId xmlns:p14="http://schemas.microsoft.com/office/powerpoint/2010/main" val="903498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extBox 34"/>
          <p:cNvSpPr txBox="1"/>
          <p:nvPr/>
        </p:nvSpPr>
        <p:spPr>
          <a:xfrm>
            <a:off x="1835696" y="1403484"/>
            <a:ext cx="4025974" cy="369332"/>
          </a:xfrm>
          <a:prstGeom prst="rect">
            <a:avLst/>
          </a:prstGeom>
          <a:noFill/>
        </p:spPr>
        <p:txBody>
          <a:bodyPr wrap="none" rtlCol="0">
            <a:spAutoFit/>
          </a:bodyPr>
          <a:lstStyle/>
          <a:p>
            <a:r>
              <a:rPr lang="id-ID" b="1" smtClean="0">
                <a:solidFill>
                  <a:schemeClr val="accent3">
                    <a:lumMod val="50000"/>
                  </a:schemeClr>
                </a:solidFill>
              </a:rPr>
              <a:t>FORSUM - Formulasi Ransum Sapi Perah</a:t>
            </a:r>
            <a:endParaRPr lang="en-US" b="1">
              <a:solidFill>
                <a:schemeClr val="accent3">
                  <a:lumMod val="50000"/>
                </a:schemeClr>
              </a:solidFill>
            </a:endParaRPr>
          </a:p>
        </p:txBody>
      </p:sp>
      <p:sp>
        <p:nvSpPr>
          <p:cNvPr id="50" name="TextBox 49"/>
          <p:cNvSpPr txBox="1"/>
          <p:nvPr/>
        </p:nvSpPr>
        <p:spPr>
          <a:xfrm>
            <a:off x="1835696" y="2348880"/>
            <a:ext cx="1385187" cy="338554"/>
          </a:xfrm>
          <a:prstGeom prst="rect">
            <a:avLst/>
          </a:prstGeom>
          <a:noFill/>
        </p:spPr>
        <p:txBody>
          <a:bodyPr wrap="none" rtlCol="0">
            <a:spAutoFit/>
          </a:bodyPr>
          <a:lstStyle/>
          <a:p>
            <a:r>
              <a:rPr lang="id-ID" sz="1600" b="1" smtClean="0">
                <a:solidFill>
                  <a:schemeClr val="accent3">
                    <a:lumMod val="50000"/>
                  </a:schemeClr>
                </a:solidFill>
              </a:rPr>
              <a:t>Bahan Pakan:</a:t>
            </a:r>
            <a:endParaRPr lang="en-US" sz="1600" b="1">
              <a:solidFill>
                <a:schemeClr val="accent3">
                  <a:lumMod val="50000"/>
                </a:schemeClr>
              </a:solidFill>
            </a:endParaRPr>
          </a:p>
        </p:txBody>
      </p:sp>
      <p:sp>
        <p:nvSpPr>
          <p:cNvPr id="51" name="TextBox 50"/>
          <p:cNvSpPr txBox="1"/>
          <p:nvPr/>
        </p:nvSpPr>
        <p:spPr>
          <a:xfrm>
            <a:off x="5784673" y="2371086"/>
            <a:ext cx="1967142" cy="338554"/>
          </a:xfrm>
          <a:prstGeom prst="rect">
            <a:avLst/>
          </a:prstGeom>
          <a:noFill/>
        </p:spPr>
        <p:txBody>
          <a:bodyPr wrap="none" rtlCol="0">
            <a:spAutoFit/>
          </a:bodyPr>
          <a:lstStyle/>
          <a:p>
            <a:r>
              <a:rPr lang="id-ID" sz="1600" b="1" smtClean="0">
                <a:solidFill>
                  <a:schemeClr val="accent3">
                    <a:lumMod val="50000"/>
                  </a:schemeClr>
                </a:solidFill>
              </a:rPr>
              <a:t>Kandungan Nutrien:</a:t>
            </a:r>
            <a:endParaRPr lang="en-US" sz="1600" b="1">
              <a:solidFill>
                <a:schemeClr val="accent3">
                  <a:lumMod val="50000"/>
                </a:schemeClr>
              </a:solidFill>
            </a:endParaRPr>
          </a:p>
        </p:txBody>
      </p:sp>
      <p:sp>
        <p:nvSpPr>
          <p:cNvPr id="52" name="Rectangle 51"/>
          <p:cNvSpPr/>
          <p:nvPr/>
        </p:nvSpPr>
        <p:spPr>
          <a:xfrm>
            <a:off x="1898474" y="2964434"/>
            <a:ext cx="3825654" cy="3704926"/>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051720" y="3068960"/>
            <a:ext cx="1431776" cy="246221"/>
          </a:xfrm>
          <a:prstGeom prst="rect">
            <a:avLst/>
          </a:prstGeom>
          <a:noFill/>
          <a:ln>
            <a:solidFill>
              <a:schemeClr val="accent1">
                <a:shade val="50000"/>
              </a:schemeClr>
            </a:solidFill>
          </a:ln>
        </p:spPr>
        <p:txBody>
          <a:bodyPr wrap="square" rtlCol="0">
            <a:spAutoFit/>
          </a:bodyPr>
          <a:lstStyle/>
          <a:p>
            <a:r>
              <a:rPr lang="id-ID" sz="1000" smtClean="0"/>
              <a:t>Jagung</a:t>
            </a:r>
            <a:endParaRPr lang="en-US" sz="1000"/>
          </a:p>
        </p:txBody>
      </p:sp>
      <p:sp>
        <p:nvSpPr>
          <p:cNvPr id="54" name="TextBox 53"/>
          <p:cNvSpPr txBox="1"/>
          <p:nvPr/>
        </p:nvSpPr>
        <p:spPr>
          <a:xfrm>
            <a:off x="2051720" y="3356992"/>
            <a:ext cx="1431776" cy="246221"/>
          </a:xfrm>
          <a:prstGeom prst="rect">
            <a:avLst/>
          </a:prstGeom>
          <a:noFill/>
          <a:ln>
            <a:solidFill>
              <a:schemeClr val="accent1">
                <a:shade val="50000"/>
              </a:schemeClr>
            </a:solidFill>
          </a:ln>
        </p:spPr>
        <p:txBody>
          <a:bodyPr wrap="square" rtlCol="0">
            <a:spAutoFit/>
          </a:bodyPr>
          <a:lstStyle/>
          <a:p>
            <a:r>
              <a:rPr lang="id-ID" sz="1000" smtClean="0"/>
              <a:t>Dedak Padi</a:t>
            </a:r>
            <a:endParaRPr lang="en-US" sz="1000"/>
          </a:p>
        </p:txBody>
      </p:sp>
      <p:sp>
        <p:nvSpPr>
          <p:cNvPr id="55" name="TextBox 54"/>
          <p:cNvSpPr txBox="1"/>
          <p:nvPr/>
        </p:nvSpPr>
        <p:spPr>
          <a:xfrm>
            <a:off x="2051720" y="3645024"/>
            <a:ext cx="1431776" cy="246221"/>
          </a:xfrm>
          <a:prstGeom prst="rect">
            <a:avLst/>
          </a:prstGeom>
          <a:noFill/>
          <a:ln>
            <a:solidFill>
              <a:schemeClr val="accent1">
                <a:shade val="50000"/>
              </a:schemeClr>
            </a:solidFill>
          </a:ln>
        </p:spPr>
        <p:txBody>
          <a:bodyPr wrap="square" rtlCol="0">
            <a:spAutoFit/>
          </a:bodyPr>
          <a:lstStyle/>
          <a:p>
            <a:r>
              <a:rPr lang="id-ID" sz="1000" smtClean="0"/>
              <a:t>Onggok</a:t>
            </a:r>
            <a:endParaRPr lang="en-US" sz="1000"/>
          </a:p>
        </p:txBody>
      </p:sp>
      <p:sp>
        <p:nvSpPr>
          <p:cNvPr id="56" name="TextBox 55"/>
          <p:cNvSpPr txBox="1"/>
          <p:nvPr/>
        </p:nvSpPr>
        <p:spPr>
          <a:xfrm>
            <a:off x="2051720" y="3922023"/>
            <a:ext cx="1431776" cy="246221"/>
          </a:xfrm>
          <a:prstGeom prst="rect">
            <a:avLst/>
          </a:prstGeom>
          <a:noFill/>
          <a:ln>
            <a:solidFill>
              <a:schemeClr val="accent1">
                <a:shade val="50000"/>
              </a:schemeClr>
            </a:solidFill>
          </a:ln>
        </p:spPr>
        <p:txBody>
          <a:bodyPr wrap="square" rtlCol="0">
            <a:spAutoFit/>
          </a:bodyPr>
          <a:lstStyle/>
          <a:p>
            <a:r>
              <a:rPr lang="id-ID" sz="1000" smtClean="0"/>
              <a:t>Bungkil Kedelai</a:t>
            </a:r>
            <a:endParaRPr lang="en-US" sz="1000"/>
          </a:p>
        </p:txBody>
      </p:sp>
      <p:sp>
        <p:nvSpPr>
          <p:cNvPr id="57" name="TextBox 56"/>
          <p:cNvSpPr txBox="1"/>
          <p:nvPr/>
        </p:nvSpPr>
        <p:spPr>
          <a:xfrm>
            <a:off x="2043336" y="4210055"/>
            <a:ext cx="1431776" cy="246221"/>
          </a:xfrm>
          <a:prstGeom prst="rect">
            <a:avLst/>
          </a:prstGeom>
          <a:noFill/>
          <a:ln>
            <a:solidFill>
              <a:schemeClr val="accent1">
                <a:shade val="50000"/>
              </a:schemeClr>
            </a:solidFill>
          </a:ln>
        </p:spPr>
        <p:txBody>
          <a:bodyPr wrap="square" rtlCol="0">
            <a:spAutoFit/>
          </a:bodyPr>
          <a:lstStyle/>
          <a:p>
            <a:r>
              <a:rPr lang="id-ID" sz="1000" smtClean="0"/>
              <a:t>Bungkil Kelapa</a:t>
            </a:r>
            <a:endParaRPr lang="en-US" sz="1000"/>
          </a:p>
        </p:txBody>
      </p:sp>
      <p:sp>
        <p:nvSpPr>
          <p:cNvPr id="58" name="TextBox 57"/>
          <p:cNvSpPr txBox="1"/>
          <p:nvPr/>
        </p:nvSpPr>
        <p:spPr>
          <a:xfrm>
            <a:off x="2043336" y="4498087"/>
            <a:ext cx="1431776" cy="246221"/>
          </a:xfrm>
          <a:prstGeom prst="rect">
            <a:avLst/>
          </a:prstGeom>
          <a:noFill/>
          <a:ln>
            <a:solidFill>
              <a:schemeClr val="accent1">
                <a:shade val="50000"/>
              </a:schemeClr>
            </a:solidFill>
          </a:ln>
        </p:spPr>
        <p:txBody>
          <a:bodyPr wrap="square" rtlCol="0">
            <a:spAutoFit/>
          </a:bodyPr>
          <a:lstStyle/>
          <a:p>
            <a:r>
              <a:rPr lang="id-ID" sz="1000" smtClean="0"/>
              <a:t>Bungkil Sawit</a:t>
            </a:r>
            <a:endParaRPr lang="en-US" sz="1000"/>
          </a:p>
        </p:txBody>
      </p:sp>
      <p:sp>
        <p:nvSpPr>
          <p:cNvPr id="61" name="TextBox 60"/>
          <p:cNvSpPr txBox="1"/>
          <p:nvPr/>
        </p:nvSpPr>
        <p:spPr>
          <a:xfrm>
            <a:off x="3667708" y="363399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62" name="TextBox 61"/>
          <p:cNvSpPr txBox="1"/>
          <p:nvPr/>
        </p:nvSpPr>
        <p:spPr>
          <a:xfrm>
            <a:off x="3667708" y="392202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63" name="TextBox 62"/>
          <p:cNvSpPr txBox="1"/>
          <p:nvPr/>
        </p:nvSpPr>
        <p:spPr>
          <a:xfrm>
            <a:off x="3667708" y="4210055"/>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64" name="TextBox 63"/>
          <p:cNvSpPr txBox="1"/>
          <p:nvPr/>
        </p:nvSpPr>
        <p:spPr>
          <a:xfrm>
            <a:off x="3667708" y="4498087"/>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65" name="TextBox 64"/>
          <p:cNvSpPr txBox="1"/>
          <p:nvPr/>
        </p:nvSpPr>
        <p:spPr>
          <a:xfrm>
            <a:off x="3667708" y="478611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66" name="TextBox 65"/>
          <p:cNvSpPr txBox="1"/>
          <p:nvPr/>
        </p:nvSpPr>
        <p:spPr>
          <a:xfrm>
            <a:off x="2051720" y="4786119"/>
            <a:ext cx="1431776" cy="246221"/>
          </a:xfrm>
          <a:prstGeom prst="rect">
            <a:avLst/>
          </a:prstGeom>
          <a:noFill/>
          <a:ln>
            <a:solidFill>
              <a:schemeClr val="accent1">
                <a:shade val="50000"/>
              </a:schemeClr>
            </a:solidFill>
          </a:ln>
        </p:spPr>
        <p:txBody>
          <a:bodyPr wrap="square" rtlCol="0">
            <a:spAutoFit/>
          </a:bodyPr>
          <a:lstStyle/>
          <a:p>
            <a:r>
              <a:rPr lang="id-ID" sz="1000" smtClean="0"/>
              <a:t>Ampas Tahu</a:t>
            </a:r>
            <a:endParaRPr lang="en-US" sz="1000"/>
          </a:p>
        </p:txBody>
      </p:sp>
      <p:sp>
        <p:nvSpPr>
          <p:cNvPr id="67" name="TextBox 66"/>
          <p:cNvSpPr txBox="1"/>
          <p:nvPr/>
        </p:nvSpPr>
        <p:spPr>
          <a:xfrm>
            <a:off x="3667708" y="507415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68" name="TextBox 67"/>
          <p:cNvSpPr txBox="1"/>
          <p:nvPr/>
        </p:nvSpPr>
        <p:spPr>
          <a:xfrm>
            <a:off x="2051720" y="5074151"/>
            <a:ext cx="1431776" cy="246221"/>
          </a:xfrm>
          <a:prstGeom prst="rect">
            <a:avLst/>
          </a:prstGeom>
          <a:noFill/>
          <a:ln>
            <a:solidFill>
              <a:schemeClr val="accent1">
                <a:shade val="50000"/>
              </a:schemeClr>
            </a:solidFill>
          </a:ln>
        </p:spPr>
        <p:txBody>
          <a:bodyPr wrap="square" rtlCol="0">
            <a:spAutoFit/>
          </a:bodyPr>
          <a:lstStyle/>
          <a:p>
            <a:r>
              <a:rPr lang="id-ID" sz="1000" smtClean="0"/>
              <a:t>Molasea</a:t>
            </a:r>
            <a:endParaRPr lang="en-US" sz="1000"/>
          </a:p>
        </p:txBody>
      </p:sp>
      <p:sp>
        <p:nvSpPr>
          <p:cNvPr id="69" name="TextBox 68"/>
          <p:cNvSpPr txBox="1"/>
          <p:nvPr/>
        </p:nvSpPr>
        <p:spPr>
          <a:xfrm>
            <a:off x="3667708" y="536218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70" name="TextBox 69"/>
          <p:cNvSpPr txBox="1"/>
          <p:nvPr/>
        </p:nvSpPr>
        <p:spPr>
          <a:xfrm>
            <a:off x="2051720" y="5362183"/>
            <a:ext cx="1431776" cy="246221"/>
          </a:xfrm>
          <a:prstGeom prst="rect">
            <a:avLst/>
          </a:prstGeom>
          <a:noFill/>
          <a:ln>
            <a:solidFill>
              <a:schemeClr val="accent1">
                <a:shade val="50000"/>
              </a:schemeClr>
            </a:solidFill>
          </a:ln>
        </p:spPr>
        <p:txBody>
          <a:bodyPr wrap="square" rtlCol="0">
            <a:spAutoFit/>
          </a:bodyPr>
          <a:lstStyle/>
          <a:p>
            <a:r>
              <a:rPr lang="id-ID" sz="1000" smtClean="0"/>
              <a:t>Kapur</a:t>
            </a:r>
            <a:endParaRPr lang="en-US" sz="1000"/>
          </a:p>
        </p:txBody>
      </p:sp>
      <p:sp>
        <p:nvSpPr>
          <p:cNvPr id="71" name="TextBox 70"/>
          <p:cNvSpPr txBox="1"/>
          <p:nvPr/>
        </p:nvSpPr>
        <p:spPr>
          <a:xfrm>
            <a:off x="3667708" y="5650215"/>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72" name="TextBox 71"/>
          <p:cNvSpPr txBox="1"/>
          <p:nvPr/>
        </p:nvSpPr>
        <p:spPr>
          <a:xfrm>
            <a:off x="2051720" y="5650215"/>
            <a:ext cx="1431776" cy="246221"/>
          </a:xfrm>
          <a:prstGeom prst="rect">
            <a:avLst/>
          </a:prstGeom>
          <a:noFill/>
          <a:ln>
            <a:solidFill>
              <a:schemeClr val="accent1">
                <a:shade val="50000"/>
              </a:schemeClr>
            </a:solidFill>
          </a:ln>
        </p:spPr>
        <p:txBody>
          <a:bodyPr wrap="square" rtlCol="0">
            <a:spAutoFit/>
          </a:bodyPr>
          <a:lstStyle/>
          <a:p>
            <a:endParaRPr lang="en-US" sz="1000"/>
          </a:p>
        </p:txBody>
      </p:sp>
      <p:sp>
        <p:nvSpPr>
          <p:cNvPr id="73" name="TextBox 72"/>
          <p:cNvSpPr txBox="1"/>
          <p:nvPr/>
        </p:nvSpPr>
        <p:spPr>
          <a:xfrm>
            <a:off x="3667708" y="5938247"/>
            <a:ext cx="544252" cy="276999"/>
          </a:xfrm>
          <a:prstGeom prst="rect">
            <a:avLst/>
          </a:prstGeom>
          <a:noFill/>
          <a:ln>
            <a:solidFill>
              <a:schemeClr val="accent1">
                <a:shade val="50000"/>
              </a:schemeClr>
            </a:solidFill>
          </a:ln>
        </p:spPr>
        <p:txBody>
          <a:bodyPr wrap="square" rtlCol="0">
            <a:spAutoFit/>
          </a:bodyPr>
          <a:lstStyle/>
          <a:p>
            <a:endParaRPr lang="en-US" sz="1200"/>
          </a:p>
        </p:txBody>
      </p:sp>
      <p:sp>
        <p:nvSpPr>
          <p:cNvPr id="74" name="TextBox 73"/>
          <p:cNvSpPr txBox="1"/>
          <p:nvPr/>
        </p:nvSpPr>
        <p:spPr>
          <a:xfrm>
            <a:off x="2051720" y="5938247"/>
            <a:ext cx="1431776" cy="276999"/>
          </a:xfrm>
          <a:prstGeom prst="rect">
            <a:avLst/>
          </a:prstGeom>
          <a:noFill/>
          <a:ln>
            <a:solidFill>
              <a:schemeClr val="accent1">
                <a:shade val="50000"/>
              </a:schemeClr>
            </a:solidFill>
          </a:ln>
        </p:spPr>
        <p:txBody>
          <a:bodyPr wrap="square" rtlCol="0">
            <a:spAutoFit/>
          </a:bodyPr>
          <a:lstStyle/>
          <a:p>
            <a:endParaRPr lang="en-US" sz="1200"/>
          </a:p>
        </p:txBody>
      </p:sp>
      <p:sp>
        <p:nvSpPr>
          <p:cNvPr id="77" name="TextBox 76"/>
          <p:cNvSpPr txBox="1"/>
          <p:nvPr/>
        </p:nvSpPr>
        <p:spPr>
          <a:xfrm>
            <a:off x="3667708" y="306348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78" name="TextBox 77"/>
          <p:cNvSpPr txBox="1"/>
          <p:nvPr/>
        </p:nvSpPr>
        <p:spPr>
          <a:xfrm>
            <a:off x="3667708" y="335152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79" name="TextBox 78"/>
          <p:cNvSpPr txBox="1"/>
          <p:nvPr/>
        </p:nvSpPr>
        <p:spPr>
          <a:xfrm>
            <a:off x="4315780" y="3628429"/>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0" name="TextBox 79"/>
          <p:cNvSpPr txBox="1"/>
          <p:nvPr/>
        </p:nvSpPr>
        <p:spPr>
          <a:xfrm>
            <a:off x="4315780" y="3916461"/>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1" name="TextBox 80"/>
          <p:cNvSpPr txBox="1"/>
          <p:nvPr/>
        </p:nvSpPr>
        <p:spPr>
          <a:xfrm>
            <a:off x="4315780" y="4204493"/>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2" name="TextBox 81"/>
          <p:cNvSpPr txBox="1"/>
          <p:nvPr/>
        </p:nvSpPr>
        <p:spPr>
          <a:xfrm>
            <a:off x="4315780" y="4492525"/>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3" name="TextBox 82"/>
          <p:cNvSpPr txBox="1"/>
          <p:nvPr/>
        </p:nvSpPr>
        <p:spPr>
          <a:xfrm>
            <a:off x="4315780" y="4780557"/>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4" name="TextBox 83"/>
          <p:cNvSpPr txBox="1"/>
          <p:nvPr/>
        </p:nvSpPr>
        <p:spPr>
          <a:xfrm>
            <a:off x="4315780" y="5068589"/>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5" name="TextBox 84"/>
          <p:cNvSpPr txBox="1"/>
          <p:nvPr/>
        </p:nvSpPr>
        <p:spPr>
          <a:xfrm>
            <a:off x="4315780" y="5356621"/>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6" name="TextBox 85"/>
          <p:cNvSpPr txBox="1"/>
          <p:nvPr/>
        </p:nvSpPr>
        <p:spPr>
          <a:xfrm>
            <a:off x="4315780" y="5644653"/>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7" name="TextBox 86"/>
          <p:cNvSpPr txBox="1"/>
          <p:nvPr/>
        </p:nvSpPr>
        <p:spPr>
          <a:xfrm>
            <a:off x="4315780" y="5932685"/>
            <a:ext cx="544252" cy="276999"/>
          </a:xfrm>
          <a:prstGeom prst="rect">
            <a:avLst/>
          </a:prstGeom>
          <a:solidFill>
            <a:schemeClr val="bg1"/>
          </a:solidFill>
          <a:ln>
            <a:solidFill>
              <a:schemeClr val="accent1">
                <a:shade val="50000"/>
              </a:schemeClr>
            </a:solidFill>
          </a:ln>
        </p:spPr>
        <p:txBody>
          <a:bodyPr wrap="square" rtlCol="0">
            <a:spAutoFit/>
          </a:bodyPr>
          <a:lstStyle/>
          <a:p>
            <a:endParaRPr lang="en-US" sz="1200"/>
          </a:p>
        </p:txBody>
      </p:sp>
      <p:sp>
        <p:nvSpPr>
          <p:cNvPr id="89" name="TextBox 88"/>
          <p:cNvSpPr txBox="1"/>
          <p:nvPr/>
        </p:nvSpPr>
        <p:spPr>
          <a:xfrm>
            <a:off x="4315780" y="3057927"/>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90" name="TextBox 89"/>
          <p:cNvSpPr txBox="1"/>
          <p:nvPr/>
        </p:nvSpPr>
        <p:spPr>
          <a:xfrm>
            <a:off x="4315780" y="3345959"/>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91" name="TextBox 90"/>
          <p:cNvSpPr txBox="1"/>
          <p:nvPr/>
        </p:nvSpPr>
        <p:spPr>
          <a:xfrm>
            <a:off x="4963852" y="362842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2" name="TextBox 91"/>
          <p:cNvSpPr txBox="1"/>
          <p:nvPr/>
        </p:nvSpPr>
        <p:spPr>
          <a:xfrm>
            <a:off x="4963852" y="391646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3" name="TextBox 92"/>
          <p:cNvSpPr txBox="1"/>
          <p:nvPr/>
        </p:nvSpPr>
        <p:spPr>
          <a:xfrm>
            <a:off x="4963852" y="420449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4" name="TextBox 93"/>
          <p:cNvSpPr txBox="1"/>
          <p:nvPr/>
        </p:nvSpPr>
        <p:spPr>
          <a:xfrm>
            <a:off x="4963852" y="4492525"/>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5" name="TextBox 94"/>
          <p:cNvSpPr txBox="1"/>
          <p:nvPr/>
        </p:nvSpPr>
        <p:spPr>
          <a:xfrm>
            <a:off x="4963852" y="4780557"/>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6" name="TextBox 95"/>
          <p:cNvSpPr txBox="1"/>
          <p:nvPr/>
        </p:nvSpPr>
        <p:spPr>
          <a:xfrm>
            <a:off x="4963852" y="506858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7" name="TextBox 96"/>
          <p:cNvSpPr txBox="1"/>
          <p:nvPr/>
        </p:nvSpPr>
        <p:spPr>
          <a:xfrm>
            <a:off x="4963852" y="535662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8" name="TextBox 97"/>
          <p:cNvSpPr txBox="1"/>
          <p:nvPr/>
        </p:nvSpPr>
        <p:spPr>
          <a:xfrm>
            <a:off x="4963852" y="564465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99" name="TextBox 98"/>
          <p:cNvSpPr txBox="1"/>
          <p:nvPr/>
        </p:nvSpPr>
        <p:spPr>
          <a:xfrm>
            <a:off x="4963852" y="5932685"/>
            <a:ext cx="544252" cy="276999"/>
          </a:xfrm>
          <a:prstGeom prst="rect">
            <a:avLst/>
          </a:prstGeom>
          <a:noFill/>
          <a:ln>
            <a:solidFill>
              <a:schemeClr val="accent1">
                <a:shade val="50000"/>
              </a:schemeClr>
            </a:solidFill>
          </a:ln>
        </p:spPr>
        <p:txBody>
          <a:bodyPr wrap="square" rtlCol="0">
            <a:spAutoFit/>
          </a:bodyPr>
          <a:lstStyle/>
          <a:p>
            <a:endParaRPr lang="en-US" sz="1200"/>
          </a:p>
        </p:txBody>
      </p:sp>
      <p:sp>
        <p:nvSpPr>
          <p:cNvPr id="101" name="TextBox 100"/>
          <p:cNvSpPr txBox="1"/>
          <p:nvPr/>
        </p:nvSpPr>
        <p:spPr>
          <a:xfrm>
            <a:off x="4963852" y="3057927"/>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02" name="TextBox 101"/>
          <p:cNvSpPr txBox="1"/>
          <p:nvPr/>
        </p:nvSpPr>
        <p:spPr>
          <a:xfrm>
            <a:off x="4963852" y="334595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03" name="TextBox 102"/>
          <p:cNvSpPr txBox="1"/>
          <p:nvPr/>
        </p:nvSpPr>
        <p:spPr>
          <a:xfrm>
            <a:off x="3729135" y="2704564"/>
            <a:ext cx="441146" cy="276999"/>
          </a:xfrm>
          <a:prstGeom prst="rect">
            <a:avLst/>
          </a:prstGeom>
          <a:noFill/>
        </p:spPr>
        <p:txBody>
          <a:bodyPr wrap="none" rtlCol="0">
            <a:spAutoFit/>
          </a:bodyPr>
          <a:lstStyle/>
          <a:p>
            <a:pPr algn="ctr"/>
            <a:r>
              <a:rPr lang="id-ID" sz="1200" smtClean="0">
                <a:solidFill>
                  <a:schemeClr val="accent3">
                    <a:lumMod val="50000"/>
                  </a:schemeClr>
                </a:solidFill>
              </a:rPr>
              <a:t>Min</a:t>
            </a:r>
            <a:endParaRPr lang="en-US" sz="1200">
              <a:solidFill>
                <a:schemeClr val="accent3">
                  <a:lumMod val="50000"/>
                </a:schemeClr>
              </a:solidFill>
            </a:endParaRPr>
          </a:p>
        </p:txBody>
      </p:sp>
      <p:sp>
        <p:nvSpPr>
          <p:cNvPr id="104" name="TextBox 103"/>
          <p:cNvSpPr txBox="1"/>
          <p:nvPr/>
        </p:nvSpPr>
        <p:spPr>
          <a:xfrm>
            <a:off x="5003150" y="2704564"/>
            <a:ext cx="463780" cy="276999"/>
          </a:xfrm>
          <a:prstGeom prst="rect">
            <a:avLst/>
          </a:prstGeom>
          <a:noFill/>
        </p:spPr>
        <p:txBody>
          <a:bodyPr wrap="none" rtlCol="0">
            <a:spAutoFit/>
          </a:bodyPr>
          <a:lstStyle/>
          <a:p>
            <a:pPr algn="ctr"/>
            <a:r>
              <a:rPr lang="id-ID" sz="1200" smtClean="0">
                <a:solidFill>
                  <a:schemeClr val="accent3">
                    <a:lumMod val="50000"/>
                  </a:schemeClr>
                </a:solidFill>
              </a:rPr>
              <a:t>Max</a:t>
            </a:r>
            <a:endParaRPr lang="en-US" sz="1200">
              <a:solidFill>
                <a:schemeClr val="accent3">
                  <a:lumMod val="50000"/>
                </a:schemeClr>
              </a:solidFill>
            </a:endParaRPr>
          </a:p>
        </p:txBody>
      </p:sp>
      <p:sp>
        <p:nvSpPr>
          <p:cNvPr id="105" name="TextBox 104"/>
          <p:cNvSpPr txBox="1"/>
          <p:nvPr/>
        </p:nvSpPr>
        <p:spPr>
          <a:xfrm>
            <a:off x="4408592" y="2704564"/>
            <a:ext cx="296876" cy="276999"/>
          </a:xfrm>
          <a:prstGeom prst="rect">
            <a:avLst/>
          </a:prstGeom>
          <a:noFill/>
        </p:spPr>
        <p:txBody>
          <a:bodyPr wrap="none" rtlCol="0">
            <a:spAutoFit/>
          </a:bodyPr>
          <a:lstStyle/>
          <a:p>
            <a:pPr algn="ctr"/>
            <a:r>
              <a:rPr lang="id-ID" sz="1200">
                <a:solidFill>
                  <a:schemeClr val="accent3">
                    <a:lumMod val="50000"/>
                  </a:schemeClr>
                </a:solidFill>
              </a:rPr>
              <a:t>%</a:t>
            </a:r>
            <a:endParaRPr lang="en-US" sz="1200">
              <a:solidFill>
                <a:schemeClr val="accent3">
                  <a:lumMod val="50000"/>
                </a:schemeClr>
              </a:solidFill>
            </a:endParaRPr>
          </a:p>
        </p:txBody>
      </p:sp>
      <p:sp>
        <p:nvSpPr>
          <p:cNvPr id="106" name="Rectangle 105"/>
          <p:cNvSpPr/>
          <p:nvPr/>
        </p:nvSpPr>
        <p:spPr>
          <a:xfrm>
            <a:off x="5796136" y="2939203"/>
            <a:ext cx="3240360" cy="3704926"/>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5972607" y="3032620"/>
            <a:ext cx="904072" cy="246221"/>
          </a:xfrm>
          <a:prstGeom prst="rect">
            <a:avLst/>
          </a:prstGeom>
          <a:noFill/>
          <a:ln>
            <a:noFill/>
          </a:ln>
        </p:spPr>
        <p:txBody>
          <a:bodyPr wrap="square" rtlCol="0">
            <a:spAutoFit/>
          </a:bodyPr>
          <a:lstStyle/>
          <a:p>
            <a:r>
              <a:rPr lang="id-ID" sz="1000" smtClean="0"/>
              <a:t>Bahan Kering</a:t>
            </a:r>
            <a:endParaRPr lang="en-US" sz="1000"/>
          </a:p>
        </p:txBody>
      </p:sp>
      <p:sp>
        <p:nvSpPr>
          <p:cNvPr id="108" name="TextBox 107"/>
          <p:cNvSpPr txBox="1"/>
          <p:nvPr/>
        </p:nvSpPr>
        <p:spPr>
          <a:xfrm>
            <a:off x="5972607" y="3320652"/>
            <a:ext cx="904072" cy="246221"/>
          </a:xfrm>
          <a:prstGeom prst="rect">
            <a:avLst/>
          </a:prstGeom>
          <a:noFill/>
          <a:ln>
            <a:noFill/>
          </a:ln>
        </p:spPr>
        <p:txBody>
          <a:bodyPr wrap="square" rtlCol="0">
            <a:spAutoFit/>
          </a:bodyPr>
          <a:lstStyle/>
          <a:p>
            <a:r>
              <a:rPr lang="id-ID" sz="1000" smtClean="0"/>
              <a:t>Abu</a:t>
            </a:r>
            <a:endParaRPr lang="en-US" sz="1000"/>
          </a:p>
        </p:txBody>
      </p:sp>
      <p:sp>
        <p:nvSpPr>
          <p:cNvPr id="109" name="TextBox 108"/>
          <p:cNvSpPr txBox="1"/>
          <p:nvPr/>
        </p:nvSpPr>
        <p:spPr>
          <a:xfrm>
            <a:off x="5972607" y="3608684"/>
            <a:ext cx="904072" cy="246221"/>
          </a:xfrm>
          <a:prstGeom prst="rect">
            <a:avLst/>
          </a:prstGeom>
          <a:noFill/>
          <a:ln>
            <a:noFill/>
          </a:ln>
        </p:spPr>
        <p:txBody>
          <a:bodyPr wrap="square" rtlCol="0">
            <a:spAutoFit/>
          </a:bodyPr>
          <a:lstStyle/>
          <a:p>
            <a:r>
              <a:rPr lang="id-ID" sz="1000" smtClean="0"/>
              <a:t>Protein Kasar</a:t>
            </a:r>
            <a:endParaRPr lang="en-US" sz="1000"/>
          </a:p>
        </p:txBody>
      </p:sp>
      <p:sp>
        <p:nvSpPr>
          <p:cNvPr id="110" name="TextBox 109"/>
          <p:cNvSpPr txBox="1"/>
          <p:nvPr/>
        </p:nvSpPr>
        <p:spPr>
          <a:xfrm>
            <a:off x="5972607" y="3885683"/>
            <a:ext cx="904072" cy="246221"/>
          </a:xfrm>
          <a:prstGeom prst="rect">
            <a:avLst/>
          </a:prstGeom>
          <a:noFill/>
          <a:ln>
            <a:noFill/>
          </a:ln>
        </p:spPr>
        <p:txBody>
          <a:bodyPr wrap="square" rtlCol="0">
            <a:spAutoFit/>
          </a:bodyPr>
          <a:lstStyle/>
          <a:p>
            <a:r>
              <a:rPr lang="id-ID" sz="1000" smtClean="0"/>
              <a:t>Lemak Kasar</a:t>
            </a:r>
            <a:endParaRPr lang="en-US" sz="1000"/>
          </a:p>
        </p:txBody>
      </p:sp>
      <p:sp>
        <p:nvSpPr>
          <p:cNvPr id="111" name="TextBox 110"/>
          <p:cNvSpPr txBox="1"/>
          <p:nvPr/>
        </p:nvSpPr>
        <p:spPr>
          <a:xfrm>
            <a:off x="5964223" y="4173715"/>
            <a:ext cx="904072" cy="246221"/>
          </a:xfrm>
          <a:prstGeom prst="rect">
            <a:avLst/>
          </a:prstGeom>
          <a:noFill/>
          <a:ln>
            <a:noFill/>
          </a:ln>
        </p:spPr>
        <p:txBody>
          <a:bodyPr wrap="square" rtlCol="0">
            <a:spAutoFit/>
          </a:bodyPr>
          <a:lstStyle/>
          <a:p>
            <a:r>
              <a:rPr lang="id-ID" sz="1000" smtClean="0"/>
              <a:t>Serat Kasar</a:t>
            </a:r>
            <a:endParaRPr lang="en-US" sz="1000"/>
          </a:p>
        </p:txBody>
      </p:sp>
      <p:sp>
        <p:nvSpPr>
          <p:cNvPr id="112" name="TextBox 111"/>
          <p:cNvSpPr txBox="1"/>
          <p:nvPr/>
        </p:nvSpPr>
        <p:spPr>
          <a:xfrm>
            <a:off x="5964223" y="4461747"/>
            <a:ext cx="904072" cy="246221"/>
          </a:xfrm>
          <a:prstGeom prst="rect">
            <a:avLst/>
          </a:prstGeom>
          <a:noFill/>
          <a:ln>
            <a:noFill/>
          </a:ln>
        </p:spPr>
        <p:txBody>
          <a:bodyPr wrap="square" rtlCol="0">
            <a:spAutoFit/>
          </a:bodyPr>
          <a:lstStyle/>
          <a:p>
            <a:r>
              <a:rPr lang="id-ID" sz="1000" smtClean="0"/>
              <a:t>BETN</a:t>
            </a:r>
            <a:endParaRPr lang="en-US" sz="1000"/>
          </a:p>
        </p:txBody>
      </p:sp>
      <p:sp>
        <p:nvSpPr>
          <p:cNvPr id="113" name="TextBox 112"/>
          <p:cNvSpPr txBox="1"/>
          <p:nvPr/>
        </p:nvSpPr>
        <p:spPr>
          <a:xfrm>
            <a:off x="7060891" y="359765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14" name="TextBox 113"/>
          <p:cNvSpPr txBox="1"/>
          <p:nvPr/>
        </p:nvSpPr>
        <p:spPr>
          <a:xfrm>
            <a:off x="7060891" y="388568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15" name="TextBox 114"/>
          <p:cNvSpPr txBox="1"/>
          <p:nvPr/>
        </p:nvSpPr>
        <p:spPr>
          <a:xfrm>
            <a:off x="7060891" y="4173715"/>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16" name="TextBox 115"/>
          <p:cNvSpPr txBox="1"/>
          <p:nvPr/>
        </p:nvSpPr>
        <p:spPr>
          <a:xfrm>
            <a:off x="7060891" y="4461747"/>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17" name="TextBox 116"/>
          <p:cNvSpPr txBox="1"/>
          <p:nvPr/>
        </p:nvSpPr>
        <p:spPr>
          <a:xfrm>
            <a:off x="7060891" y="474977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18" name="TextBox 117"/>
          <p:cNvSpPr txBox="1"/>
          <p:nvPr/>
        </p:nvSpPr>
        <p:spPr>
          <a:xfrm>
            <a:off x="5964223" y="4749780"/>
            <a:ext cx="912456" cy="246221"/>
          </a:xfrm>
          <a:prstGeom prst="rect">
            <a:avLst/>
          </a:prstGeom>
          <a:noFill/>
          <a:ln>
            <a:noFill/>
          </a:ln>
        </p:spPr>
        <p:txBody>
          <a:bodyPr wrap="square" rtlCol="0">
            <a:spAutoFit/>
          </a:bodyPr>
          <a:lstStyle/>
          <a:p>
            <a:r>
              <a:rPr lang="id-ID" sz="1000" smtClean="0"/>
              <a:t>TDN</a:t>
            </a:r>
            <a:endParaRPr lang="en-US" sz="1000"/>
          </a:p>
        </p:txBody>
      </p:sp>
      <p:sp>
        <p:nvSpPr>
          <p:cNvPr id="119" name="TextBox 118"/>
          <p:cNvSpPr txBox="1"/>
          <p:nvPr/>
        </p:nvSpPr>
        <p:spPr>
          <a:xfrm>
            <a:off x="7060891" y="503781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20" name="TextBox 119"/>
          <p:cNvSpPr txBox="1"/>
          <p:nvPr/>
        </p:nvSpPr>
        <p:spPr>
          <a:xfrm>
            <a:off x="5964223" y="5037812"/>
            <a:ext cx="912456" cy="246221"/>
          </a:xfrm>
          <a:prstGeom prst="rect">
            <a:avLst/>
          </a:prstGeom>
          <a:noFill/>
          <a:ln>
            <a:noFill/>
          </a:ln>
        </p:spPr>
        <p:txBody>
          <a:bodyPr wrap="square" rtlCol="0">
            <a:spAutoFit/>
          </a:bodyPr>
          <a:lstStyle/>
          <a:p>
            <a:r>
              <a:rPr lang="id-ID" sz="1000" smtClean="0"/>
              <a:t>Kalsium</a:t>
            </a:r>
            <a:endParaRPr lang="en-US" sz="1000"/>
          </a:p>
        </p:txBody>
      </p:sp>
      <p:sp>
        <p:nvSpPr>
          <p:cNvPr id="121" name="TextBox 120"/>
          <p:cNvSpPr txBox="1"/>
          <p:nvPr/>
        </p:nvSpPr>
        <p:spPr>
          <a:xfrm>
            <a:off x="7060891" y="532584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22" name="TextBox 121"/>
          <p:cNvSpPr txBox="1"/>
          <p:nvPr/>
        </p:nvSpPr>
        <p:spPr>
          <a:xfrm>
            <a:off x="5964223" y="5325844"/>
            <a:ext cx="912456" cy="246221"/>
          </a:xfrm>
          <a:prstGeom prst="rect">
            <a:avLst/>
          </a:prstGeom>
          <a:noFill/>
          <a:ln>
            <a:noFill/>
          </a:ln>
        </p:spPr>
        <p:txBody>
          <a:bodyPr wrap="square" rtlCol="0">
            <a:spAutoFit/>
          </a:bodyPr>
          <a:lstStyle/>
          <a:p>
            <a:r>
              <a:rPr lang="id-ID" sz="1000" smtClean="0"/>
              <a:t>Posfor</a:t>
            </a:r>
            <a:endParaRPr lang="en-US" sz="1000"/>
          </a:p>
        </p:txBody>
      </p:sp>
      <p:sp>
        <p:nvSpPr>
          <p:cNvPr id="123" name="TextBox 122"/>
          <p:cNvSpPr txBox="1"/>
          <p:nvPr/>
        </p:nvSpPr>
        <p:spPr>
          <a:xfrm>
            <a:off x="7060891" y="5613875"/>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25" name="TextBox 124"/>
          <p:cNvSpPr txBox="1"/>
          <p:nvPr/>
        </p:nvSpPr>
        <p:spPr>
          <a:xfrm>
            <a:off x="7060891" y="5901907"/>
            <a:ext cx="544252" cy="276999"/>
          </a:xfrm>
          <a:prstGeom prst="rect">
            <a:avLst/>
          </a:prstGeom>
          <a:noFill/>
          <a:ln>
            <a:solidFill>
              <a:schemeClr val="accent1">
                <a:shade val="50000"/>
              </a:schemeClr>
            </a:solidFill>
          </a:ln>
        </p:spPr>
        <p:txBody>
          <a:bodyPr wrap="square" rtlCol="0">
            <a:spAutoFit/>
          </a:bodyPr>
          <a:lstStyle/>
          <a:p>
            <a:endParaRPr lang="en-US" sz="1200"/>
          </a:p>
        </p:txBody>
      </p:sp>
      <p:sp>
        <p:nvSpPr>
          <p:cNvPr id="129" name="TextBox 128"/>
          <p:cNvSpPr txBox="1"/>
          <p:nvPr/>
        </p:nvSpPr>
        <p:spPr>
          <a:xfrm>
            <a:off x="7060891" y="302714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30" name="TextBox 129"/>
          <p:cNvSpPr txBox="1"/>
          <p:nvPr/>
        </p:nvSpPr>
        <p:spPr>
          <a:xfrm>
            <a:off x="7060891" y="331518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31" name="TextBox 130"/>
          <p:cNvSpPr txBox="1"/>
          <p:nvPr/>
        </p:nvSpPr>
        <p:spPr>
          <a:xfrm>
            <a:off x="7708963" y="3592089"/>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2" name="TextBox 131"/>
          <p:cNvSpPr txBox="1"/>
          <p:nvPr/>
        </p:nvSpPr>
        <p:spPr>
          <a:xfrm>
            <a:off x="7708963" y="3880121"/>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3" name="TextBox 132"/>
          <p:cNvSpPr txBox="1"/>
          <p:nvPr/>
        </p:nvSpPr>
        <p:spPr>
          <a:xfrm>
            <a:off x="7708963" y="4168153"/>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4" name="TextBox 133"/>
          <p:cNvSpPr txBox="1"/>
          <p:nvPr/>
        </p:nvSpPr>
        <p:spPr>
          <a:xfrm>
            <a:off x="7708963" y="4456185"/>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5" name="TextBox 134"/>
          <p:cNvSpPr txBox="1"/>
          <p:nvPr/>
        </p:nvSpPr>
        <p:spPr>
          <a:xfrm>
            <a:off x="7708963" y="4744217"/>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6" name="TextBox 135"/>
          <p:cNvSpPr txBox="1"/>
          <p:nvPr/>
        </p:nvSpPr>
        <p:spPr>
          <a:xfrm>
            <a:off x="7708963" y="5032249"/>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7" name="TextBox 136"/>
          <p:cNvSpPr txBox="1"/>
          <p:nvPr/>
        </p:nvSpPr>
        <p:spPr>
          <a:xfrm>
            <a:off x="7708963" y="5320281"/>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8" name="TextBox 137"/>
          <p:cNvSpPr txBox="1"/>
          <p:nvPr/>
        </p:nvSpPr>
        <p:spPr>
          <a:xfrm>
            <a:off x="7708963" y="5608313"/>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9" name="TextBox 138"/>
          <p:cNvSpPr txBox="1"/>
          <p:nvPr/>
        </p:nvSpPr>
        <p:spPr>
          <a:xfrm>
            <a:off x="7708963" y="5896345"/>
            <a:ext cx="544252" cy="276999"/>
          </a:xfrm>
          <a:prstGeom prst="rect">
            <a:avLst/>
          </a:prstGeom>
          <a:solidFill>
            <a:schemeClr val="bg1"/>
          </a:solidFill>
          <a:ln>
            <a:solidFill>
              <a:schemeClr val="accent1">
                <a:shade val="50000"/>
              </a:schemeClr>
            </a:solidFill>
          </a:ln>
        </p:spPr>
        <p:txBody>
          <a:bodyPr wrap="square" rtlCol="0">
            <a:spAutoFit/>
          </a:bodyPr>
          <a:lstStyle/>
          <a:p>
            <a:endParaRPr lang="en-US" sz="1200"/>
          </a:p>
        </p:txBody>
      </p:sp>
      <p:sp>
        <p:nvSpPr>
          <p:cNvPr id="140" name="TextBox 139"/>
          <p:cNvSpPr txBox="1"/>
          <p:nvPr/>
        </p:nvSpPr>
        <p:spPr>
          <a:xfrm>
            <a:off x="7060891" y="6195410"/>
            <a:ext cx="1192324" cy="276999"/>
          </a:xfrm>
          <a:prstGeom prst="rect">
            <a:avLst/>
          </a:prstGeom>
          <a:solidFill>
            <a:schemeClr val="bg1"/>
          </a:solidFill>
          <a:ln>
            <a:solidFill>
              <a:schemeClr val="accent1">
                <a:shade val="50000"/>
              </a:schemeClr>
            </a:solidFill>
          </a:ln>
        </p:spPr>
        <p:txBody>
          <a:bodyPr wrap="square" rtlCol="0">
            <a:spAutoFit/>
          </a:bodyPr>
          <a:lstStyle/>
          <a:p>
            <a:endParaRPr lang="en-US" sz="1200"/>
          </a:p>
        </p:txBody>
      </p:sp>
      <p:sp>
        <p:nvSpPr>
          <p:cNvPr id="141" name="TextBox 140"/>
          <p:cNvSpPr txBox="1"/>
          <p:nvPr/>
        </p:nvSpPr>
        <p:spPr>
          <a:xfrm>
            <a:off x="7708963" y="3021587"/>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42" name="TextBox 141"/>
          <p:cNvSpPr txBox="1"/>
          <p:nvPr/>
        </p:nvSpPr>
        <p:spPr>
          <a:xfrm>
            <a:off x="7708963" y="3309619"/>
            <a:ext cx="544252" cy="246221"/>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43" name="TextBox 142"/>
          <p:cNvSpPr txBox="1"/>
          <p:nvPr/>
        </p:nvSpPr>
        <p:spPr>
          <a:xfrm>
            <a:off x="8357035" y="359208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44" name="TextBox 143"/>
          <p:cNvSpPr txBox="1"/>
          <p:nvPr/>
        </p:nvSpPr>
        <p:spPr>
          <a:xfrm>
            <a:off x="8357035" y="388012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45" name="TextBox 144"/>
          <p:cNvSpPr txBox="1"/>
          <p:nvPr/>
        </p:nvSpPr>
        <p:spPr>
          <a:xfrm>
            <a:off x="8357035" y="416815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46" name="TextBox 145"/>
          <p:cNvSpPr txBox="1"/>
          <p:nvPr/>
        </p:nvSpPr>
        <p:spPr>
          <a:xfrm>
            <a:off x="8357035" y="4456185"/>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47" name="TextBox 146"/>
          <p:cNvSpPr txBox="1"/>
          <p:nvPr/>
        </p:nvSpPr>
        <p:spPr>
          <a:xfrm>
            <a:off x="8357035" y="4744217"/>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48" name="TextBox 147"/>
          <p:cNvSpPr txBox="1"/>
          <p:nvPr/>
        </p:nvSpPr>
        <p:spPr>
          <a:xfrm>
            <a:off x="8357035" y="503224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49" name="TextBox 148"/>
          <p:cNvSpPr txBox="1"/>
          <p:nvPr/>
        </p:nvSpPr>
        <p:spPr>
          <a:xfrm>
            <a:off x="8357035" y="5320281"/>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50" name="TextBox 149"/>
          <p:cNvSpPr txBox="1"/>
          <p:nvPr/>
        </p:nvSpPr>
        <p:spPr>
          <a:xfrm>
            <a:off x="8357035" y="5608313"/>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51" name="TextBox 150"/>
          <p:cNvSpPr txBox="1"/>
          <p:nvPr/>
        </p:nvSpPr>
        <p:spPr>
          <a:xfrm>
            <a:off x="8357035" y="5896345"/>
            <a:ext cx="544252" cy="276999"/>
          </a:xfrm>
          <a:prstGeom prst="rect">
            <a:avLst/>
          </a:prstGeom>
          <a:noFill/>
          <a:ln>
            <a:solidFill>
              <a:schemeClr val="accent1">
                <a:shade val="50000"/>
              </a:schemeClr>
            </a:solidFill>
          </a:ln>
        </p:spPr>
        <p:txBody>
          <a:bodyPr wrap="square" rtlCol="0">
            <a:spAutoFit/>
          </a:bodyPr>
          <a:lstStyle/>
          <a:p>
            <a:endParaRPr lang="en-US" sz="1200"/>
          </a:p>
        </p:txBody>
      </p:sp>
      <p:sp>
        <p:nvSpPr>
          <p:cNvPr id="153" name="TextBox 152"/>
          <p:cNvSpPr txBox="1"/>
          <p:nvPr/>
        </p:nvSpPr>
        <p:spPr>
          <a:xfrm>
            <a:off x="8357035" y="3021587"/>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54" name="TextBox 153"/>
          <p:cNvSpPr txBox="1"/>
          <p:nvPr/>
        </p:nvSpPr>
        <p:spPr>
          <a:xfrm>
            <a:off x="8357035" y="3309619"/>
            <a:ext cx="544252" cy="246221"/>
          </a:xfrm>
          <a:prstGeom prst="rect">
            <a:avLst/>
          </a:prstGeom>
          <a:noFill/>
          <a:ln>
            <a:solidFill>
              <a:schemeClr val="accent1">
                <a:shade val="50000"/>
              </a:schemeClr>
            </a:solidFill>
          </a:ln>
        </p:spPr>
        <p:txBody>
          <a:bodyPr wrap="square" rtlCol="0">
            <a:spAutoFit/>
          </a:bodyPr>
          <a:lstStyle/>
          <a:p>
            <a:endParaRPr lang="en-US" sz="1000"/>
          </a:p>
        </p:txBody>
      </p:sp>
      <p:sp>
        <p:nvSpPr>
          <p:cNvPr id="155" name="TextBox 154"/>
          <p:cNvSpPr txBox="1"/>
          <p:nvPr/>
        </p:nvSpPr>
        <p:spPr>
          <a:xfrm>
            <a:off x="7107508" y="2668224"/>
            <a:ext cx="431528" cy="276999"/>
          </a:xfrm>
          <a:prstGeom prst="rect">
            <a:avLst/>
          </a:prstGeom>
          <a:noFill/>
        </p:spPr>
        <p:txBody>
          <a:bodyPr wrap="none" rtlCol="0">
            <a:spAutoFit/>
          </a:bodyPr>
          <a:lstStyle/>
          <a:p>
            <a:pPr algn="ctr"/>
            <a:r>
              <a:rPr lang="id-ID" sz="1200" smtClean="0">
                <a:solidFill>
                  <a:schemeClr val="accent3">
                    <a:lumMod val="50000"/>
                  </a:schemeClr>
                </a:solidFill>
              </a:rPr>
              <a:t>Min</a:t>
            </a:r>
            <a:endParaRPr lang="en-US" sz="1200">
              <a:solidFill>
                <a:schemeClr val="accent3">
                  <a:lumMod val="50000"/>
                </a:schemeClr>
              </a:solidFill>
            </a:endParaRPr>
          </a:p>
        </p:txBody>
      </p:sp>
      <p:sp>
        <p:nvSpPr>
          <p:cNvPr id="156" name="TextBox 155"/>
          <p:cNvSpPr txBox="1"/>
          <p:nvPr/>
        </p:nvSpPr>
        <p:spPr>
          <a:xfrm>
            <a:off x="8380721" y="2668224"/>
            <a:ext cx="455766" cy="276999"/>
          </a:xfrm>
          <a:prstGeom prst="rect">
            <a:avLst/>
          </a:prstGeom>
          <a:noFill/>
        </p:spPr>
        <p:txBody>
          <a:bodyPr wrap="none" rtlCol="0">
            <a:spAutoFit/>
          </a:bodyPr>
          <a:lstStyle/>
          <a:p>
            <a:pPr algn="ctr"/>
            <a:r>
              <a:rPr lang="id-ID" sz="1200" smtClean="0">
                <a:solidFill>
                  <a:schemeClr val="accent3">
                    <a:lumMod val="50000"/>
                  </a:schemeClr>
                </a:solidFill>
              </a:rPr>
              <a:t>Max</a:t>
            </a:r>
            <a:endParaRPr lang="en-US" sz="1200">
              <a:solidFill>
                <a:schemeClr val="accent3">
                  <a:lumMod val="50000"/>
                </a:schemeClr>
              </a:solidFill>
            </a:endParaRPr>
          </a:p>
        </p:txBody>
      </p:sp>
      <p:sp>
        <p:nvSpPr>
          <p:cNvPr id="157" name="TextBox 156"/>
          <p:cNvSpPr txBox="1"/>
          <p:nvPr/>
        </p:nvSpPr>
        <p:spPr>
          <a:xfrm>
            <a:off x="5963800" y="5631051"/>
            <a:ext cx="912456" cy="246221"/>
          </a:xfrm>
          <a:prstGeom prst="rect">
            <a:avLst/>
          </a:prstGeom>
          <a:noFill/>
          <a:ln>
            <a:noFill/>
          </a:ln>
        </p:spPr>
        <p:txBody>
          <a:bodyPr wrap="square" rtlCol="0">
            <a:spAutoFit/>
          </a:bodyPr>
          <a:lstStyle/>
          <a:p>
            <a:r>
              <a:rPr lang="id-ID" sz="1000" smtClean="0"/>
              <a:t>Lysin</a:t>
            </a:r>
            <a:endParaRPr lang="en-US" sz="1000"/>
          </a:p>
        </p:txBody>
      </p:sp>
      <p:sp>
        <p:nvSpPr>
          <p:cNvPr id="158" name="TextBox 157"/>
          <p:cNvSpPr txBox="1"/>
          <p:nvPr/>
        </p:nvSpPr>
        <p:spPr>
          <a:xfrm>
            <a:off x="5963800" y="5919083"/>
            <a:ext cx="912456" cy="246221"/>
          </a:xfrm>
          <a:prstGeom prst="rect">
            <a:avLst/>
          </a:prstGeom>
          <a:noFill/>
          <a:ln>
            <a:noFill/>
          </a:ln>
        </p:spPr>
        <p:txBody>
          <a:bodyPr wrap="square" rtlCol="0">
            <a:spAutoFit/>
          </a:bodyPr>
          <a:lstStyle/>
          <a:p>
            <a:r>
              <a:rPr lang="id-ID" sz="1000" smtClean="0"/>
              <a:t>Methionin</a:t>
            </a:r>
            <a:endParaRPr lang="en-US" sz="1000"/>
          </a:p>
        </p:txBody>
      </p:sp>
      <p:sp>
        <p:nvSpPr>
          <p:cNvPr id="159" name="TextBox 158"/>
          <p:cNvSpPr txBox="1"/>
          <p:nvPr/>
        </p:nvSpPr>
        <p:spPr>
          <a:xfrm>
            <a:off x="5963800" y="6207115"/>
            <a:ext cx="912456" cy="246221"/>
          </a:xfrm>
          <a:prstGeom prst="rect">
            <a:avLst/>
          </a:prstGeom>
          <a:noFill/>
          <a:ln>
            <a:noFill/>
          </a:ln>
        </p:spPr>
        <p:txBody>
          <a:bodyPr wrap="square" rtlCol="0">
            <a:spAutoFit/>
          </a:bodyPr>
          <a:lstStyle/>
          <a:p>
            <a:r>
              <a:rPr lang="id-ID" sz="1000" smtClean="0"/>
              <a:t>Harga</a:t>
            </a:r>
            <a:endParaRPr lang="en-US" sz="1000"/>
          </a:p>
        </p:txBody>
      </p:sp>
      <p:sp>
        <p:nvSpPr>
          <p:cNvPr id="160" name="TextBox 159"/>
          <p:cNvSpPr txBox="1"/>
          <p:nvPr/>
        </p:nvSpPr>
        <p:spPr>
          <a:xfrm>
            <a:off x="8172400" y="2351027"/>
            <a:ext cx="856222" cy="276999"/>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200" smtClean="0"/>
              <a:t>Formulasi</a:t>
            </a:r>
            <a:endParaRPr lang="en-US" sz="1200"/>
          </a:p>
        </p:txBody>
      </p:sp>
      <p:grpSp>
        <p:nvGrpSpPr>
          <p:cNvPr id="164" name="Group 163"/>
          <p:cNvGrpSpPr/>
          <p:nvPr/>
        </p:nvGrpSpPr>
        <p:grpSpPr>
          <a:xfrm>
            <a:off x="3347864" y="1904005"/>
            <a:ext cx="1368152" cy="331375"/>
            <a:chOff x="827584" y="1021378"/>
            <a:chExt cx="1080120" cy="319390"/>
          </a:xfrm>
          <a:solidFill>
            <a:schemeClr val="accent6">
              <a:lumMod val="20000"/>
              <a:lumOff val="80000"/>
            </a:schemeClr>
          </a:solidFill>
        </p:grpSpPr>
        <p:sp>
          <p:nvSpPr>
            <p:cNvPr id="165" name="Round Same Side Corner Rectangle 164"/>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66" name="TextBox 165"/>
            <p:cNvSpPr txBox="1"/>
            <p:nvPr/>
          </p:nvSpPr>
          <p:spPr>
            <a:xfrm>
              <a:off x="827584" y="1053338"/>
              <a:ext cx="1080120" cy="251694"/>
            </a:xfrm>
            <a:prstGeom prst="rect">
              <a:avLst/>
            </a:prstGeom>
            <a:grpFill/>
          </p:spPr>
          <p:txBody>
            <a:bodyPr wrap="square" rtlCol="0" anchor="ctr">
              <a:spAutoFit/>
            </a:bodyPr>
            <a:lstStyle/>
            <a:p>
              <a:pPr algn="ctr"/>
              <a:r>
                <a:rPr lang="id-ID" sz="1400" smtClean="0"/>
                <a:t>Bahan Pakan</a:t>
              </a:r>
              <a:endParaRPr lang="en-US" sz="1400"/>
            </a:p>
          </p:txBody>
        </p:sp>
      </p:grpSp>
      <p:grpSp>
        <p:nvGrpSpPr>
          <p:cNvPr id="167" name="Group 166"/>
          <p:cNvGrpSpPr/>
          <p:nvPr/>
        </p:nvGrpSpPr>
        <p:grpSpPr>
          <a:xfrm>
            <a:off x="1907704" y="1904005"/>
            <a:ext cx="1368152" cy="331375"/>
            <a:chOff x="827584" y="1021378"/>
            <a:chExt cx="1080120" cy="319390"/>
          </a:xfrm>
          <a:solidFill>
            <a:schemeClr val="accent6">
              <a:lumMod val="20000"/>
              <a:lumOff val="80000"/>
            </a:schemeClr>
          </a:solidFill>
        </p:grpSpPr>
        <p:sp>
          <p:nvSpPr>
            <p:cNvPr id="168" name="Round Same Side Corner Rectangle 167"/>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69" name="TextBox 168"/>
            <p:cNvSpPr txBox="1"/>
            <p:nvPr/>
          </p:nvSpPr>
          <p:spPr>
            <a:xfrm>
              <a:off x="827584" y="1053338"/>
              <a:ext cx="1080120" cy="251694"/>
            </a:xfrm>
            <a:prstGeom prst="rect">
              <a:avLst/>
            </a:prstGeom>
            <a:grpFill/>
          </p:spPr>
          <p:txBody>
            <a:bodyPr wrap="square" rtlCol="0" anchor="ctr">
              <a:spAutoFit/>
            </a:bodyPr>
            <a:lstStyle/>
            <a:p>
              <a:pPr algn="ctr"/>
              <a:r>
                <a:rPr lang="id-ID" sz="1400" smtClean="0"/>
                <a:t>Jenis Ransum</a:t>
              </a:r>
              <a:endParaRPr lang="en-US" sz="1400"/>
            </a:p>
          </p:txBody>
        </p:sp>
      </p:grpSp>
      <p:grpSp>
        <p:nvGrpSpPr>
          <p:cNvPr id="170" name="Group 169"/>
          <p:cNvGrpSpPr/>
          <p:nvPr/>
        </p:nvGrpSpPr>
        <p:grpSpPr>
          <a:xfrm>
            <a:off x="4788024" y="1904005"/>
            <a:ext cx="1368152" cy="331375"/>
            <a:chOff x="827584" y="1021378"/>
            <a:chExt cx="1080120" cy="319390"/>
          </a:xfrm>
          <a:solidFill>
            <a:schemeClr val="accent4">
              <a:lumMod val="20000"/>
              <a:lumOff val="80000"/>
            </a:schemeClr>
          </a:solidFill>
        </p:grpSpPr>
        <p:sp>
          <p:nvSpPr>
            <p:cNvPr id="171" name="Round Same Side Corner Rectangle 170"/>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72" name="TextBox 171"/>
            <p:cNvSpPr txBox="1"/>
            <p:nvPr/>
          </p:nvSpPr>
          <p:spPr>
            <a:xfrm>
              <a:off x="827584" y="1053338"/>
              <a:ext cx="1080120" cy="251694"/>
            </a:xfrm>
            <a:prstGeom prst="rect">
              <a:avLst/>
            </a:prstGeom>
            <a:grpFill/>
          </p:spPr>
          <p:txBody>
            <a:bodyPr wrap="square" rtlCol="0" anchor="ctr">
              <a:spAutoFit/>
            </a:bodyPr>
            <a:lstStyle/>
            <a:p>
              <a:pPr algn="ctr"/>
              <a:r>
                <a:rPr lang="id-ID" sz="1400" smtClean="0"/>
                <a:t>Formulasi</a:t>
              </a:r>
              <a:endParaRPr lang="en-US" sz="1400"/>
            </a:p>
          </p:txBody>
        </p:sp>
      </p:grpSp>
      <p:grpSp>
        <p:nvGrpSpPr>
          <p:cNvPr id="173" name="Group 172"/>
          <p:cNvGrpSpPr/>
          <p:nvPr/>
        </p:nvGrpSpPr>
        <p:grpSpPr>
          <a:xfrm>
            <a:off x="6228184" y="1904005"/>
            <a:ext cx="1368152" cy="331375"/>
            <a:chOff x="827584" y="1021378"/>
            <a:chExt cx="1080120" cy="319390"/>
          </a:xfrm>
          <a:solidFill>
            <a:schemeClr val="accent6">
              <a:lumMod val="20000"/>
              <a:lumOff val="80000"/>
            </a:schemeClr>
          </a:solidFill>
        </p:grpSpPr>
        <p:sp>
          <p:nvSpPr>
            <p:cNvPr id="174" name="Round Same Side Corner Rectangle 173"/>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75" name="TextBox 174"/>
            <p:cNvSpPr txBox="1"/>
            <p:nvPr/>
          </p:nvSpPr>
          <p:spPr>
            <a:xfrm>
              <a:off x="827584" y="1053338"/>
              <a:ext cx="1080120" cy="251694"/>
            </a:xfrm>
            <a:prstGeom prst="rect">
              <a:avLst/>
            </a:prstGeom>
            <a:grpFill/>
          </p:spPr>
          <p:txBody>
            <a:bodyPr wrap="square" rtlCol="0" anchor="ctr">
              <a:spAutoFit/>
            </a:bodyPr>
            <a:lstStyle/>
            <a:p>
              <a:pPr algn="ctr"/>
              <a:r>
                <a:rPr lang="id-ID" sz="1400" smtClean="0"/>
                <a:t>Trial &amp; Error</a:t>
              </a:r>
              <a:endParaRPr lang="en-US" sz="1400"/>
            </a:p>
          </p:txBody>
        </p:sp>
      </p:grpSp>
      <p:grpSp>
        <p:nvGrpSpPr>
          <p:cNvPr id="176" name="Group 175"/>
          <p:cNvGrpSpPr/>
          <p:nvPr/>
        </p:nvGrpSpPr>
        <p:grpSpPr>
          <a:xfrm>
            <a:off x="7668344" y="1904005"/>
            <a:ext cx="1368152" cy="331375"/>
            <a:chOff x="827584" y="1021378"/>
            <a:chExt cx="1080120" cy="319390"/>
          </a:xfrm>
          <a:solidFill>
            <a:schemeClr val="accent6">
              <a:lumMod val="20000"/>
              <a:lumOff val="80000"/>
            </a:schemeClr>
          </a:solidFill>
        </p:grpSpPr>
        <p:sp>
          <p:nvSpPr>
            <p:cNvPr id="177" name="Round Same Side Corner Rectangle 176"/>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78" name="TextBox 177"/>
            <p:cNvSpPr txBox="1"/>
            <p:nvPr/>
          </p:nvSpPr>
          <p:spPr>
            <a:xfrm>
              <a:off x="827584" y="1030862"/>
              <a:ext cx="1080120" cy="296645"/>
            </a:xfrm>
            <a:prstGeom prst="rect">
              <a:avLst/>
            </a:prstGeom>
            <a:grpFill/>
          </p:spPr>
          <p:txBody>
            <a:bodyPr wrap="square" rtlCol="0" anchor="ctr">
              <a:spAutoFit/>
            </a:bodyPr>
            <a:lstStyle/>
            <a:p>
              <a:pPr algn="ctr"/>
              <a:r>
                <a:rPr lang="id-ID" sz="1400" smtClean="0"/>
                <a:t>Video Tutorial</a:t>
              </a:r>
              <a:endParaRPr lang="en-US" sz="1400"/>
            </a:p>
          </p:txBody>
        </p:sp>
      </p:grpSp>
      <p:cxnSp>
        <p:nvCxnSpPr>
          <p:cNvPr id="179" name="Straight Connector 178"/>
          <p:cNvCxnSpPr/>
          <p:nvPr/>
        </p:nvCxnSpPr>
        <p:spPr>
          <a:xfrm>
            <a:off x="1907704" y="2276872"/>
            <a:ext cx="7200800"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0"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161" name="Group 160"/>
          <p:cNvGrpSpPr/>
          <p:nvPr/>
        </p:nvGrpSpPr>
        <p:grpSpPr>
          <a:xfrm>
            <a:off x="1619672" y="860667"/>
            <a:ext cx="792088" cy="336086"/>
            <a:chOff x="827584" y="1021378"/>
            <a:chExt cx="1080120" cy="319390"/>
          </a:xfrm>
        </p:grpSpPr>
        <p:sp>
          <p:nvSpPr>
            <p:cNvPr id="162" name="Round Same Side Corner Rectangle 16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63" name="TextBox 162"/>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181" name="Group 180"/>
          <p:cNvGrpSpPr/>
          <p:nvPr/>
        </p:nvGrpSpPr>
        <p:grpSpPr>
          <a:xfrm>
            <a:off x="3203848" y="860667"/>
            <a:ext cx="792088" cy="336086"/>
            <a:chOff x="827584" y="1021378"/>
            <a:chExt cx="1080120" cy="319390"/>
          </a:xfrm>
        </p:grpSpPr>
        <p:sp>
          <p:nvSpPr>
            <p:cNvPr id="182" name="Round Same Side Corner Rectangle 18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83" name="TextBox 182"/>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187" name="Group 186"/>
          <p:cNvGrpSpPr/>
          <p:nvPr/>
        </p:nvGrpSpPr>
        <p:grpSpPr>
          <a:xfrm>
            <a:off x="5580112" y="860667"/>
            <a:ext cx="792088" cy="336086"/>
            <a:chOff x="827584" y="1021378"/>
            <a:chExt cx="1080120" cy="319390"/>
          </a:xfrm>
        </p:grpSpPr>
        <p:sp>
          <p:nvSpPr>
            <p:cNvPr id="188" name="Round Same Side Corner Rectangle 18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89" name="TextBox 188"/>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190" name="Group 189"/>
          <p:cNvGrpSpPr/>
          <p:nvPr/>
        </p:nvGrpSpPr>
        <p:grpSpPr>
          <a:xfrm>
            <a:off x="7164288" y="860666"/>
            <a:ext cx="792088" cy="336086"/>
            <a:chOff x="827584" y="1021378"/>
            <a:chExt cx="1080120" cy="319390"/>
          </a:xfrm>
        </p:grpSpPr>
        <p:sp>
          <p:nvSpPr>
            <p:cNvPr id="191" name="Round Same Side Corner Rectangle 19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92" name="TextBox 191"/>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196" name="Group 195"/>
          <p:cNvGrpSpPr/>
          <p:nvPr/>
        </p:nvGrpSpPr>
        <p:grpSpPr>
          <a:xfrm>
            <a:off x="7956376" y="860666"/>
            <a:ext cx="792088" cy="336086"/>
            <a:chOff x="827584" y="1021378"/>
            <a:chExt cx="1080120" cy="319390"/>
          </a:xfrm>
        </p:grpSpPr>
        <p:sp>
          <p:nvSpPr>
            <p:cNvPr id="197" name="Round Same Side Corner Rectangle 19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98" name="TextBox 197"/>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199" name="Group 198"/>
          <p:cNvGrpSpPr/>
          <p:nvPr/>
        </p:nvGrpSpPr>
        <p:grpSpPr>
          <a:xfrm>
            <a:off x="2411760" y="860667"/>
            <a:ext cx="792088" cy="336086"/>
            <a:chOff x="827584" y="1021378"/>
            <a:chExt cx="1080120" cy="319390"/>
          </a:xfrm>
        </p:grpSpPr>
        <p:sp>
          <p:nvSpPr>
            <p:cNvPr id="200" name="Round Same Side Corner Rectangle 19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201" name="TextBox 200"/>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202" name="Group 201"/>
          <p:cNvGrpSpPr/>
          <p:nvPr/>
        </p:nvGrpSpPr>
        <p:grpSpPr>
          <a:xfrm>
            <a:off x="4788024" y="860667"/>
            <a:ext cx="792088" cy="336086"/>
            <a:chOff x="827584" y="1021378"/>
            <a:chExt cx="1080120" cy="319390"/>
          </a:xfrm>
        </p:grpSpPr>
        <p:sp>
          <p:nvSpPr>
            <p:cNvPr id="203" name="Round Same Side Corner Rectangle 20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204" name="TextBox 203"/>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205" name="Group 204"/>
          <p:cNvGrpSpPr/>
          <p:nvPr/>
        </p:nvGrpSpPr>
        <p:grpSpPr>
          <a:xfrm>
            <a:off x="3995936" y="860667"/>
            <a:ext cx="792088" cy="336086"/>
            <a:chOff x="827584" y="1021378"/>
            <a:chExt cx="1080120" cy="319390"/>
          </a:xfrm>
          <a:solidFill>
            <a:schemeClr val="accent4">
              <a:lumMod val="20000"/>
              <a:lumOff val="80000"/>
            </a:schemeClr>
          </a:solidFill>
        </p:grpSpPr>
        <p:sp>
          <p:nvSpPr>
            <p:cNvPr id="206" name="Round Same Side Corner Rectangle 205"/>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207" name="TextBox 206"/>
            <p:cNvSpPr txBox="1"/>
            <p:nvPr/>
          </p:nvSpPr>
          <p:spPr>
            <a:xfrm>
              <a:off x="827584" y="1065923"/>
              <a:ext cx="1080120" cy="226524"/>
            </a:xfrm>
            <a:prstGeom prst="rect">
              <a:avLst/>
            </a:prstGeom>
            <a:grpFill/>
          </p:spPr>
          <p:txBody>
            <a:bodyPr wrap="square" rtlCol="0" anchor="ctr">
              <a:spAutoFit/>
            </a:bodyPr>
            <a:lstStyle/>
            <a:p>
              <a:pPr algn="ctr"/>
              <a:r>
                <a:rPr lang="id-ID" sz="1200" smtClean="0"/>
                <a:t>Forsum</a:t>
              </a:r>
              <a:endParaRPr lang="en-US" sz="1200"/>
            </a:p>
          </p:txBody>
        </p:sp>
      </p:grpSp>
      <p:grpSp>
        <p:nvGrpSpPr>
          <p:cNvPr id="208" name="Group 207"/>
          <p:cNvGrpSpPr/>
          <p:nvPr/>
        </p:nvGrpSpPr>
        <p:grpSpPr>
          <a:xfrm>
            <a:off x="6372200" y="860667"/>
            <a:ext cx="792088" cy="336086"/>
            <a:chOff x="827584" y="1021378"/>
            <a:chExt cx="1080120" cy="319390"/>
          </a:xfrm>
        </p:grpSpPr>
        <p:sp>
          <p:nvSpPr>
            <p:cNvPr id="209" name="Round Same Side Corner Rectangle 20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210" name="TextBox 209"/>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spTree>
    <p:extLst>
      <p:ext uri="{BB962C8B-B14F-4D97-AF65-F5344CB8AC3E}">
        <p14:creationId xmlns:p14="http://schemas.microsoft.com/office/powerpoint/2010/main" val="903498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555776" y="806196"/>
            <a:ext cx="936104" cy="390557"/>
            <a:chOff x="827584" y="1021378"/>
            <a:chExt cx="1080120" cy="319390"/>
          </a:xfrm>
        </p:grpSpPr>
        <p:sp>
          <p:nvSpPr>
            <p:cNvPr id="8" name="Round Same Side Corner Rectangle 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9" name="TextBox 8"/>
            <p:cNvSpPr txBox="1"/>
            <p:nvPr/>
          </p:nvSpPr>
          <p:spPr>
            <a:xfrm>
              <a:off x="827584" y="1053338"/>
              <a:ext cx="1080120" cy="251694"/>
            </a:xfrm>
            <a:prstGeom prst="rect">
              <a:avLst/>
            </a:prstGeom>
            <a:noFill/>
          </p:spPr>
          <p:txBody>
            <a:bodyPr wrap="square" rtlCol="0" anchor="ctr">
              <a:spAutoFit/>
            </a:bodyPr>
            <a:lstStyle/>
            <a:p>
              <a:pPr algn="ctr"/>
              <a:r>
                <a:rPr lang="id-ID" sz="1400" smtClean="0"/>
                <a:t>Pakan</a:t>
              </a:r>
              <a:endParaRPr lang="en-US" sz="1400"/>
            </a:p>
          </p:txBody>
        </p:sp>
      </p:grpSp>
      <p:grpSp>
        <p:nvGrpSpPr>
          <p:cNvPr id="10" name="Group 9"/>
          <p:cNvGrpSpPr/>
          <p:nvPr/>
        </p:nvGrpSpPr>
        <p:grpSpPr>
          <a:xfrm>
            <a:off x="1619672" y="806196"/>
            <a:ext cx="936104" cy="390557"/>
            <a:chOff x="827584" y="1021378"/>
            <a:chExt cx="1080120" cy="319390"/>
          </a:xfrm>
        </p:grpSpPr>
        <p:sp>
          <p:nvSpPr>
            <p:cNvPr id="11" name="Round Same Side Corner Rectangle 1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2" name="TextBox 11"/>
            <p:cNvSpPr txBox="1"/>
            <p:nvPr/>
          </p:nvSpPr>
          <p:spPr>
            <a:xfrm>
              <a:off x="827584" y="1053338"/>
              <a:ext cx="1080120" cy="251694"/>
            </a:xfrm>
            <a:prstGeom prst="rect">
              <a:avLst/>
            </a:prstGeom>
            <a:noFill/>
          </p:spPr>
          <p:txBody>
            <a:bodyPr wrap="square" rtlCol="0" anchor="ctr">
              <a:spAutoFit/>
            </a:bodyPr>
            <a:lstStyle/>
            <a:p>
              <a:pPr algn="ctr"/>
              <a:r>
                <a:rPr lang="id-ID" sz="1400" smtClean="0"/>
                <a:t>Home</a:t>
              </a:r>
              <a:endParaRPr lang="en-US" sz="1400"/>
            </a:p>
          </p:txBody>
        </p:sp>
      </p:grpSp>
      <p:grpSp>
        <p:nvGrpSpPr>
          <p:cNvPr id="13" name="Group 12"/>
          <p:cNvGrpSpPr/>
          <p:nvPr/>
        </p:nvGrpSpPr>
        <p:grpSpPr>
          <a:xfrm>
            <a:off x="3491880" y="806196"/>
            <a:ext cx="936104" cy="390557"/>
            <a:chOff x="827584" y="1021378"/>
            <a:chExt cx="1080120" cy="319390"/>
          </a:xfrm>
        </p:grpSpPr>
        <p:sp>
          <p:nvSpPr>
            <p:cNvPr id="14" name="Round Same Side Corner Rectangle 1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5" name="TextBox 14"/>
            <p:cNvSpPr txBox="1"/>
            <p:nvPr/>
          </p:nvSpPr>
          <p:spPr>
            <a:xfrm>
              <a:off x="827584" y="1053338"/>
              <a:ext cx="1080120" cy="251694"/>
            </a:xfrm>
            <a:prstGeom prst="rect">
              <a:avLst/>
            </a:prstGeom>
            <a:noFill/>
          </p:spPr>
          <p:txBody>
            <a:bodyPr wrap="square" rtlCol="0" anchor="ctr">
              <a:spAutoFit/>
            </a:bodyPr>
            <a:lstStyle/>
            <a:p>
              <a:pPr algn="ctr"/>
              <a:r>
                <a:rPr lang="id-ID" sz="1400" smtClean="0"/>
                <a:t>Standar</a:t>
              </a:r>
              <a:endParaRPr lang="en-US" sz="1400"/>
            </a:p>
          </p:txBody>
        </p:sp>
      </p:grpSp>
      <p:grpSp>
        <p:nvGrpSpPr>
          <p:cNvPr id="16" name="Group 15"/>
          <p:cNvGrpSpPr/>
          <p:nvPr/>
        </p:nvGrpSpPr>
        <p:grpSpPr>
          <a:xfrm>
            <a:off x="4427984" y="806196"/>
            <a:ext cx="936104" cy="390557"/>
            <a:chOff x="827584" y="1021378"/>
            <a:chExt cx="1080120" cy="319390"/>
          </a:xfrm>
          <a:solidFill>
            <a:schemeClr val="accent4">
              <a:lumMod val="20000"/>
              <a:lumOff val="80000"/>
            </a:schemeClr>
          </a:solidFill>
        </p:grpSpPr>
        <p:sp>
          <p:nvSpPr>
            <p:cNvPr id="17" name="Round Same Side Corner Rectangle 16"/>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8" name="TextBox 17"/>
            <p:cNvSpPr txBox="1"/>
            <p:nvPr/>
          </p:nvSpPr>
          <p:spPr>
            <a:xfrm>
              <a:off x="827584" y="1053338"/>
              <a:ext cx="1080120" cy="251694"/>
            </a:xfrm>
            <a:prstGeom prst="rect">
              <a:avLst/>
            </a:prstGeom>
            <a:grpFill/>
          </p:spPr>
          <p:txBody>
            <a:bodyPr wrap="square" rtlCol="0" anchor="ctr">
              <a:spAutoFit/>
            </a:bodyPr>
            <a:lstStyle/>
            <a:p>
              <a:pPr algn="ctr"/>
              <a:r>
                <a:rPr lang="id-ID" sz="1400" smtClean="0"/>
                <a:t>Forsum</a:t>
              </a:r>
              <a:endParaRPr lang="en-US" sz="1400"/>
            </a:p>
          </p:txBody>
        </p:sp>
      </p:grpSp>
      <p:grpSp>
        <p:nvGrpSpPr>
          <p:cNvPr id="19" name="Group 18"/>
          <p:cNvGrpSpPr/>
          <p:nvPr/>
        </p:nvGrpSpPr>
        <p:grpSpPr>
          <a:xfrm>
            <a:off x="5364088" y="806196"/>
            <a:ext cx="936104" cy="390557"/>
            <a:chOff x="827584" y="1021378"/>
            <a:chExt cx="1080120" cy="319390"/>
          </a:xfrm>
        </p:grpSpPr>
        <p:sp>
          <p:nvSpPr>
            <p:cNvPr id="20" name="Round Same Side Corner Rectangle 1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1" name="TextBox 20"/>
            <p:cNvSpPr txBox="1"/>
            <p:nvPr/>
          </p:nvSpPr>
          <p:spPr>
            <a:xfrm>
              <a:off x="827584" y="1053338"/>
              <a:ext cx="1080120" cy="251694"/>
            </a:xfrm>
            <a:prstGeom prst="rect">
              <a:avLst/>
            </a:prstGeom>
            <a:noFill/>
          </p:spPr>
          <p:txBody>
            <a:bodyPr wrap="square" rtlCol="0" anchor="ctr">
              <a:spAutoFit/>
            </a:bodyPr>
            <a:lstStyle/>
            <a:p>
              <a:pPr algn="ctr"/>
              <a:r>
                <a:rPr lang="id-ID" sz="1400" smtClean="0"/>
                <a:t>Modul</a:t>
              </a:r>
              <a:endParaRPr lang="en-US" sz="1400"/>
            </a:p>
          </p:txBody>
        </p:sp>
      </p:grpSp>
      <p:grpSp>
        <p:nvGrpSpPr>
          <p:cNvPr id="22" name="Group 21"/>
          <p:cNvGrpSpPr/>
          <p:nvPr/>
        </p:nvGrpSpPr>
        <p:grpSpPr>
          <a:xfrm>
            <a:off x="7236296" y="806196"/>
            <a:ext cx="936104" cy="390557"/>
            <a:chOff x="827584" y="1021378"/>
            <a:chExt cx="1080120" cy="319390"/>
          </a:xfrm>
        </p:grpSpPr>
        <p:sp>
          <p:nvSpPr>
            <p:cNvPr id="23" name="Round Same Side Corner Rectangle 2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4" name="TextBox 23"/>
            <p:cNvSpPr txBox="1"/>
            <p:nvPr/>
          </p:nvSpPr>
          <p:spPr>
            <a:xfrm>
              <a:off x="827584" y="1053338"/>
              <a:ext cx="1080120" cy="251694"/>
            </a:xfrm>
            <a:prstGeom prst="rect">
              <a:avLst/>
            </a:prstGeom>
            <a:noFill/>
          </p:spPr>
          <p:txBody>
            <a:bodyPr wrap="square" rtlCol="0" anchor="ctr">
              <a:spAutoFit/>
            </a:bodyPr>
            <a:lstStyle/>
            <a:p>
              <a:pPr algn="ctr"/>
              <a:r>
                <a:rPr lang="id-ID" sz="1400" smtClean="0"/>
                <a:t>Forum</a:t>
              </a:r>
              <a:endParaRPr lang="en-US" sz="1400"/>
            </a:p>
          </p:txBody>
        </p:sp>
      </p:gr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grpSp>
        <p:nvGrpSpPr>
          <p:cNvPr id="29" name="Group 28"/>
          <p:cNvGrpSpPr/>
          <p:nvPr/>
        </p:nvGrpSpPr>
        <p:grpSpPr>
          <a:xfrm>
            <a:off x="6300192" y="806196"/>
            <a:ext cx="936104" cy="390557"/>
            <a:chOff x="827584" y="1021378"/>
            <a:chExt cx="1080120" cy="319390"/>
          </a:xfrm>
        </p:grpSpPr>
        <p:sp>
          <p:nvSpPr>
            <p:cNvPr id="30" name="Round Same Side Corner Rectangle 2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31" name="TextBox 30"/>
            <p:cNvSpPr txBox="1"/>
            <p:nvPr/>
          </p:nvSpPr>
          <p:spPr>
            <a:xfrm>
              <a:off x="827584" y="1053338"/>
              <a:ext cx="1080120" cy="251694"/>
            </a:xfrm>
            <a:prstGeom prst="rect">
              <a:avLst/>
            </a:prstGeom>
            <a:noFill/>
          </p:spPr>
          <p:txBody>
            <a:bodyPr wrap="square" rtlCol="0" anchor="ctr">
              <a:spAutoFit/>
            </a:bodyPr>
            <a:lstStyle/>
            <a:p>
              <a:pPr algn="ctr"/>
              <a:r>
                <a:rPr lang="id-ID" sz="1400" smtClean="0"/>
                <a:t>Berita</a:t>
              </a:r>
              <a:endParaRPr lang="en-US" sz="1400"/>
            </a:p>
          </p:txBody>
        </p:sp>
      </p:grpSp>
      <p:grpSp>
        <p:nvGrpSpPr>
          <p:cNvPr id="32" name="Group 31"/>
          <p:cNvGrpSpPr/>
          <p:nvPr/>
        </p:nvGrpSpPr>
        <p:grpSpPr>
          <a:xfrm>
            <a:off x="8172400" y="806195"/>
            <a:ext cx="936104" cy="390557"/>
            <a:chOff x="827584" y="1021378"/>
            <a:chExt cx="1080120" cy="319390"/>
          </a:xfrm>
        </p:grpSpPr>
        <p:sp>
          <p:nvSpPr>
            <p:cNvPr id="33" name="Round Same Side Corner Rectangle 3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34" name="TextBox 33"/>
            <p:cNvSpPr txBox="1"/>
            <p:nvPr/>
          </p:nvSpPr>
          <p:spPr>
            <a:xfrm>
              <a:off x="827584" y="1053338"/>
              <a:ext cx="1080120" cy="251694"/>
            </a:xfrm>
            <a:prstGeom prst="rect">
              <a:avLst/>
            </a:prstGeom>
            <a:noFill/>
          </p:spPr>
          <p:txBody>
            <a:bodyPr wrap="square" rtlCol="0" anchor="ctr">
              <a:spAutoFit/>
            </a:bodyPr>
            <a:lstStyle/>
            <a:p>
              <a:pPr algn="ctr"/>
              <a:r>
                <a:rPr lang="id-ID" sz="1400" smtClean="0"/>
                <a:t>Contact</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extBox 34"/>
          <p:cNvSpPr txBox="1"/>
          <p:nvPr/>
        </p:nvSpPr>
        <p:spPr>
          <a:xfrm>
            <a:off x="1835696" y="1403484"/>
            <a:ext cx="4025974" cy="369332"/>
          </a:xfrm>
          <a:prstGeom prst="rect">
            <a:avLst/>
          </a:prstGeom>
          <a:noFill/>
        </p:spPr>
        <p:txBody>
          <a:bodyPr wrap="none" rtlCol="0">
            <a:spAutoFit/>
          </a:bodyPr>
          <a:lstStyle/>
          <a:p>
            <a:r>
              <a:rPr lang="id-ID" b="1" smtClean="0">
                <a:solidFill>
                  <a:schemeClr val="accent3">
                    <a:lumMod val="50000"/>
                  </a:schemeClr>
                </a:solidFill>
              </a:rPr>
              <a:t>FORSUM - Formulasi Ransum Sapi Perah</a:t>
            </a:r>
            <a:endParaRPr lang="en-US" b="1">
              <a:solidFill>
                <a:schemeClr val="accent3">
                  <a:lumMod val="50000"/>
                </a:schemeClr>
              </a:solidFill>
            </a:endParaRPr>
          </a:p>
        </p:txBody>
      </p:sp>
      <p:sp>
        <p:nvSpPr>
          <p:cNvPr id="50" name="TextBox 49"/>
          <p:cNvSpPr txBox="1"/>
          <p:nvPr/>
        </p:nvSpPr>
        <p:spPr>
          <a:xfrm>
            <a:off x="1835696" y="2348880"/>
            <a:ext cx="2000869" cy="338554"/>
          </a:xfrm>
          <a:prstGeom prst="rect">
            <a:avLst/>
          </a:prstGeom>
          <a:noFill/>
        </p:spPr>
        <p:txBody>
          <a:bodyPr wrap="none" rtlCol="0">
            <a:spAutoFit/>
          </a:bodyPr>
          <a:lstStyle/>
          <a:p>
            <a:r>
              <a:rPr lang="id-ID" sz="1600" b="1" smtClean="0">
                <a:solidFill>
                  <a:schemeClr val="accent3">
                    <a:lumMod val="50000"/>
                  </a:schemeClr>
                </a:solidFill>
              </a:rPr>
              <a:t>Trial &amp; Error Method:</a:t>
            </a:r>
            <a:endParaRPr lang="en-US" sz="1600" b="1">
              <a:solidFill>
                <a:schemeClr val="accent3">
                  <a:lumMod val="50000"/>
                </a:schemeClr>
              </a:solidFill>
            </a:endParaRPr>
          </a:p>
        </p:txBody>
      </p:sp>
      <p:sp>
        <p:nvSpPr>
          <p:cNvPr id="51" name="TextBox 50"/>
          <p:cNvSpPr txBox="1"/>
          <p:nvPr/>
        </p:nvSpPr>
        <p:spPr>
          <a:xfrm>
            <a:off x="5037840" y="2373152"/>
            <a:ext cx="1967142" cy="338554"/>
          </a:xfrm>
          <a:prstGeom prst="rect">
            <a:avLst/>
          </a:prstGeom>
          <a:noFill/>
        </p:spPr>
        <p:txBody>
          <a:bodyPr wrap="none" rtlCol="0">
            <a:spAutoFit/>
          </a:bodyPr>
          <a:lstStyle/>
          <a:p>
            <a:r>
              <a:rPr lang="id-ID" sz="1600" b="1" smtClean="0">
                <a:solidFill>
                  <a:schemeClr val="accent3">
                    <a:lumMod val="50000"/>
                  </a:schemeClr>
                </a:solidFill>
              </a:rPr>
              <a:t>Kandungan Nutrien:</a:t>
            </a:r>
            <a:endParaRPr lang="en-US" sz="1600" b="1">
              <a:solidFill>
                <a:schemeClr val="accent3">
                  <a:lumMod val="50000"/>
                </a:schemeClr>
              </a:solidFill>
            </a:endParaRPr>
          </a:p>
        </p:txBody>
      </p:sp>
      <p:sp>
        <p:nvSpPr>
          <p:cNvPr id="52" name="Rectangle 51"/>
          <p:cNvSpPr/>
          <p:nvPr/>
        </p:nvSpPr>
        <p:spPr>
          <a:xfrm>
            <a:off x="1898474" y="2806159"/>
            <a:ext cx="2745534" cy="3704926"/>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051720" y="2910685"/>
            <a:ext cx="1431776" cy="246221"/>
          </a:xfrm>
          <a:prstGeom prst="rect">
            <a:avLst/>
          </a:prstGeom>
          <a:noFill/>
          <a:ln>
            <a:solidFill>
              <a:schemeClr val="accent1">
                <a:shade val="50000"/>
              </a:schemeClr>
            </a:solidFill>
          </a:ln>
        </p:spPr>
        <p:txBody>
          <a:bodyPr wrap="square" rtlCol="0">
            <a:spAutoFit/>
          </a:bodyPr>
          <a:lstStyle/>
          <a:p>
            <a:r>
              <a:rPr lang="id-ID" sz="1000" smtClean="0"/>
              <a:t>Jagung</a:t>
            </a:r>
            <a:endParaRPr lang="en-US" sz="1000"/>
          </a:p>
        </p:txBody>
      </p:sp>
      <p:sp>
        <p:nvSpPr>
          <p:cNvPr id="54" name="TextBox 53"/>
          <p:cNvSpPr txBox="1"/>
          <p:nvPr/>
        </p:nvSpPr>
        <p:spPr>
          <a:xfrm>
            <a:off x="2051720" y="3198717"/>
            <a:ext cx="1431776" cy="246221"/>
          </a:xfrm>
          <a:prstGeom prst="rect">
            <a:avLst/>
          </a:prstGeom>
          <a:noFill/>
          <a:ln>
            <a:solidFill>
              <a:schemeClr val="accent1">
                <a:shade val="50000"/>
              </a:schemeClr>
            </a:solidFill>
          </a:ln>
        </p:spPr>
        <p:txBody>
          <a:bodyPr wrap="square" rtlCol="0">
            <a:spAutoFit/>
          </a:bodyPr>
          <a:lstStyle/>
          <a:p>
            <a:r>
              <a:rPr lang="id-ID" sz="1000" smtClean="0"/>
              <a:t>Dedak Padi</a:t>
            </a:r>
            <a:endParaRPr lang="en-US" sz="1000"/>
          </a:p>
        </p:txBody>
      </p:sp>
      <p:sp>
        <p:nvSpPr>
          <p:cNvPr id="55" name="TextBox 54"/>
          <p:cNvSpPr txBox="1"/>
          <p:nvPr/>
        </p:nvSpPr>
        <p:spPr>
          <a:xfrm>
            <a:off x="2051720" y="3486749"/>
            <a:ext cx="1431776" cy="246221"/>
          </a:xfrm>
          <a:prstGeom prst="rect">
            <a:avLst/>
          </a:prstGeom>
          <a:noFill/>
          <a:ln>
            <a:solidFill>
              <a:schemeClr val="accent1">
                <a:shade val="50000"/>
              </a:schemeClr>
            </a:solidFill>
          </a:ln>
        </p:spPr>
        <p:txBody>
          <a:bodyPr wrap="square" rtlCol="0">
            <a:spAutoFit/>
          </a:bodyPr>
          <a:lstStyle/>
          <a:p>
            <a:r>
              <a:rPr lang="id-ID" sz="1000" smtClean="0"/>
              <a:t>Onggok</a:t>
            </a:r>
            <a:endParaRPr lang="en-US" sz="1000"/>
          </a:p>
        </p:txBody>
      </p:sp>
      <p:sp>
        <p:nvSpPr>
          <p:cNvPr id="56" name="TextBox 55"/>
          <p:cNvSpPr txBox="1"/>
          <p:nvPr/>
        </p:nvSpPr>
        <p:spPr>
          <a:xfrm>
            <a:off x="2051720" y="3763748"/>
            <a:ext cx="1431776" cy="246221"/>
          </a:xfrm>
          <a:prstGeom prst="rect">
            <a:avLst/>
          </a:prstGeom>
          <a:noFill/>
          <a:ln>
            <a:solidFill>
              <a:schemeClr val="accent1">
                <a:shade val="50000"/>
              </a:schemeClr>
            </a:solidFill>
          </a:ln>
        </p:spPr>
        <p:txBody>
          <a:bodyPr wrap="square" rtlCol="0">
            <a:spAutoFit/>
          </a:bodyPr>
          <a:lstStyle/>
          <a:p>
            <a:r>
              <a:rPr lang="id-ID" sz="1000" smtClean="0"/>
              <a:t>Bungkil Kedelai</a:t>
            </a:r>
            <a:endParaRPr lang="en-US" sz="1000"/>
          </a:p>
        </p:txBody>
      </p:sp>
      <p:sp>
        <p:nvSpPr>
          <p:cNvPr id="57" name="TextBox 56"/>
          <p:cNvSpPr txBox="1"/>
          <p:nvPr/>
        </p:nvSpPr>
        <p:spPr>
          <a:xfrm>
            <a:off x="2043336" y="4051780"/>
            <a:ext cx="1431776" cy="246221"/>
          </a:xfrm>
          <a:prstGeom prst="rect">
            <a:avLst/>
          </a:prstGeom>
          <a:noFill/>
          <a:ln>
            <a:solidFill>
              <a:schemeClr val="accent1">
                <a:shade val="50000"/>
              </a:schemeClr>
            </a:solidFill>
          </a:ln>
        </p:spPr>
        <p:txBody>
          <a:bodyPr wrap="square" rtlCol="0">
            <a:spAutoFit/>
          </a:bodyPr>
          <a:lstStyle/>
          <a:p>
            <a:r>
              <a:rPr lang="id-ID" sz="1000" smtClean="0"/>
              <a:t>Bungkil Kelapa</a:t>
            </a:r>
            <a:endParaRPr lang="en-US" sz="1000"/>
          </a:p>
        </p:txBody>
      </p:sp>
      <p:sp>
        <p:nvSpPr>
          <p:cNvPr id="58" name="TextBox 57"/>
          <p:cNvSpPr txBox="1"/>
          <p:nvPr/>
        </p:nvSpPr>
        <p:spPr>
          <a:xfrm>
            <a:off x="2043336" y="4339812"/>
            <a:ext cx="1431776" cy="246221"/>
          </a:xfrm>
          <a:prstGeom prst="rect">
            <a:avLst/>
          </a:prstGeom>
          <a:noFill/>
          <a:ln>
            <a:solidFill>
              <a:schemeClr val="accent1">
                <a:shade val="50000"/>
              </a:schemeClr>
            </a:solidFill>
          </a:ln>
        </p:spPr>
        <p:txBody>
          <a:bodyPr wrap="square" rtlCol="0">
            <a:spAutoFit/>
          </a:bodyPr>
          <a:lstStyle/>
          <a:p>
            <a:r>
              <a:rPr lang="id-ID" sz="1000" smtClean="0"/>
              <a:t>Bungkil Sawit</a:t>
            </a:r>
            <a:endParaRPr lang="en-US" sz="1000"/>
          </a:p>
        </p:txBody>
      </p:sp>
      <p:sp>
        <p:nvSpPr>
          <p:cNvPr id="66" name="TextBox 65"/>
          <p:cNvSpPr txBox="1"/>
          <p:nvPr/>
        </p:nvSpPr>
        <p:spPr>
          <a:xfrm>
            <a:off x="2051720" y="4627844"/>
            <a:ext cx="1431776" cy="246221"/>
          </a:xfrm>
          <a:prstGeom prst="rect">
            <a:avLst/>
          </a:prstGeom>
          <a:noFill/>
          <a:ln>
            <a:solidFill>
              <a:schemeClr val="accent1">
                <a:shade val="50000"/>
              </a:schemeClr>
            </a:solidFill>
          </a:ln>
        </p:spPr>
        <p:txBody>
          <a:bodyPr wrap="square" rtlCol="0">
            <a:spAutoFit/>
          </a:bodyPr>
          <a:lstStyle/>
          <a:p>
            <a:r>
              <a:rPr lang="id-ID" sz="1000" smtClean="0"/>
              <a:t>Ampas Tahu</a:t>
            </a:r>
            <a:endParaRPr lang="en-US" sz="1000"/>
          </a:p>
        </p:txBody>
      </p:sp>
      <p:sp>
        <p:nvSpPr>
          <p:cNvPr id="68" name="TextBox 67"/>
          <p:cNvSpPr txBox="1"/>
          <p:nvPr/>
        </p:nvSpPr>
        <p:spPr>
          <a:xfrm>
            <a:off x="2051720" y="4915876"/>
            <a:ext cx="1431776" cy="246221"/>
          </a:xfrm>
          <a:prstGeom prst="rect">
            <a:avLst/>
          </a:prstGeom>
          <a:noFill/>
          <a:ln>
            <a:solidFill>
              <a:schemeClr val="accent1">
                <a:shade val="50000"/>
              </a:schemeClr>
            </a:solidFill>
          </a:ln>
        </p:spPr>
        <p:txBody>
          <a:bodyPr wrap="square" rtlCol="0">
            <a:spAutoFit/>
          </a:bodyPr>
          <a:lstStyle/>
          <a:p>
            <a:r>
              <a:rPr lang="id-ID" sz="1000" smtClean="0"/>
              <a:t>Molasea</a:t>
            </a:r>
            <a:endParaRPr lang="en-US" sz="1000"/>
          </a:p>
        </p:txBody>
      </p:sp>
      <p:sp>
        <p:nvSpPr>
          <p:cNvPr id="70" name="TextBox 69"/>
          <p:cNvSpPr txBox="1"/>
          <p:nvPr/>
        </p:nvSpPr>
        <p:spPr>
          <a:xfrm>
            <a:off x="2051720" y="5203908"/>
            <a:ext cx="1431776" cy="246221"/>
          </a:xfrm>
          <a:prstGeom prst="rect">
            <a:avLst/>
          </a:prstGeom>
          <a:noFill/>
          <a:ln>
            <a:solidFill>
              <a:schemeClr val="accent1">
                <a:shade val="50000"/>
              </a:schemeClr>
            </a:solidFill>
          </a:ln>
        </p:spPr>
        <p:txBody>
          <a:bodyPr wrap="square" rtlCol="0">
            <a:spAutoFit/>
          </a:bodyPr>
          <a:lstStyle/>
          <a:p>
            <a:r>
              <a:rPr lang="id-ID" sz="1000" smtClean="0"/>
              <a:t>Kapur</a:t>
            </a:r>
            <a:endParaRPr lang="en-US" sz="1000"/>
          </a:p>
        </p:txBody>
      </p:sp>
      <p:sp>
        <p:nvSpPr>
          <p:cNvPr id="72" name="TextBox 71"/>
          <p:cNvSpPr txBox="1"/>
          <p:nvPr/>
        </p:nvSpPr>
        <p:spPr>
          <a:xfrm>
            <a:off x="2051720" y="5491940"/>
            <a:ext cx="1431776" cy="246221"/>
          </a:xfrm>
          <a:prstGeom prst="rect">
            <a:avLst/>
          </a:prstGeom>
          <a:noFill/>
          <a:ln>
            <a:solidFill>
              <a:schemeClr val="accent1">
                <a:shade val="50000"/>
              </a:schemeClr>
            </a:solidFill>
          </a:ln>
        </p:spPr>
        <p:txBody>
          <a:bodyPr wrap="square" rtlCol="0">
            <a:spAutoFit/>
          </a:bodyPr>
          <a:lstStyle/>
          <a:p>
            <a:endParaRPr lang="en-US" sz="1000"/>
          </a:p>
        </p:txBody>
      </p:sp>
      <p:sp>
        <p:nvSpPr>
          <p:cNvPr id="74" name="TextBox 73"/>
          <p:cNvSpPr txBox="1"/>
          <p:nvPr/>
        </p:nvSpPr>
        <p:spPr>
          <a:xfrm>
            <a:off x="2051720" y="5779972"/>
            <a:ext cx="1431776" cy="276999"/>
          </a:xfrm>
          <a:prstGeom prst="rect">
            <a:avLst/>
          </a:prstGeom>
          <a:noFill/>
          <a:ln>
            <a:solidFill>
              <a:schemeClr val="accent1">
                <a:shade val="50000"/>
              </a:schemeClr>
            </a:solidFill>
          </a:ln>
        </p:spPr>
        <p:txBody>
          <a:bodyPr wrap="square" rtlCol="0">
            <a:spAutoFit/>
          </a:bodyPr>
          <a:lstStyle/>
          <a:p>
            <a:endParaRPr lang="en-US" sz="1200"/>
          </a:p>
        </p:txBody>
      </p:sp>
      <p:sp>
        <p:nvSpPr>
          <p:cNvPr id="79" name="TextBox 78"/>
          <p:cNvSpPr txBox="1"/>
          <p:nvPr/>
        </p:nvSpPr>
        <p:spPr>
          <a:xfrm>
            <a:off x="3667708" y="3470154"/>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0" name="TextBox 79"/>
          <p:cNvSpPr txBox="1"/>
          <p:nvPr/>
        </p:nvSpPr>
        <p:spPr>
          <a:xfrm>
            <a:off x="3667708" y="3758186"/>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1" name="TextBox 80"/>
          <p:cNvSpPr txBox="1"/>
          <p:nvPr/>
        </p:nvSpPr>
        <p:spPr>
          <a:xfrm>
            <a:off x="3667708" y="4046218"/>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2" name="TextBox 81"/>
          <p:cNvSpPr txBox="1"/>
          <p:nvPr/>
        </p:nvSpPr>
        <p:spPr>
          <a:xfrm>
            <a:off x="3667708" y="4334250"/>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3" name="TextBox 82"/>
          <p:cNvSpPr txBox="1"/>
          <p:nvPr/>
        </p:nvSpPr>
        <p:spPr>
          <a:xfrm>
            <a:off x="3667708" y="4622282"/>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4" name="TextBox 83"/>
          <p:cNvSpPr txBox="1"/>
          <p:nvPr/>
        </p:nvSpPr>
        <p:spPr>
          <a:xfrm>
            <a:off x="3667708" y="4910314"/>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5" name="TextBox 84"/>
          <p:cNvSpPr txBox="1"/>
          <p:nvPr/>
        </p:nvSpPr>
        <p:spPr>
          <a:xfrm>
            <a:off x="3667708" y="5198346"/>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6" name="TextBox 85"/>
          <p:cNvSpPr txBox="1"/>
          <p:nvPr/>
        </p:nvSpPr>
        <p:spPr>
          <a:xfrm>
            <a:off x="3667708" y="5486378"/>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87" name="TextBox 86"/>
          <p:cNvSpPr txBox="1"/>
          <p:nvPr/>
        </p:nvSpPr>
        <p:spPr>
          <a:xfrm>
            <a:off x="3667708" y="5774410"/>
            <a:ext cx="760276" cy="282561"/>
          </a:xfrm>
          <a:prstGeom prst="rect">
            <a:avLst/>
          </a:prstGeom>
          <a:solidFill>
            <a:schemeClr val="bg1"/>
          </a:solidFill>
          <a:ln>
            <a:solidFill>
              <a:schemeClr val="accent1">
                <a:shade val="50000"/>
              </a:schemeClr>
            </a:solidFill>
          </a:ln>
        </p:spPr>
        <p:txBody>
          <a:bodyPr wrap="square" rtlCol="0">
            <a:spAutoFit/>
          </a:bodyPr>
          <a:lstStyle/>
          <a:p>
            <a:endParaRPr lang="en-US" sz="1200"/>
          </a:p>
        </p:txBody>
      </p:sp>
      <p:sp>
        <p:nvSpPr>
          <p:cNvPr id="89" name="TextBox 88"/>
          <p:cNvSpPr txBox="1"/>
          <p:nvPr/>
        </p:nvSpPr>
        <p:spPr>
          <a:xfrm>
            <a:off x="3667708" y="2899652"/>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90" name="TextBox 89"/>
          <p:cNvSpPr txBox="1"/>
          <p:nvPr/>
        </p:nvSpPr>
        <p:spPr>
          <a:xfrm>
            <a:off x="3667708" y="3187684"/>
            <a:ext cx="760276" cy="251165"/>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06" name="Rectangle 105"/>
          <p:cNvSpPr/>
          <p:nvPr/>
        </p:nvSpPr>
        <p:spPr>
          <a:xfrm>
            <a:off x="5076056" y="2780928"/>
            <a:ext cx="2380488" cy="3704926"/>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5252527" y="2874345"/>
            <a:ext cx="904072" cy="246221"/>
          </a:xfrm>
          <a:prstGeom prst="rect">
            <a:avLst/>
          </a:prstGeom>
          <a:noFill/>
          <a:ln>
            <a:noFill/>
          </a:ln>
        </p:spPr>
        <p:txBody>
          <a:bodyPr wrap="square" rtlCol="0">
            <a:spAutoFit/>
          </a:bodyPr>
          <a:lstStyle/>
          <a:p>
            <a:r>
              <a:rPr lang="id-ID" sz="1000" smtClean="0"/>
              <a:t>Bahan Kering</a:t>
            </a:r>
            <a:endParaRPr lang="en-US" sz="1000"/>
          </a:p>
        </p:txBody>
      </p:sp>
      <p:sp>
        <p:nvSpPr>
          <p:cNvPr id="108" name="TextBox 107"/>
          <p:cNvSpPr txBox="1"/>
          <p:nvPr/>
        </p:nvSpPr>
        <p:spPr>
          <a:xfrm>
            <a:off x="5252527" y="3162377"/>
            <a:ext cx="904072" cy="246221"/>
          </a:xfrm>
          <a:prstGeom prst="rect">
            <a:avLst/>
          </a:prstGeom>
          <a:noFill/>
          <a:ln>
            <a:noFill/>
          </a:ln>
        </p:spPr>
        <p:txBody>
          <a:bodyPr wrap="square" rtlCol="0">
            <a:spAutoFit/>
          </a:bodyPr>
          <a:lstStyle/>
          <a:p>
            <a:r>
              <a:rPr lang="id-ID" sz="1000" smtClean="0"/>
              <a:t>Abu</a:t>
            </a:r>
            <a:endParaRPr lang="en-US" sz="1000"/>
          </a:p>
        </p:txBody>
      </p:sp>
      <p:sp>
        <p:nvSpPr>
          <p:cNvPr id="109" name="TextBox 108"/>
          <p:cNvSpPr txBox="1"/>
          <p:nvPr/>
        </p:nvSpPr>
        <p:spPr>
          <a:xfrm>
            <a:off x="5252527" y="3450409"/>
            <a:ext cx="904072" cy="246221"/>
          </a:xfrm>
          <a:prstGeom prst="rect">
            <a:avLst/>
          </a:prstGeom>
          <a:noFill/>
          <a:ln>
            <a:noFill/>
          </a:ln>
        </p:spPr>
        <p:txBody>
          <a:bodyPr wrap="square" rtlCol="0">
            <a:spAutoFit/>
          </a:bodyPr>
          <a:lstStyle/>
          <a:p>
            <a:r>
              <a:rPr lang="id-ID" sz="1000" smtClean="0"/>
              <a:t>Protein Kasar</a:t>
            </a:r>
            <a:endParaRPr lang="en-US" sz="1000"/>
          </a:p>
        </p:txBody>
      </p:sp>
      <p:sp>
        <p:nvSpPr>
          <p:cNvPr id="110" name="TextBox 109"/>
          <p:cNvSpPr txBox="1"/>
          <p:nvPr/>
        </p:nvSpPr>
        <p:spPr>
          <a:xfrm>
            <a:off x="5252527" y="3727408"/>
            <a:ext cx="904072" cy="246221"/>
          </a:xfrm>
          <a:prstGeom prst="rect">
            <a:avLst/>
          </a:prstGeom>
          <a:noFill/>
          <a:ln>
            <a:noFill/>
          </a:ln>
        </p:spPr>
        <p:txBody>
          <a:bodyPr wrap="square" rtlCol="0">
            <a:spAutoFit/>
          </a:bodyPr>
          <a:lstStyle/>
          <a:p>
            <a:r>
              <a:rPr lang="id-ID" sz="1000" smtClean="0"/>
              <a:t>Lemak Kasar</a:t>
            </a:r>
            <a:endParaRPr lang="en-US" sz="1000"/>
          </a:p>
        </p:txBody>
      </p:sp>
      <p:sp>
        <p:nvSpPr>
          <p:cNvPr id="111" name="TextBox 110"/>
          <p:cNvSpPr txBox="1"/>
          <p:nvPr/>
        </p:nvSpPr>
        <p:spPr>
          <a:xfrm>
            <a:off x="5244143" y="4015440"/>
            <a:ext cx="904072" cy="246221"/>
          </a:xfrm>
          <a:prstGeom prst="rect">
            <a:avLst/>
          </a:prstGeom>
          <a:noFill/>
          <a:ln>
            <a:noFill/>
          </a:ln>
        </p:spPr>
        <p:txBody>
          <a:bodyPr wrap="square" rtlCol="0">
            <a:spAutoFit/>
          </a:bodyPr>
          <a:lstStyle/>
          <a:p>
            <a:r>
              <a:rPr lang="id-ID" sz="1000" smtClean="0"/>
              <a:t>Serat Kasar</a:t>
            </a:r>
            <a:endParaRPr lang="en-US" sz="1000"/>
          </a:p>
        </p:txBody>
      </p:sp>
      <p:sp>
        <p:nvSpPr>
          <p:cNvPr id="112" name="TextBox 111"/>
          <p:cNvSpPr txBox="1"/>
          <p:nvPr/>
        </p:nvSpPr>
        <p:spPr>
          <a:xfrm>
            <a:off x="5244143" y="4303472"/>
            <a:ext cx="904072" cy="246221"/>
          </a:xfrm>
          <a:prstGeom prst="rect">
            <a:avLst/>
          </a:prstGeom>
          <a:noFill/>
          <a:ln>
            <a:noFill/>
          </a:ln>
        </p:spPr>
        <p:txBody>
          <a:bodyPr wrap="square" rtlCol="0">
            <a:spAutoFit/>
          </a:bodyPr>
          <a:lstStyle/>
          <a:p>
            <a:r>
              <a:rPr lang="id-ID" sz="1000" smtClean="0"/>
              <a:t>BETN</a:t>
            </a:r>
            <a:endParaRPr lang="en-US" sz="1000"/>
          </a:p>
        </p:txBody>
      </p:sp>
      <p:sp>
        <p:nvSpPr>
          <p:cNvPr id="118" name="TextBox 117"/>
          <p:cNvSpPr txBox="1"/>
          <p:nvPr/>
        </p:nvSpPr>
        <p:spPr>
          <a:xfrm>
            <a:off x="5244143" y="4591505"/>
            <a:ext cx="912456" cy="246221"/>
          </a:xfrm>
          <a:prstGeom prst="rect">
            <a:avLst/>
          </a:prstGeom>
          <a:noFill/>
          <a:ln>
            <a:noFill/>
          </a:ln>
        </p:spPr>
        <p:txBody>
          <a:bodyPr wrap="square" rtlCol="0">
            <a:spAutoFit/>
          </a:bodyPr>
          <a:lstStyle/>
          <a:p>
            <a:r>
              <a:rPr lang="id-ID" sz="1000" smtClean="0"/>
              <a:t>TDN</a:t>
            </a:r>
            <a:endParaRPr lang="en-US" sz="1000"/>
          </a:p>
        </p:txBody>
      </p:sp>
      <p:sp>
        <p:nvSpPr>
          <p:cNvPr id="120" name="TextBox 119"/>
          <p:cNvSpPr txBox="1"/>
          <p:nvPr/>
        </p:nvSpPr>
        <p:spPr>
          <a:xfrm>
            <a:off x="5244143" y="4879537"/>
            <a:ext cx="912456" cy="246221"/>
          </a:xfrm>
          <a:prstGeom prst="rect">
            <a:avLst/>
          </a:prstGeom>
          <a:noFill/>
          <a:ln>
            <a:noFill/>
          </a:ln>
        </p:spPr>
        <p:txBody>
          <a:bodyPr wrap="square" rtlCol="0">
            <a:spAutoFit/>
          </a:bodyPr>
          <a:lstStyle/>
          <a:p>
            <a:r>
              <a:rPr lang="id-ID" sz="1000" smtClean="0"/>
              <a:t>Kalsium</a:t>
            </a:r>
            <a:endParaRPr lang="en-US" sz="1000"/>
          </a:p>
        </p:txBody>
      </p:sp>
      <p:sp>
        <p:nvSpPr>
          <p:cNvPr id="122" name="TextBox 121"/>
          <p:cNvSpPr txBox="1"/>
          <p:nvPr/>
        </p:nvSpPr>
        <p:spPr>
          <a:xfrm>
            <a:off x="5244143" y="5167569"/>
            <a:ext cx="912456" cy="246221"/>
          </a:xfrm>
          <a:prstGeom prst="rect">
            <a:avLst/>
          </a:prstGeom>
          <a:noFill/>
          <a:ln>
            <a:noFill/>
          </a:ln>
        </p:spPr>
        <p:txBody>
          <a:bodyPr wrap="square" rtlCol="0">
            <a:spAutoFit/>
          </a:bodyPr>
          <a:lstStyle/>
          <a:p>
            <a:r>
              <a:rPr lang="id-ID" sz="1000" smtClean="0"/>
              <a:t>Posfor</a:t>
            </a:r>
            <a:endParaRPr lang="en-US" sz="1000"/>
          </a:p>
        </p:txBody>
      </p:sp>
      <p:sp>
        <p:nvSpPr>
          <p:cNvPr id="131" name="TextBox 130"/>
          <p:cNvSpPr txBox="1"/>
          <p:nvPr/>
        </p:nvSpPr>
        <p:spPr>
          <a:xfrm>
            <a:off x="6372200" y="3433815"/>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2" name="TextBox 131"/>
          <p:cNvSpPr txBox="1"/>
          <p:nvPr/>
        </p:nvSpPr>
        <p:spPr>
          <a:xfrm>
            <a:off x="6372200" y="3721847"/>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3" name="TextBox 132"/>
          <p:cNvSpPr txBox="1"/>
          <p:nvPr/>
        </p:nvSpPr>
        <p:spPr>
          <a:xfrm>
            <a:off x="6372200" y="4009879"/>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4" name="TextBox 133"/>
          <p:cNvSpPr txBox="1"/>
          <p:nvPr/>
        </p:nvSpPr>
        <p:spPr>
          <a:xfrm>
            <a:off x="6372200" y="4297911"/>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5" name="TextBox 134"/>
          <p:cNvSpPr txBox="1"/>
          <p:nvPr/>
        </p:nvSpPr>
        <p:spPr>
          <a:xfrm>
            <a:off x="6372200" y="4585943"/>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6" name="TextBox 135"/>
          <p:cNvSpPr txBox="1"/>
          <p:nvPr/>
        </p:nvSpPr>
        <p:spPr>
          <a:xfrm>
            <a:off x="6372200" y="4873975"/>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7" name="TextBox 136"/>
          <p:cNvSpPr txBox="1"/>
          <p:nvPr/>
        </p:nvSpPr>
        <p:spPr>
          <a:xfrm>
            <a:off x="6372200" y="5162007"/>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8" name="TextBox 137"/>
          <p:cNvSpPr txBox="1"/>
          <p:nvPr/>
        </p:nvSpPr>
        <p:spPr>
          <a:xfrm>
            <a:off x="6372200" y="5450039"/>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39" name="TextBox 138"/>
          <p:cNvSpPr txBox="1"/>
          <p:nvPr/>
        </p:nvSpPr>
        <p:spPr>
          <a:xfrm>
            <a:off x="6372200" y="5738070"/>
            <a:ext cx="764891" cy="268959"/>
          </a:xfrm>
          <a:prstGeom prst="rect">
            <a:avLst/>
          </a:prstGeom>
          <a:solidFill>
            <a:schemeClr val="bg1"/>
          </a:solidFill>
          <a:ln>
            <a:solidFill>
              <a:schemeClr val="accent1">
                <a:shade val="50000"/>
              </a:schemeClr>
            </a:solidFill>
          </a:ln>
        </p:spPr>
        <p:txBody>
          <a:bodyPr wrap="square" rtlCol="0">
            <a:spAutoFit/>
          </a:bodyPr>
          <a:lstStyle/>
          <a:p>
            <a:endParaRPr lang="en-US" sz="1200"/>
          </a:p>
        </p:txBody>
      </p:sp>
      <p:sp>
        <p:nvSpPr>
          <p:cNvPr id="140" name="TextBox 139"/>
          <p:cNvSpPr txBox="1"/>
          <p:nvPr/>
        </p:nvSpPr>
        <p:spPr>
          <a:xfrm>
            <a:off x="6372199" y="6037135"/>
            <a:ext cx="764891" cy="276999"/>
          </a:xfrm>
          <a:prstGeom prst="rect">
            <a:avLst/>
          </a:prstGeom>
          <a:solidFill>
            <a:schemeClr val="bg1"/>
          </a:solidFill>
          <a:ln>
            <a:solidFill>
              <a:schemeClr val="accent1">
                <a:shade val="50000"/>
              </a:schemeClr>
            </a:solidFill>
          </a:ln>
        </p:spPr>
        <p:txBody>
          <a:bodyPr wrap="square" rtlCol="0">
            <a:spAutoFit/>
          </a:bodyPr>
          <a:lstStyle/>
          <a:p>
            <a:endParaRPr lang="en-US" sz="1200"/>
          </a:p>
        </p:txBody>
      </p:sp>
      <p:sp>
        <p:nvSpPr>
          <p:cNvPr id="141" name="TextBox 140"/>
          <p:cNvSpPr txBox="1"/>
          <p:nvPr/>
        </p:nvSpPr>
        <p:spPr>
          <a:xfrm>
            <a:off x="6372200" y="2863313"/>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42" name="TextBox 141"/>
          <p:cNvSpPr txBox="1"/>
          <p:nvPr/>
        </p:nvSpPr>
        <p:spPr>
          <a:xfrm>
            <a:off x="6372200" y="3151345"/>
            <a:ext cx="764891" cy="239074"/>
          </a:xfrm>
          <a:prstGeom prst="rect">
            <a:avLst/>
          </a:prstGeom>
          <a:solidFill>
            <a:schemeClr val="bg1"/>
          </a:solidFill>
          <a:ln>
            <a:solidFill>
              <a:schemeClr val="accent1">
                <a:shade val="50000"/>
              </a:schemeClr>
            </a:solidFill>
          </a:ln>
        </p:spPr>
        <p:txBody>
          <a:bodyPr wrap="square" rtlCol="0">
            <a:spAutoFit/>
          </a:bodyPr>
          <a:lstStyle/>
          <a:p>
            <a:endParaRPr lang="en-US" sz="1000"/>
          </a:p>
        </p:txBody>
      </p:sp>
      <p:sp>
        <p:nvSpPr>
          <p:cNvPr id="157" name="TextBox 156"/>
          <p:cNvSpPr txBox="1"/>
          <p:nvPr/>
        </p:nvSpPr>
        <p:spPr>
          <a:xfrm>
            <a:off x="5243720" y="5472776"/>
            <a:ext cx="912456" cy="246221"/>
          </a:xfrm>
          <a:prstGeom prst="rect">
            <a:avLst/>
          </a:prstGeom>
          <a:noFill/>
          <a:ln>
            <a:noFill/>
          </a:ln>
        </p:spPr>
        <p:txBody>
          <a:bodyPr wrap="square" rtlCol="0">
            <a:spAutoFit/>
          </a:bodyPr>
          <a:lstStyle/>
          <a:p>
            <a:r>
              <a:rPr lang="id-ID" sz="1000" smtClean="0"/>
              <a:t>Lysin</a:t>
            </a:r>
            <a:endParaRPr lang="en-US" sz="1000"/>
          </a:p>
        </p:txBody>
      </p:sp>
      <p:sp>
        <p:nvSpPr>
          <p:cNvPr id="158" name="TextBox 157"/>
          <p:cNvSpPr txBox="1"/>
          <p:nvPr/>
        </p:nvSpPr>
        <p:spPr>
          <a:xfrm>
            <a:off x="5243720" y="5760808"/>
            <a:ext cx="912456" cy="246221"/>
          </a:xfrm>
          <a:prstGeom prst="rect">
            <a:avLst/>
          </a:prstGeom>
          <a:noFill/>
          <a:ln>
            <a:noFill/>
          </a:ln>
        </p:spPr>
        <p:txBody>
          <a:bodyPr wrap="square" rtlCol="0">
            <a:spAutoFit/>
          </a:bodyPr>
          <a:lstStyle/>
          <a:p>
            <a:r>
              <a:rPr lang="id-ID" sz="1000" smtClean="0"/>
              <a:t>Methionin</a:t>
            </a:r>
            <a:endParaRPr lang="en-US" sz="1000"/>
          </a:p>
        </p:txBody>
      </p:sp>
      <p:sp>
        <p:nvSpPr>
          <p:cNvPr id="159" name="TextBox 158"/>
          <p:cNvSpPr txBox="1"/>
          <p:nvPr/>
        </p:nvSpPr>
        <p:spPr>
          <a:xfrm>
            <a:off x="5243720" y="6048840"/>
            <a:ext cx="912456" cy="246221"/>
          </a:xfrm>
          <a:prstGeom prst="rect">
            <a:avLst/>
          </a:prstGeom>
          <a:noFill/>
          <a:ln>
            <a:noFill/>
          </a:ln>
        </p:spPr>
        <p:txBody>
          <a:bodyPr wrap="square" rtlCol="0">
            <a:spAutoFit/>
          </a:bodyPr>
          <a:lstStyle/>
          <a:p>
            <a:r>
              <a:rPr lang="id-ID" sz="1000" smtClean="0"/>
              <a:t>Harga</a:t>
            </a:r>
            <a:endParaRPr lang="en-US" sz="1000"/>
          </a:p>
        </p:txBody>
      </p:sp>
      <p:sp>
        <p:nvSpPr>
          <p:cNvPr id="160" name="TextBox 159"/>
          <p:cNvSpPr txBox="1"/>
          <p:nvPr/>
        </p:nvSpPr>
        <p:spPr>
          <a:xfrm>
            <a:off x="7636277" y="2798416"/>
            <a:ext cx="856222" cy="276999"/>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id-ID" sz="1200" smtClean="0"/>
              <a:t>Formulasi</a:t>
            </a:r>
            <a:endParaRPr lang="en-US" sz="1200"/>
          </a:p>
        </p:txBody>
      </p:sp>
      <p:grpSp>
        <p:nvGrpSpPr>
          <p:cNvPr id="164" name="Group 163"/>
          <p:cNvGrpSpPr/>
          <p:nvPr/>
        </p:nvGrpSpPr>
        <p:grpSpPr>
          <a:xfrm>
            <a:off x="3347864" y="1904005"/>
            <a:ext cx="1368152" cy="331375"/>
            <a:chOff x="827584" y="1021378"/>
            <a:chExt cx="1080120" cy="319390"/>
          </a:xfrm>
          <a:solidFill>
            <a:schemeClr val="accent6">
              <a:lumMod val="20000"/>
              <a:lumOff val="80000"/>
            </a:schemeClr>
          </a:solidFill>
        </p:grpSpPr>
        <p:sp>
          <p:nvSpPr>
            <p:cNvPr id="165" name="Round Same Side Corner Rectangle 164"/>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66" name="TextBox 165"/>
            <p:cNvSpPr txBox="1"/>
            <p:nvPr/>
          </p:nvSpPr>
          <p:spPr>
            <a:xfrm>
              <a:off x="827584" y="1053338"/>
              <a:ext cx="1080120" cy="251694"/>
            </a:xfrm>
            <a:prstGeom prst="rect">
              <a:avLst/>
            </a:prstGeom>
            <a:grpFill/>
          </p:spPr>
          <p:txBody>
            <a:bodyPr wrap="square" rtlCol="0" anchor="ctr">
              <a:spAutoFit/>
            </a:bodyPr>
            <a:lstStyle/>
            <a:p>
              <a:pPr algn="ctr"/>
              <a:r>
                <a:rPr lang="id-ID" sz="1400" smtClean="0"/>
                <a:t>Bahan Pakan</a:t>
              </a:r>
              <a:endParaRPr lang="en-US" sz="1400"/>
            </a:p>
          </p:txBody>
        </p:sp>
      </p:grpSp>
      <p:grpSp>
        <p:nvGrpSpPr>
          <p:cNvPr id="167" name="Group 166"/>
          <p:cNvGrpSpPr/>
          <p:nvPr/>
        </p:nvGrpSpPr>
        <p:grpSpPr>
          <a:xfrm>
            <a:off x="1907704" y="1904005"/>
            <a:ext cx="1368152" cy="331375"/>
            <a:chOff x="827584" y="1021378"/>
            <a:chExt cx="1080120" cy="319390"/>
          </a:xfrm>
          <a:solidFill>
            <a:schemeClr val="accent6">
              <a:lumMod val="20000"/>
              <a:lumOff val="80000"/>
            </a:schemeClr>
          </a:solidFill>
        </p:grpSpPr>
        <p:sp>
          <p:nvSpPr>
            <p:cNvPr id="168" name="Round Same Side Corner Rectangle 167"/>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69" name="TextBox 168"/>
            <p:cNvSpPr txBox="1"/>
            <p:nvPr/>
          </p:nvSpPr>
          <p:spPr>
            <a:xfrm>
              <a:off x="827584" y="1053338"/>
              <a:ext cx="1080120" cy="251694"/>
            </a:xfrm>
            <a:prstGeom prst="rect">
              <a:avLst/>
            </a:prstGeom>
            <a:grpFill/>
          </p:spPr>
          <p:txBody>
            <a:bodyPr wrap="square" rtlCol="0" anchor="ctr">
              <a:spAutoFit/>
            </a:bodyPr>
            <a:lstStyle/>
            <a:p>
              <a:pPr algn="ctr"/>
              <a:r>
                <a:rPr lang="id-ID" sz="1400" smtClean="0"/>
                <a:t>Jenis Ransum</a:t>
              </a:r>
              <a:endParaRPr lang="en-US" sz="1400"/>
            </a:p>
          </p:txBody>
        </p:sp>
      </p:grpSp>
      <p:grpSp>
        <p:nvGrpSpPr>
          <p:cNvPr id="170" name="Group 169"/>
          <p:cNvGrpSpPr/>
          <p:nvPr/>
        </p:nvGrpSpPr>
        <p:grpSpPr>
          <a:xfrm>
            <a:off x="4788024" y="1904005"/>
            <a:ext cx="1368152" cy="331375"/>
            <a:chOff x="827584" y="1021378"/>
            <a:chExt cx="1080120" cy="319390"/>
          </a:xfrm>
          <a:solidFill>
            <a:schemeClr val="accent6">
              <a:lumMod val="20000"/>
              <a:lumOff val="80000"/>
            </a:schemeClr>
          </a:solidFill>
        </p:grpSpPr>
        <p:sp>
          <p:nvSpPr>
            <p:cNvPr id="171" name="Round Same Side Corner Rectangle 170"/>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72" name="TextBox 171"/>
            <p:cNvSpPr txBox="1"/>
            <p:nvPr/>
          </p:nvSpPr>
          <p:spPr>
            <a:xfrm>
              <a:off x="827584" y="1053338"/>
              <a:ext cx="1080120" cy="251694"/>
            </a:xfrm>
            <a:prstGeom prst="rect">
              <a:avLst/>
            </a:prstGeom>
            <a:grpFill/>
          </p:spPr>
          <p:txBody>
            <a:bodyPr wrap="square" rtlCol="0" anchor="ctr">
              <a:spAutoFit/>
            </a:bodyPr>
            <a:lstStyle/>
            <a:p>
              <a:pPr algn="ctr"/>
              <a:r>
                <a:rPr lang="id-ID" sz="1400" smtClean="0"/>
                <a:t>Formulasi</a:t>
              </a:r>
              <a:endParaRPr lang="en-US" sz="1400"/>
            </a:p>
          </p:txBody>
        </p:sp>
      </p:grpSp>
      <p:grpSp>
        <p:nvGrpSpPr>
          <p:cNvPr id="173" name="Group 172"/>
          <p:cNvGrpSpPr/>
          <p:nvPr/>
        </p:nvGrpSpPr>
        <p:grpSpPr>
          <a:xfrm>
            <a:off x="6228184" y="1904005"/>
            <a:ext cx="1368152" cy="331375"/>
            <a:chOff x="827584" y="1021378"/>
            <a:chExt cx="1080120" cy="319390"/>
          </a:xfrm>
          <a:solidFill>
            <a:schemeClr val="accent4">
              <a:lumMod val="20000"/>
              <a:lumOff val="80000"/>
            </a:schemeClr>
          </a:solidFill>
        </p:grpSpPr>
        <p:sp>
          <p:nvSpPr>
            <p:cNvPr id="174" name="Round Same Side Corner Rectangle 173"/>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75" name="TextBox 174"/>
            <p:cNvSpPr txBox="1"/>
            <p:nvPr/>
          </p:nvSpPr>
          <p:spPr>
            <a:xfrm>
              <a:off x="827584" y="1053338"/>
              <a:ext cx="1080120" cy="251694"/>
            </a:xfrm>
            <a:prstGeom prst="rect">
              <a:avLst/>
            </a:prstGeom>
            <a:grpFill/>
          </p:spPr>
          <p:txBody>
            <a:bodyPr wrap="square" rtlCol="0" anchor="ctr">
              <a:spAutoFit/>
            </a:bodyPr>
            <a:lstStyle/>
            <a:p>
              <a:pPr algn="ctr"/>
              <a:r>
                <a:rPr lang="id-ID" sz="1400" smtClean="0"/>
                <a:t>Trial &amp; Error</a:t>
              </a:r>
              <a:endParaRPr lang="en-US" sz="1400"/>
            </a:p>
          </p:txBody>
        </p:sp>
      </p:grpSp>
      <p:grpSp>
        <p:nvGrpSpPr>
          <p:cNvPr id="176" name="Group 175"/>
          <p:cNvGrpSpPr/>
          <p:nvPr/>
        </p:nvGrpSpPr>
        <p:grpSpPr>
          <a:xfrm>
            <a:off x="7668344" y="1904005"/>
            <a:ext cx="1368152" cy="331375"/>
            <a:chOff x="827584" y="1021378"/>
            <a:chExt cx="1080120" cy="319390"/>
          </a:xfrm>
          <a:solidFill>
            <a:schemeClr val="accent6">
              <a:lumMod val="20000"/>
              <a:lumOff val="80000"/>
            </a:schemeClr>
          </a:solidFill>
        </p:grpSpPr>
        <p:sp>
          <p:nvSpPr>
            <p:cNvPr id="177" name="Round Same Side Corner Rectangle 176"/>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178" name="TextBox 177"/>
            <p:cNvSpPr txBox="1"/>
            <p:nvPr/>
          </p:nvSpPr>
          <p:spPr>
            <a:xfrm>
              <a:off x="827584" y="1030862"/>
              <a:ext cx="1080120" cy="296645"/>
            </a:xfrm>
            <a:prstGeom prst="rect">
              <a:avLst/>
            </a:prstGeom>
            <a:grpFill/>
          </p:spPr>
          <p:txBody>
            <a:bodyPr wrap="square" rtlCol="0" anchor="ctr">
              <a:spAutoFit/>
            </a:bodyPr>
            <a:lstStyle/>
            <a:p>
              <a:pPr algn="ctr"/>
              <a:r>
                <a:rPr lang="id-ID" sz="1400" smtClean="0"/>
                <a:t>Video Tutorial</a:t>
              </a:r>
              <a:endParaRPr lang="en-US" sz="1400"/>
            </a:p>
          </p:txBody>
        </p:sp>
      </p:grpSp>
      <p:cxnSp>
        <p:nvCxnSpPr>
          <p:cNvPr id="179" name="Straight Connector 178"/>
          <p:cNvCxnSpPr/>
          <p:nvPr/>
        </p:nvCxnSpPr>
        <p:spPr>
          <a:xfrm>
            <a:off x="1907704" y="2276872"/>
            <a:ext cx="7200800"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2"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sp>
        <p:nvSpPr>
          <p:cNvPr id="180"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103" name="Group 102"/>
          <p:cNvGrpSpPr/>
          <p:nvPr/>
        </p:nvGrpSpPr>
        <p:grpSpPr>
          <a:xfrm>
            <a:off x="1619672" y="860667"/>
            <a:ext cx="792088" cy="336086"/>
            <a:chOff x="827584" y="1021378"/>
            <a:chExt cx="1080120" cy="319390"/>
          </a:xfrm>
        </p:grpSpPr>
        <p:sp>
          <p:nvSpPr>
            <p:cNvPr id="104" name="Round Same Side Corner Rectangle 10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05" name="TextBox 104"/>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113" name="Group 112"/>
          <p:cNvGrpSpPr/>
          <p:nvPr/>
        </p:nvGrpSpPr>
        <p:grpSpPr>
          <a:xfrm>
            <a:off x="3203848" y="860667"/>
            <a:ext cx="792088" cy="336086"/>
            <a:chOff x="827584" y="1021378"/>
            <a:chExt cx="1080120" cy="319390"/>
          </a:xfrm>
        </p:grpSpPr>
        <p:sp>
          <p:nvSpPr>
            <p:cNvPr id="114" name="Round Same Side Corner Rectangle 11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15" name="TextBox 114"/>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116" name="Group 115"/>
          <p:cNvGrpSpPr/>
          <p:nvPr/>
        </p:nvGrpSpPr>
        <p:grpSpPr>
          <a:xfrm>
            <a:off x="5580112" y="860667"/>
            <a:ext cx="792088" cy="336086"/>
            <a:chOff x="827584" y="1021378"/>
            <a:chExt cx="1080120" cy="319390"/>
          </a:xfrm>
        </p:grpSpPr>
        <p:sp>
          <p:nvSpPr>
            <p:cNvPr id="117" name="Round Same Side Corner Rectangle 11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19" name="TextBox 118"/>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121" name="Group 120"/>
          <p:cNvGrpSpPr/>
          <p:nvPr/>
        </p:nvGrpSpPr>
        <p:grpSpPr>
          <a:xfrm>
            <a:off x="7164288" y="860666"/>
            <a:ext cx="792088" cy="336086"/>
            <a:chOff x="827584" y="1021378"/>
            <a:chExt cx="1080120" cy="319390"/>
          </a:xfrm>
        </p:grpSpPr>
        <p:sp>
          <p:nvSpPr>
            <p:cNvPr id="123" name="Round Same Side Corner Rectangle 12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24" name="TextBox 123"/>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125" name="Group 124"/>
          <p:cNvGrpSpPr/>
          <p:nvPr/>
        </p:nvGrpSpPr>
        <p:grpSpPr>
          <a:xfrm>
            <a:off x="3995936" y="860667"/>
            <a:ext cx="792088" cy="336086"/>
            <a:chOff x="827584" y="1021378"/>
            <a:chExt cx="1080120" cy="319390"/>
          </a:xfrm>
          <a:solidFill>
            <a:schemeClr val="accent4">
              <a:lumMod val="20000"/>
              <a:lumOff val="80000"/>
            </a:schemeClr>
          </a:solidFill>
        </p:grpSpPr>
        <p:sp>
          <p:nvSpPr>
            <p:cNvPr id="126" name="Round Same Side Corner Rectangle 125"/>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27" name="TextBox 126"/>
            <p:cNvSpPr txBox="1"/>
            <p:nvPr/>
          </p:nvSpPr>
          <p:spPr>
            <a:xfrm>
              <a:off x="827584" y="1065923"/>
              <a:ext cx="1080120" cy="226524"/>
            </a:xfrm>
            <a:prstGeom prst="rect">
              <a:avLst/>
            </a:prstGeom>
            <a:grpFill/>
          </p:spPr>
          <p:txBody>
            <a:bodyPr wrap="square" rtlCol="0" anchor="ctr">
              <a:spAutoFit/>
            </a:bodyPr>
            <a:lstStyle/>
            <a:p>
              <a:pPr algn="ctr"/>
              <a:r>
                <a:rPr lang="id-ID" sz="1200" smtClean="0"/>
                <a:t>Forsum</a:t>
              </a:r>
              <a:endParaRPr lang="en-US" sz="1200"/>
            </a:p>
          </p:txBody>
        </p:sp>
      </p:grpSp>
      <p:grpSp>
        <p:nvGrpSpPr>
          <p:cNvPr id="128" name="Group 127"/>
          <p:cNvGrpSpPr/>
          <p:nvPr/>
        </p:nvGrpSpPr>
        <p:grpSpPr>
          <a:xfrm>
            <a:off x="7956376" y="860666"/>
            <a:ext cx="792088" cy="336086"/>
            <a:chOff x="827584" y="1021378"/>
            <a:chExt cx="1080120" cy="319390"/>
          </a:xfrm>
        </p:grpSpPr>
        <p:sp>
          <p:nvSpPr>
            <p:cNvPr id="129" name="Round Same Side Corner Rectangle 12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30" name="TextBox 129"/>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143" name="Group 142"/>
          <p:cNvGrpSpPr/>
          <p:nvPr/>
        </p:nvGrpSpPr>
        <p:grpSpPr>
          <a:xfrm>
            <a:off x="2411760" y="860667"/>
            <a:ext cx="792088" cy="336086"/>
            <a:chOff x="827584" y="1021378"/>
            <a:chExt cx="1080120" cy="319390"/>
          </a:xfrm>
        </p:grpSpPr>
        <p:sp>
          <p:nvSpPr>
            <p:cNvPr id="144" name="Round Same Side Corner Rectangle 14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5" name="TextBox 144"/>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146" name="Group 145"/>
          <p:cNvGrpSpPr/>
          <p:nvPr/>
        </p:nvGrpSpPr>
        <p:grpSpPr>
          <a:xfrm>
            <a:off x="4788024" y="860667"/>
            <a:ext cx="792088" cy="336086"/>
            <a:chOff x="827584" y="1021378"/>
            <a:chExt cx="1080120" cy="319390"/>
          </a:xfrm>
        </p:grpSpPr>
        <p:sp>
          <p:nvSpPr>
            <p:cNvPr id="147" name="Round Same Side Corner Rectangle 14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48" name="TextBox 147"/>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149" name="Group 148"/>
          <p:cNvGrpSpPr/>
          <p:nvPr/>
        </p:nvGrpSpPr>
        <p:grpSpPr>
          <a:xfrm>
            <a:off x="6372200" y="860667"/>
            <a:ext cx="792088" cy="336086"/>
            <a:chOff x="827584" y="1021378"/>
            <a:chExt cx="1080120" cy="319390"/>
          </a:xfrm>
        </p:grpSpPr>
        <p:sp>
          <p:nvSpPr>
            <p:cNvPr id="150" name="Round Same Side Corner Rectangle 14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1" name="TextBox 150"/>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spTree>
    <p:extLst>
      <p:ext uri="{BB962C8B-B14F-4D97-AF65-F5344CB8AC3E}">
        <p14:creationId xmlns:p14="http://schemas.microsoft.com/office/powerpoint/2010/main" val="2508910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39" name="Group 38"/>
          <p:cNvGrpSpPr/>
          <p:nvPr/>
        </p:nvGrpSpPr>
        <p:grpSpPr>
          <a:xfrm>
            <a:off x="1619672" y="860667"/>
            <a:ext cx="792088" cy="336086"/>
            <a:chOff x="827584" y="1021378"/>
            <a:chExt cx="1080120" cy="319390"/>
          </a:xfrm>
        </p:grpSpPr>
        <p:sp>
          <p:nvSpPr>
            <p:cNvPr id="40" name="Round Same Side Corner Rectangle 3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1" name="TextBox 40"/>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42" name="Group 41"/>
          <p:cNvGrpSpPr/>
          <p:nvPr/>
        </p:nvGrpSpPr>
        <p:grpSpPr>
          <a:xfrm>
            <a:off x="3203848" y="860667"/>
            <a:ext cx="792088" cy="336086"/>
            <a:chOff x="827584" y="1021378"/>
            <a:chExt cx="1080120" cy="319390"/>
          </a:xfrm>
        </p:grpSpPr>
        <p:sp>
          <p:nvSpPr>
            <p:cNvPr id="43" name="Round Same Side Corner Rectangle 4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4" name="TextBox 43"/>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45" name="Group 44"/>
          <p:cNvGrpSpPr/>
          <p:nvPr/>
        </p:nvGrpSpPr>
        <p:grpSpPr>
          <a:xfrm>
            <a:off x="5580112" y="860667"/>
            <a:ext cx="792088" cy="336086"/>
            <a:chOff x="827584" y="1021378"/>
            <a:chExt cx="1080120" cy="319390"/>
          </a:xfrm>
        </p:grpSpPr>
        <p:sp>
          <p:nvSpPr>
            <p:cNvPr id="46" name="Round Same Side Corner Rectangle 4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7" name="TextBox 46"/>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48" name="Group 47"/>
          <p:cNvGrpSpPr/>
          <p:nvPr/>
        </p:nvGrpSpPr>
        <p:grpSpPr>
          <a:xfrm>
            <a:off x="7164288" y="860666"/>
            <a:ext cx="792088" cy="33608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0" name="TextBox 49"/>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51" name="Group 50"/>
          <p:cNvGrpSpPr/>
          <p:nvPr/>
        </p:nvGrpSpPr>
        <p:grpSpPr>
          <a:xfrm>
            <a:off x="7956376" y="860666"/>
            <a:ext cx="792088" cy="336086"/>
            <a:chOff x="827584" y="1021378"/>
            <a:chExt cx="1080120" cy="319390"/>
          </a:xfrm>
        </p:grpSpPr>
        <p:sp>
          <p:nvSpPr>
            <p:cNvPr id="52" name="Round Same Side Corner Rectangle 5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3" name="TextBox 52"/>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54" name="Group 53"/>
          <p:cNvGrpSpPr/>
          <p:nvPr/>
        </p:nvGrpSpPr>
        <p:grpSpPr>
          <a:xfrm>
            <a:off x="2411760" y="860667"/>
            <a:ext cx="792088" cy="336086"/>
            <a:chOff x="827584" y="1021378"/>
            <a:chExt cx="1080120" cy="319390"/>
          </a:xfrm>
        </p:grpSpPr>
        <p:sp>
          <p:nvSpPr>
            <p:cNvPr id="55" name="Round Same Side Corner Rectangle 5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6" name="TextBox 55"/>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sp>
        <p:nvSpPr>
          <p:cNvPr id="58" name="Round Same Side Corner Rectangle 57"/>
          <p:cNvSpPr/>
          <p:nvPr/>
        </p:nvSpPr>
        <p:spPr>
          <a:xfrm>
            <a:off x="4788024" y="860667"/>
            <a:ext cx="792088" cy="336086"/>
          </a:xfrm>
          <a:prstGeom prst="round2Same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200"/>
          </a:p>
        </p:txBody>
      </p:sp>
      <p:sp>
        <p:nvSpPr>
          <p:cNvPr id="59" name="TextBox 58"/>
          <p:cNvSpPr txBox="1"/>
          <p:nvPr/>
        </p:nvSpPr>
        <p:spPr>
          <a:xfrm>
            <a:off x="4788024" y="907541"/>
            <a:ext cx="792088" cy="238365"/>
          </a:xfrm>
          <a:prstGeom prst="rect">
            <a:avLst/>
          </a:prstGeom>
          <a:noFill/>
        </p:spPr>
        <p:txBody>
          <a:bodyPr wrap="square" rtlCol="0" anchor="ctr">
            <a:spAutoFit/>
          </a:bodyPr>
          <a:lstStyle/>
          <a:p>
            <a:pPr algn="ctr"/>
            <a:r>
              <a:rPr lang="id-ID" sz="1200" smtClean="0"/>
              <a:t>Modul</a:t>
            </a:r>
            <a:endParaRPr lang="en-US" sz="1200"/>
          </a:p>
        </p:txBody>
      </p:sp>
      <p:grpSp>
        <p:nvGrpSpPr>
          <p:cNvPr id="63" name="Group 62"/>
          <p:cNvGrpSpPr/>
          <p:nvPr/>
        </p:nvGrpSpPr>
        <p:grpSpPr>
          <a:xfrm>
            <a:off x="6372200" y="860667"/>
            <a:ext cx="792088" cy="336086"/>
            <a:chOff x="827584" y="1021378"/>
            <a:chExt cx="1080120" cy="319390"/>
          </a:xfrm>
        </p:grpSpPr>
        <p:sp>
          <p:nvSpPr>
            <p:cNvPr id="64" name="Round Same Side Corner Rectangle 6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5" name="TextBox 64"/>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66" name="Group 65"/>
          <p:cNvGrpSpPr/>
          <p:nvPr/>
        </p:nvGrpSpPr>
        <p:grpSpPr>
          <a:xfrm>
            <a:off x="3995936" y="860667"/>
            <a:ext cx="792088" cy="336086"/>
            <a:chOff x="827584" y="1021378"/>
            <a:chExt cx="1080120" cy="319390"/>
          </a:xfrm>
        </p:grpSpPr>
        <p:sp>
          <p:nvSpPr>
            <p:cNvPr id="67" name="Round Same Side Corner Rectangle 6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8" name="TextBox 67"/>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sp>
        <p:nvSpPr>
          <p:cNvPr id="72" name="TextBox 71"/>
          <p:cNvSpPr txBox="1"/>
          <p:nvPr/>
        </p:nvSpPr>
        <p:spPr>
          <a:xfrm>
            <a:off x="1835696" y="1403484"/>
            <a:ext cx="2199320" cy="369332"/>
          </a:xfrm>
          <a:prstGeom prst="rect">
            <a:avLst/>
          </a:prstGeom>
          <a:noFill/>
        </p:spPr>
        <p:txBody>
          <a:bodyPr wrap="none" rtlCol="0">
            <a:spAutoFit/>
          </a:bodyPr>
          <a:lstStyle/>
          <a:p>
            <a:r>
              <a:rPr lang="id-ID" b="1" smtClean="0">
                <a:solidFill>
                  <a:schemeClr val="accent3">
                    <a:lumMod val="50000"/>
                  </a:schemeClr>
                </a:solidFill>
              </a:rPr>
              <a:t>Modul – Buku/Diktat</a:t>
            </a:r>
            <a:endParaRPr lang="en-US" b="1">
              <a:solidFill>
                <a:schemeClr val="accent3">
                  <a:lumMod val="50000"/>
                </a:schemeClr>
              </a:solidFill>
            </a:endParaRPr>
          </a:p>
        </p:txBody>
      </p:sp>
      <p:sp>
        <p:nvSpPr>
          <p:cNvPr id="73" name="TextBox 72"/>
          <p:cNvSpPr txBox="1"/>
          <p:nvPr/>
        </p:nvSpPr>
        <p:spPr>
          <a:xfrm>
            <a:off x="2015716" y="1763524"/>
            <a:ext cx="3060340" cy="1938992"/>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id-ID" sz="1200" smtClean="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a:t>
            </a:r>
            <a:r>
              <a:rPr lang="id-ID" sz="1200" smtClean="0">
                <a:solidFill>
                  <a:schemeClr val="accent3">
                    <a:lumMod val="50000"/>
                  </a:schemeClr>
                </a:solidFill>
              </a:rPr>
              <a:t>Buku/Diktat/Modul</a:t>
            </a:r>
            <a:endParaRPr lang="id-ID" sz="1200">
              <a:solidFill>
                <a:schemeClr val="accent3">
                  <a:lumMod val="50000"/>
                </a:schemeClr>
              </a:solidFill>
            </a:endParaRPr>
          </a:p>
        </p:txBody>
      </p:sp>
      <p:sp>
        <p:nvSpPr>
          <p:cNvPr id="75" name="TextBox 74"/>
          <p:cNvSpPr txBox="1"/>
          <p:nvPr/>
        </p:nvSpPr>
        <p:spPr>
          <a:xfrm>
            <a:off x="5508104" y="1412776"/>
            <a:ext cx="2592056" cy="369332"/>
          </a:xfrm>
          <a:prstGeom prst="rect">
            <a:avLst/>
          </a:prstGeom>
          <a:noFill/>
        </p:spPr>
        <p:txBody>
          <a:bodyPr wrap="none" rtlCol="0">
            <a:spAutoFit/>
          </a:bodyPr>
          <a:lstStyle/>
          <a:p>
            <a:r>
              <a:rPr lang="id-ID" b="1" smtClean="0">
                <a:solidFill>
                  <a:schemeClr val="accent3">
                    <a:lumMod val="50000"/>
                  </a:schemeClr>
                </a:solidFill>
              </a:rPr>
              <a:t>Modul – Petunjuk Praktis</a:t>
            </a:r>
            <a:endParaRPr lang="en-US" b="1">
              <a:solidFill>
                <a:schemeClr val="accent3">
                  <a:lumMod val="50000"/>
                </a:schemeClr>
              </a:solidFill>
            </a:endParaRPr>
          </a:p>
        </p:txBody>
      </p:sp>
      <p:sp>
        <p:nvSpPr>
          <p:cNvPr id="76" name="TextBox 75"/>
          <p:cNvSpPr txBox="1"/>
          <p:nvPr/>
        </p:nvSpPr>
        <p:spPr>
          <a:xfrm>
            <a:off x="5688124" y="1772816"/>
            <a:ext cx="3060340" cy="1938992"/>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id-ID" sz="1200" smtClean="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Buku/Diktat/Modul</a:t>
            </a:r>
          </a:p>
          <a:p>
            <a:pPr marL="285750" indent="-285750">
              <a:buFont typeface="Arial" panose="020B0604020202020204" pitchFamily="34" charset="0"/>
              <a:buChar char="•"/>
            </a:pPr>
            <a:r>
              <a:rPr lang="id-ID" sz="1200">
                <a:solidFill>
                  <a:schemeClr val="accent3">
                    <a:lumMod val="50000"/>
                  </a:schemeClr>
                </a:solidFill>
              </a:rPr>
              <a:t>Modul – Kumpulan </a:t>
            </a:r>
            <a:r>
              <a:rPr lang="id-ID" sz="1200" smtClean="0">
                <a:solidFill>
                  <a:schemeClr val="accent3">
                    <a:lumMod val="50000"/>
                  </a:schemeClr>
                </a:solidFill>
              </a:rPr>
              <a:t>Buku/Diktat/Modul</a:t>
            </a:r>
            <a:endParaRPr lang="id-ID" sz="1200">
              <a:solidFill>
                <a:schemeClr val="accent3">
                  <a:lumMod val="50000"/>
                </a:schemeClr>
              </a:solidFill>
            </a:endParaRPr>
          </a:p>
        </p:txBody>
      </p:sp>
    </p:spTree>
    <p:extLst>
      <p:ext uri="{BB962C8B-B14F-4D97-AF65-F5344CB8AC3E}">
        <p14:creationId xmlns:p14="http://schemas.microsoft.com/office/powerpoint/2010/main" val="161484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48"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41" name="Group 40"/>
          <p:cNvGrpSpPr/>
          <p:nvPr/>
        </p:nvGrpSpPr>
        <p:grpSpPr>
          <a:xfrm>
            <a:off x="2411760" y="860667"/>
            <a:ext cx="792088" cy="336086"/>
            <a:chOff x="827584" y="1021378"/>
            <a:chExt cx="1080120" cy="319390"/>
          </a:xfrm>
        </p:grpSpPr>
        <p:sp>
          <p:nvSpPr>
            <p:cNvPr id="42" name="Round Same Side Corner Rectangle 4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5" name="TextBox 44"/>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47" name="Group 46"/>
          <p:cNvGrpSpPr/>
          <p:nvPr/>
        </p:nvGrpSpPr>
        <p:grpSpPr>
          <a:xfrm>
            <a:off x="1619672" y="860667"/>
            <a:ext cx="792088" cy="33608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0" name="TextBox 49"/>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51" name="Group 50"/>
          <p:cNvGrpSpPr/>
          <p:nvPr/>
        </p:nvGrpSpPr>
        <p:grpSpPr>
          <a:xfrm>
            <a:off x="3203848" y="860667"/>
            <a:ext cx="792088" cy="336086"/>
            <a:chOff x="827584" y="1021378"/>
            <a:chExt cx="1080120" cy="319390"/>
          </a:xfrm>
        </p:grpSpPr>
        <p:sp>
          <p:nvSpPr>
            <p:cNvPr id="52" name="Round Same Side Corner Rectangle 5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3" name="TextBox 52"/>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54" name="Group 53"/>
          <p:cNvGrpSpPr/>
          <p:nvPr/>
        </p:nvGrpSpPr>
        <p:grpSpPr>
          <a:xfrm>
            <a:off x="4788024" y="860667"/>
            <a:ext cx="792088" cy="336086"/>
            <a:chOff x="827584" y="1021378"/>
            <a:chExt cx="1080120" cy="319390"/>
          </a:xfrm>
        </p:grpSpPr>
        <p:sp>
          <p:nvSpPr>
            <p:cNvPr id="55" name="Round Same Side Corner Rectangle 5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6" name="TextBox 55"/>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57" name="Group 56"/>
          <p:cNvGrpSpPr/>
          <p:nvPr/>
        </p:nvGrpSpPr>
        <p:grpSpPr>
          <a:xfrm>
            <a:off x="6372200" y="860667"/>
            <a:ext cx="792088" cy="336086"/>
            <a:chOff x="827584" y="1021378"/>
            <a:chExt cx="1080120" cy="319390"/>
          </a:xfrm>
        </p:grpSpPr>
        <p:sp>
          <p:nvSpPr>
            <p:cNvPr id="58" name="Round Same Side Corner Rectangle 5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9" name="TextBox 58"/>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60" name="Group 59"/>
          <p:cNvGrpSpPr/>
          <p:nvPr/>
        </p:nvGrpSpPr>
        <p:grpSpPr>
          <a:xfrm>
            <a:off x="5580112" y="860667"/>
            <a:ext cx="792088" cy="336086"/>
            <a:chOff x="827584" y="1021378"/>
            <a:chExt cx="1080120" cy="319390"/>
          </a:xfrm>
        </p:grpSpPr>
        <p:sp>
          <p:nvSpPr>
            <p:cNvPr id="61" name="Round Same Side Corner Rectangle 6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2" name="TextBox 61"/>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63" name="Group 62"/>
          <p:cNvGrpSpPr/>
          <p:nvPr/>
        </p:nvGrpSpPr>
        <p:grpSpPr>
          <a:xfrm>
            <a:off x="7164288" y="860666"/>
            <a:ext cx="792088" cy="336086"/>
            <a:chOff x="827584" y="1021378"/>
            <a:chExt cx="1080120" cy="319390"/>
          </a:xfrm>
        </p:grpSpPr>
        <p:sp>
          <p:nvSpPr>
            <p:cNvPr id="64" name="Round Same Side Corner Rectangle 6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5" name="TextBox 64"/>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66" name="Group 65"/>
          <p:cNvGrpSpPr/>
          <p:nvPr/>
        </p:nvGrpSpPr>
        <p:grpSpPr>
          <a:xfrm>
            <a:off x="3995936" y="860667"/>
            <a:ext cx="792088" cy="336086"/>
            <a:chOff x="827584" y="1021378"/>
            <a:chExt cx="1080120" cy="319390"/>
          </a:xfrm>
        </p:grpSpPr>
        <p:sp>
          <p:nvSpPr>
            <p:cNvPr id="67" name="Round Same Side Corner Rectangle 6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8" name="TextBox 67"/>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69" name="Group 68"/>
          <p:cNvGrpSpPr/>
          <p:nvPr/>
        </p:nvGrpSpPr>
        <p:grpSpPr>
          <a:xfrm>
            <a:off x="7956376" y="860666"/>
            <a:ext cx="792088" cy="336086"/>
            <a:chOff x="827584" y="1021378"/>
            <a:chExt cx="1080120" cy="319390"/>
          </a:xfrm>
        </p:grpSpPr>
        <p:sp>
          <p:nvSpPr>
            <p:cNvPr id="70" name="Round Same Side Corner Rectangle 6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1" name="TextBox 70"/>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43" name="Group 42"/>
          <p:cNvGrpSpPr/>
          <p:nvPr/>
        </p:nvGrpSpPr>
        <p:grpSpPr>
          <a:xfrm>
            <a:off x="7956376" y="860667"/>
            <a:ext cx="792088" cy="336086"/>
            <a:chOff x="827584" y="1021378"/>
            <a:chExt cx="1080120" cy="319390"/>
          </a:xfrm>
          <a:solidFill>
            <a:schemeClr val="accent4">
              <a:lumMod val="20000"/>
              <a:lumOff val="80000"/>
            </a:schemeClr>
          </a:solidFill>
        </p:grpSpPr>
        <p:sp>
          <p:nvSpPr>
            <p:cNvPr id="44" name="Round Same Side Corner Rectangle 43"/>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6" name="TextBox 45"/>
            <p:cNvSpPr txBox="1"/>
            <p:nvPr/>
          </p:nvSpPr>
          <p:spPr>
            <a:xfrm>
              <a:off x="827584" y="1047566"/>
              <a:ext cx="1080120" cy="263238"/>
            </a:xfrm>
            <a:prstGeom prst="rect">
              <a:avLst/>
            </a:prstGeom>
            <a:grpFill/>
          </p:spPr>
          <p:txBody>
            <a:bodyPr wrap="square" rtlCol="0" anchor="ctr">
              <a:spAutoFit/>
            </a:bodyPr>
            <a:lstStyle/>
            <a:p>
              <a:pPr algn="ctr"/>
              <a:r>
                <a:rPr lang="id-ID" sz="1200" smtClean="0"/>
                <a:t>Expert</a:t>
              </a:r>
              <a:endParaRPr lang="en-US" sz="1200"/>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7600" y="1502350"/>
            <a:ext cx="1350881" cy="1424757"/>
          </a:xfrm>
          <a:prstGeom prst="rect">
            <a:avLst/>
          </a:prstGeom>
        </p:spPr>
      </p:pic>
      <p:sp>
        <p:nvSpPr>
          <p:cNvPr id="4" name="Rectangle 3"/>
          <p:cNvSpPr/>
          <p:nvPr/>
        </p:nvSpPr>
        <p:spPr>
          <a:xfrm>
            <a:off x="1907704" y="1412776"/>
            <a:ext cx="6840760" cy="158011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
        <p:nvSpPr>
          <p:cNvPr id="5" name="TextBox 4"/>
          <p:cNvSpPr txBox="1"/>
          <p:nvPr/>
        </p:nvSpPr>
        <p:spPr>
          <a:xfrm>
            <a:off x="3347864" y="1484784"/>
            <a:ext cx="5328592" cy="1508105"/>
          </a:xfrm>
          <a:prstGeom prst="rect">
            <a:avLst/>
          </a:prstGeom>
          <a:noFill/>
        </p:spPr>
        <p:txBody>
          <a:bodyPr wrap="square" rtlCol="0">
            <a:spAutoFit/>
          </a:bodyPr>
          <a:lstStyle/>
          <a:p>
            <a:pPr>
              <a:spcBef>
                <a:spcPts val="600"/>
              </a:spcBef>
            </a:pPr>
            <a:r>
              <a:rPr lang="id-ID" sz="1100" smtClean="0"/>
              <a:t>Dr.Ir. Idat Galih Permana , MSc.Agr. lahir di Serang pada tanggal 6 Mei 1967 merupakan lulusan Sarajan Peternakan IPB tahun 1990. Program Master dan Doktornya masing-masing diselesaikan pada tahun 1995 dan 2002 dari Goettingen University, Jerman  dalam bidang Nutrisi Ternak..</a:t>
            </a:r>
          </a:p>
          <a:p>
            <a:pPr>
              <a:spcBef>
                <a:spcPts val="600"/>
              </a:spcBef>
            </a:pPr>
            <a:r>
              <a:rPr lang="id-ID" sz="1100" smtClean="0"/>
              <a:t>Idat Galih Permana </a:t>
            </a:r>
          </a:p>
          <a:p>
            <a:pPr>
              <a:spcBef>
                <a:spcPts val="600"/>
              </a:spcBef>
            </a:pPr>
            <a:endParaRPr lang="id-ID" sz="1100" smtClean="0"/>
          </a:p>
          <a:p>
            <a:pPr>
              <a:spcBef>
                <a:spcPts val="600"/>
              </a:spcBef>
            </a:pPr>
            <a:endParaRPr lang="en-US" sz="1100"/>
          </a:p>
        </p:txBody>
      </p:sp>
      <p:sp>
        <p:nvSpPr>
          <p:cNvPr id="73" name="Rectangle 72"/>
          <p:cNvSpPr/>
          <p:nvPr/>
        </p:nvSpPr>
        <p:spPr>
          <a:xfrm>
            <a:off x="1907704" y="3140968"/>
            <a:ext cx="6840760" cy="165618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
        <p:nvSpPr>
          <p:cNvPr id="74" name="TextBox 73"/>
          <p:cNvSpPr txBox="1"/>
          <p:nvPr/>
        </p:nvSpPr>
        <p:spPr>
          <a:xfrm>
            <a:off x="3347864" y="3212976"/>
            <a:ext cx="5328592" cy="1000274"/>
          </a:xfrm>
          <a:prstGeom prst="rect">
            <a:avLst/>
          </a:prstGeom>
          <a:noFill/>
        </p:spPr>
        <p:txBody>
          <a:bodyPr wrap="square" rtlCol="0">
            <a:spAutoFit/>
          </a:bodyPr>
          <a:lstStyle/>
          <a:p>
            <a:pPr>
              <a:spcBef>
                <a:spcPts val="600"/>
              </a:spcBef>
            </a:pPr>
            <a:r>
              <a:rPr lang="id-ID" sz="1100" smtClean="0"/>
              <a:t>Dr.Despal, SPt, MSc.Agr.</a:t>
            </a:r>
          </a:p>
          <a:p>
            <a:pPr>
              <a:spcBef>
                <a:spcPts val="600"/>
              </a:spcBef>
            </a:pPr>
            <a:endParaRPr lang="id-ID" sz="1100" smtClean="0"/>
          </a:p>
          <a:p>
            <a:pPr>
              <a:spcBef>
                <a:spcPts val="600"/>
              </a:spcBef>
            </a:pPr>
            <a:endParaRPr lang="id-ID" sz="1100" smtClean="0"/>
          </a:p>
          <a:p>
            <a:pPr>
              <a:spcBef>
                <a:spcPts val="600"/>
              </a:spcBef>
            </a:pPr>
            <a:endParaRPr lang="en-US" sz="110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599" y="3188898"/>
            <a:ext cx="1350882" cy="1540672"/>
          </a:xfrm>
          <a:prstGeom prst="rect">
            <a:avLst/>
          </a:prstGeom>
        </p:spPr>
      </p:pic>
      <p:sp>
        <p:nvSpPr>
          <p:cNvPr id="75" name="Rectangle 74"/>
          <p:cNvSpPr/>
          <p:nvPr/>
        </p:nvSpPr>
        <p:spPr>
          <a:xfrm>
            <a:off x="1907704" y="4941168"/>
            <a:ext cx="6840760" cy="165618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
        <p:nvSpPr>
          <p:cNvPr id="76" name="TextBox 75"/>
          <p:cNvSpPr txBox="1"/>
          <p:nvPr/>
        </p:nvSpPr>
        <p:spPr>
          <a:xfrm>
            <a:off x="3347864" y="5013176"/>
            <a:ext cx="5328592" cy="1000274"/>
          </a:xfrm>
          <a:prstGeom prst="rect">
            <a:avLst/>
          </a:prstGeom>
          <a:noFill/>
        </p:spPr>
        <p:txBody>
          <a:bodyPr wrap="square" rtlCol="0">
            <a:spAutoFit/>
          </a:bodyPr>
          <a:lstStyle/>
          <a:p>
            <a:pPr>
              <a:spcBef>
                <a:spcPts val="600"/>
              </a:spcBef>
            </a:pPr>
            <a:r>
              <a:rPr lang="id-ID" sz="1100" smtClean="0"/>
              <a:t>Dr.Ir. Suryahadi, DEA.</a:t>
            </a:r>
          </a:p>
          <a:p>
            <a:pPr>
              <a:spcBef>
                <a:spcPts val="600"/>
              </a:spcBef>
            </a:pPr>
            <a:endParaRPr lang="id-ID" sz="1100" smtClean="0"/>
          </a:p>
          <a:p>
            <a:pPr>
              <a:spcBef>
                <a:spcPts val="600"/>
              </a:spcBef>
            </a:pPr>
            <a:endParaRPr lang="id-ID" sz="1100" smtClean="0"/>
          </a:p>
          <a:p>
            <a:pPr>
              <a:spcBef>
                <a:spcPts val="600"/>
              </a:spcBef>
            </a:pPr>
            <a:endParaRPr lang="en-US" sz="110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9616" r="18067" b="41667"/>
          <a:stretch/>
        </p:blipFill>
        <p:spPr>
          <a:xfrm>
            <a:off x="1977599" y="5013176"/>
            <a:ext cx="1333581" cy="1296144"/>
          </a:xfrm>
          <a:prstGeom prst="rect">
            <a:avLst/>
          </a:prstGeom>
        </p:spPr>
      </p:pic>
    </p:spTree>
    <p:extLst>
      <p:ext uri="{BB962C8B-B14F-4D97-AF65-F5344CB8AC3E}">
        <p14:creationId xmlns:p14="http://schemas.microsoft.com/office/powerpoint/2010/main" val="2384233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sp>
        <p:nvSpPr>
          <p:cNvPr id="3" name="TextBox 2"/>
          <p:cNvSpPr txBox="1"/>
          <p:nvPr/>
        </p:nvSpPr>
        <p:spPr>
          <a:xfrm>
            <a:off x="2555776" y="2564904"/>
            <a:ext cx="1426481" cy="646331"/>
          </a:xfrm>
          <a:prstGeom prst="rect">
            <a:avLst/>
          </a:prstGeom>
          <a:noFill/>
        </p:spPr>
        <p:txBody>
          <a:bodyPr wrap="none" rtlCol="0">
            <a:spAutoFit/>
          </a:bodyPr>
          <a:lstStyle/>
          <a:p>
            <a:r>
              <a:rPr lang="id-ID" smtClean="0"/>
              <a:t>Karya Ilmiah</a:t>
            </a:r>
          </a:p>
          <a:p>
            <a:r>
              <a:rPr lang="id-ID" smtClean="0"/>
              <a:t>Profil Experts</a:t>
            </a:r>
            <a:endParaRPr lang="en-US"/>
          </a:p>
        </p:txBody>
      </p:sp>
      <p:grpSp>
        <p:nvGrpSpPr>
          <p:cNvPr id="39" name="Group 38"/>
          <p:cNvGrpSpPr/>
          <p:nvPr/>
        </p:nvGrpSpPr>
        <p:grpSpPr>
          <a:xfrm>
            <a:off x="1619672" y="860667"/>
            <a:ext cx="792088" cy="336086"/>
            <a:chOff x="827584" y="1021378"/>
            <a:chExt cx="1080120" cy="319390"/>
          </a:xfrm>
        </p:grpSpPr>
        <p:sp>
          <p:nvSpPr>
            <p:cNvPr id="40" name="Round Same Side Corner Rectangle 3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1" name="TextBox 40"/>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42" name="Group 41"/>
          <p:cNvGrpSpPr/>
          <p:nvPr/>
        </p:nvGrpSpPr>
        <p:grpSpPr>
          <a:xfrm>
            <a:off x="3203848" y="860667"/>
            <a:ext cx="792088" cy="336086"/>
            <a:chOff x="827584" y="1021378"/>
            <a:chExt cx="1080120" cy="319390"/>
          </a:xfrm>
        </p:grpSpPr>
        <p:sp>
          <p:nvSpPr>
            <p:cNvPr id="43" name="Round Same Side Corner Rectangle 4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4" name="TextBox 43"/>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45" name="Group 44"/>
          <p:cNvGrpSpPr/>
          <p:nvPr/>
        </p:nvGrpSpPr>
        <p:grpSpPr>
          <a:xfrm>
            <a:off x="5580112" y="860667"/>
            <a:ext cx="792088" cy="336086"/>
            <a:chOff x="827584" y="1021378"/>
            <a:chExt cx="1080120" cy="319390"/>
          </a:xfrm>
        </p:grpSpPr>
        <p:sp>
          <p:nvSpPr>
            <p:cNvPr id="46" name="Round Same Side Corner Rectangle 4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7" name="TextBox 46"/>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48" name="Group 47"/>
          <p:cNvGrpSpPr/>
          <p:nvPr/>
        </p:nvGrpSpPr>
        <p:grpSpPr>
          <a:xfrm>
            <a:off x="7164288" y="860666"/>
            <a:ext cx="792088" cy="33608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0" name="TextBox 49"/>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51" name="Group 50"/>
          <p:cNvGrpSpPr/>
          <p:nvPr/>
        </p:nvGrpSpPr>
        <p:grpSpPr>
          <a:xfrm>
            <a:off x="7956376" y="860666"/>
            <a:ext cx="792088" cy="336086"/>
            <a:chOff x="827584" y="1021378"/>
            <a:chExt cx="1080120" cy="319390"/>
          </a:xfrm>
        </p:grpSpPr>
        <p:sp>
          <p:nvSpPr>
            <p:cNvPr id="52" name="Round Same Side Corner Rectangle 5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3" name="TextBox 52"/>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54" name="Group 53"/>
          <p:cNvGrpSpPr/>
          <p:nvPr/>
        </p:nvGrpSpPr>
        <p:grpSpPr>
          <a:xfrm>
            <a:off x="2411760" y="860667"/>
            <a:ext cx="792088" cy="336086"/>
            <a:chOff x="827584" y="1021378"/>
            <a:chExt cx="1080120" cy="319390"/>
          </a:xfrm>
        </p:grpSpPr>
        <p:sp>
          <p:nvSpPr>
            <p:cNvPr id="55" name="Round Same Side Corner Rectangle 5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6" name="TextBox 55"/>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57" name="Group 56"/>
          <p:cNvGrpSpPr/>
          <p:nvPr/>
        </p:nvGrpSpPr>
        <p:grpSpPr>
          <a:xfrm>
            <a:off x="4788024" y="860667"/>
            <a:ext cx="792088" cy="336086"/>
            <a:chOff x="827584" y="1021378"/>
            <a:chExt cx="1080120" cy="319390"/>
          </a:xfrm>
        </p:grpSpPr>
        <p:sp>
          <p:nvSpPr>
            <p:cNvPr id="58" name="Round Same Side Corner Rectangle 5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9" name="TextBox 58"/>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60" name="Group 59"/>
          <p:cNvGrpSpPr/>
          <p:nvPr/>
        </p:nvGrpSpPr>
        <p:grpSpPr>
          <a:xfrm>
            <a:off x="3995936" y="860667"/>
            <a:ext cx="792088" cy="336086"/>
            <a:chOff x="827584" y="1021378"/>
            <a:chExt cx="1080120" cy="319390"/>
          </a:xfrm>
          <a:solidFill>
            <a:schemeClr val="accent4">
              <a:lumMod val="20000"/>
              <a:lumOff val="80000"/>
            </a:schemeClr>
          </a:solidFill>
        </p:grpSpPr>
        <p:sp>
          <p:nvSpPr>
            <p:cNvPr id="61" name="Round Same Side Corner Rectangle 60"/>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2" name="TextBox 61"/>
            <p:cNvSpPr txBox="1"/>
            <p:nvPr/>
          </p:nvSpPr>
          <p:spPr>
            <a:xfrm>
              <a:off x="827584" y="1065923"/>
              <a:ext cx="1080120" cy="226524"/>
            </a:xfrm>
            <a:prstGeom prst="rect">
              <a:avLst/>
            </a:prstGeom>
            <a:grpFill/>
          </p:spPr>
          <p:txBody>
            <a:bodyPr wrap="square" rtlCol="0" anchor="ctr">
              <a:spAutoFit/>
            </a:bodyPr>
            <a:lstStyle/>
            <a:p>
              <a:pPr algn="ctr"/>
              <a:r>
                <a:rPr lang="id-ID" sz="1200" smtClean="0"/>
                <a:t>Forsum</a:t>
              </a:r>
              <a:endParaRPr lang="en-US" sz="1200"/>
            </a:p>
          </p:txBody>
        </p:sp>
      </p:grpSp>
      <p:grpSp>
        <p:nvGrpSpPr>
          <p:cNvPr id="63" name="Group 62"/>
          <p:cNvGrpSpPr/>
          <p:nvPr/>
        </p:nvGrpSpPr>
        <p:grpSpPr>
          <a:xfrm>
            <a:off x="6372200" y="860667"/>
            <a:ext cx="792088" cy="336086"/>
            <a:chOff x="827584" y="1021378"/>
            <a:chExt cx="1080120" cy="319390"/>
          </a:xfrm>
        </p:grpSpPr>
        <p:sp>
          <p:nvSpPr>
            <p:cNvPr id="64" name="Round Same Side Corner Rectangle 6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5" name="TextBox 64"/>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spTree>
    <p:extLst>
      <p:ext uri="{BB962C8B-B14F-4D97-AF65-F5344CB8AC3E}">
        <p14:creationId xmlns:p14="http://schemas.microsoft.com/office/powerpoint/2010/main" val="903498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7" name="Group 6"/>
          <p:cNvGrpSpPr/>
          <p:nvPr/>
        </p:nvGrpSpPr>
        <p:grpSpPr>
          <a:xfrm>
            <a:off x="2411760" y="860667"/>
            <a:ext cx="792088" cy="336086"/>
            <a:chOff x="827584" y="1021378"/>
            <a:chExt cx="1080120" cy="319390"/>
          </a:xfrm>
        </p:grpSpPr>
        <p:sp>
          <p:nvSpPr>
            <p:cNvPr id="8" name="Round Same Side Corner Rectangle 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9" name="TextBox 8"/>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10" name="Group 9"/>
          <p:cNvGrpSpPr/>
          <p:nvPr/>
        </p:nvGrpSpPr>
        <p:grpSpPr>
          <a:xfrm>
            <a:off x="1619672" y="860667"/>
            <a:ext cx="792088" cy="336086"/>
            <a:chOff x="827584" y="1021378"/>
            <a:chExt cx="1080120" cy="319390"/>
          </a:xfrm>
        </p:grpSpPr>
        <p:sp>
          <p:nvSpPr>
            <p:cNvPr id="11" name="Round Same Side Corner Rectangle 1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2" name="TextBox 11"/>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13" name="Group 12"/>
          <p:cNvGrpSpPr/>
          <p:nvPr/>
        </p:nvGrpSpPr>
        <p:grpSpPr>
          <a:xfrm>
            <a:off x="3203848" y="860667"/>
            <a:ext cx="792088" cy="336086"/>
            <a:chOff x="827584" y="1021378"/>
            <a:chExt cx="1080120" cy="319390"/>
          </a:xfrm>
        </p:grpSpPr>
        <p:sp>
          <p:nvSpPr>
            <p:cNvPr id="14" name="Round Same Side Corner Rectangle 1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15" name="TextBox 14"/>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19" name="Group 18"/>
          <p:cNvGrpSpPr/>
          <p:nvPr/>
        </p:nvGrpSpPr>
        <p:grpSpPr>
          <a:xfrm>
            <a:off x="4788024" y="860667"/>
            <a:ext cx="792088" cy="336086"/>
            <a:chOff x="827584" y="1021378"/>
            <a:chExt cx="1080120" cy="319390"/>
          </a:xfrm>
        </p:grpSpPr>
        <p:sp>
          <p:nvSpPr>
            <p:cNvPr id="20" name="Round Same Side Corner Rectangle 1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21" name="TextBox 20"/>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22" name="Group 21"/>
          <p:cNvGrpSpPr/>
          <p:nvPr/>
        </p:nvGrpSpPr>
        <p:grpSpPr>
          <a:xfrm>
            <a:off x="6372200" y="860667"/>
            <a:ext cx="792088" cy="336086"/>
            <a:chOff x="827584" y="1021378"/>
            <a:chExt cx="1080120" cy="319390"/>
          </a:xfrm>
        </p:grpSpPr>
        <p:sp>
          <p:nvSpPr>
            <p:cNvPr id="23" name="Round Same Side Corner Rectangle 2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24" name="TextBox 23"/>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grpSp>
        <p:nvGrpSpPr>
          <p:cNvPr id="29" name="Group 28"/>
          <p:cNvGrpSpPr/>
          <p:nvPr/>
        </p:nvGrpSpPr>
        <p:grpSpPr>
          <a:xfrm>
            <a:off x="5580112" y="860667"/>
            <a:ext cx="792088" cy="336086"/>
            <a:chOff x="827584" y="1021378"/>
            <a:chExt cx="1080120" cy="319390"/>
          </a:xfrm>
        </p:grpSpPr>
        <p:sp>
          <p:nvSpPr>
            <p:cNvPr id="30" name="Round Same Side Corner Rectangle 2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31" name="TextBox 30"/>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32" name="Group 31"/>
          <p:cNvGrpSpPr/>
          <p:nvPr/>
        </p:nvGrpSpPr>
        <p:grpSpPr>
          <a:xfrm>
            <a:off x="7164288" y="860666"/>
            <a:ext cx="792088" cy="336086"/>
            <a:chOff x="827584" y="1021378"/>
            <a:chExt cx="1080120" cy="319390"/>
          </a:xfrm>
        </p:grpSpPr>
        <p:sp>
          <p:nvSpPr>
            <p:cNvPr id="33" name="Round Same Side Corner Rectangle 3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34" name="TextBox 33"/>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40" name="TextBox 39"/>
          <p:cNvSpPr txBox="1"/>
          <p:nvPr/>
        </p:nvSpPr>
        <p:spPr>
          <a:xfrm>
            <a:off x="1835696" y="1403484"/>
            <a:ext cx="5204886" cy="369332"/>
          </a:xfrm>
          <a:prstGeom prst="rect">
            <a:avLst/>
          </a:prstGeom>
          <a:noFill/>
        </p:spPr>
        <p:txBody>
          <a:bodyPr wrap="none" rtlCol="0">
            <a:spAutoFit/>
          </a:bodyPr>
          <a:lstStyle/>
          <a:p>
            <a:r>
              <a:rPr lang="id-ID" b="1" smtClean="0">
                <a:solidFill>
                  <a:schemeClr val="accent3">
                    <a:lumMod val="50000"/>
                  </a:schemeClr>
                </a:solidFill>
              </a:rPr>
              <a:t>Sebaran Wilayah Peternakan Sapi Perah di Indonesia</a:t>
            </a:r>
            <a:endParaRPr lang="en-US" b="1">
              <a:solidFill>
                <a:schemeClr val="accent3">
                  <a:lumMod val="50000"/>
                </a:schemeClr>
              </a:solidFill>
            </a:endParaRPr>
          </a:p>
        </p:txBody>
      </p:sp>
      <p:sp>
        <p:nvSpPr>
          <p:cNvPr id="48"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43" name="Group 42"/>
          <p:cNvGrpSpPr/>
          <p:nvPr/>
        </p:nvGrpSpPr>
        <p:grpSpPr>
          <a:xfrm>
            <a:off x="3995936" y="860667"/>
            <a:ext cx="792088" cy="336086"/>
            <a:chOff x="827584" y="1021378"/>
            <a:chExt cx="1080120" cy="319390"/>
          </a:xfrm>
        </p:grpSpPr>
        <p:sp>
          <p:nvSpPr>
            <p:cNvPr id="44" name="Round Same Side Corner Rectangle 4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6" name="TextBox 45"/>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904005"/>
            <a:ext cx="6912768" cy="3843185"/>
          </a:xfrm>
          <a:prstGeom prst="rect">
            <a:avLst/>
          </a:prstGeom>
          <a:ln>
            <a:solidFill>
              <a:schemeClr val="accent3">
                <a:lumMod val="60000"/>
                <a:lumOff val="40000"/>
              </a:schemeClr>
            </a:solidFill>
          </a:ln>
        </p:spPr>
      </p:pic>
      <p:sp>
        <p:nvSpPr>
          <p:cNvPr id="16" name="TextBox 15"/>
          <p:cNvSpPr txBox="1"/>
          <p:nvPr/>
        </p:nvSpPr>
        <p:spPr>
          <a:xfrm>
            <a:off x="2087724" y="6381328"/>
            <a:ext cx="6538328" cy="292388"/>
          </a:xfrm>
          <a:prstGeom prst="rect">
            <a:avLst/>
          </a:prstGeom>
          <a:noFill/>
        </p:spPr>
        <p:txBody>
          <a:bodyPr wrap="none" rtlCol="0">
            <a:spAutoFit/>
          </a:bodyPr>
          <a:lstStyle/>
          <a:p>
            <a:r>
              <a:rPr lang="id-ID" sz="1300" smtClean="0"/>
              <a:t>Copyright (2015) Department of Nutrition and Feed Technology, Faculty of Animal  Science IPB</a:t>
            </a:r>
            <a:endParaRPr lang="en-US" sz="1300"/>
          </a:p>
        </p:txBody>
      </p:sp>
      <p:grpSp>
        <p:nvGrpSpPr>
          <p:cNvPr id="41" name="Group 40"/>
          <p:cNvGrpSpPr/>
          <p:nvPr/>
        </p:nvGrpSpPr>
        <p:grpSpPr>
          <a:xfrm>
            <a:off x="7956376" y="860666"/>
            <a:ext cx="792088" cy="336086"/>
            <a:chOff x="827584" y="1021378"/>
            <a:chExt cx="1080120" cy="319390"/>
          </a:xfrm>
        </p:grpSpPr>
        <p:sp>
          <p:nvSpPr>
            <p:cNvPr id="42" name="Round Same Side Corner Rectangle 4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5" name="TextBox 44"/>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spTree>
    <p:extLst>
      <p:ext uri="{BB962C8B-B14F-4D97-AF65-F5344CB8AC3E}">
        <p14:creationId xmlns:p14="http://schemas.microsoft.com/office/powerpoint/2010/main" val="37744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40" name="TextBox 39"/>
          <p:cNvSpPr txBox="1"/>
          <p:nvPr/>
        </p:nvSpPr>
        <p:spPr>
          <a:xfrm>
            <a:off x="1835696" y="1403484"/>
            <a:ext cx="2662396" cy="369332"/>
          </a:xfrm>
          <a:prstGeom prst="rect">
            <a:avLst/>
          </a:prstGeom>
          <a:noFill/>
        </p:spPr>
        <p:txBody>
          <a:bodyPr wrap="none" rtlCol="0">
            <a:spAutoFit/>
          </a:bodyPr>
          <a:lstStyle/>
          <a:p>
            <a:r>
              <a:rPr lang="id-ID" b="1" smtClean="0">
                <a:solidFill>
                  <a:schemeClr val="accent3">
                    <a:lumMod val="50000"/>
                  </a:schemeClr>
                </a:solidFill>
              </a:rPr>
              <a:t>Profil Peternak Sapi Perah</a:t>
            </a:r>
            <a:endParaRPr lang="en-US" b="1">
              <a:solidFill>
                <a:schemeClr val="accent3">
                  <a:lumMod val="50000"/>
                </a:schemeClr>
              </a:solidFill>
            </a:endParaRPr>
          </a:p>
        </p:txBody>
      </p:sp>
      <p:sp>
        <p:nvSpPr>
          <p:cNvPr id="48"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26979"/>
          <a:stretch/>
        </p:blipFill>
        <p:spPr>
          <a:xfrm>
            <a:off x="5608714" y="2188519"/>
            <a:ext cx="3355774" cy="174453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6979" y="2188520"/>
            <a:ext cx="3546019" cy="1656184"/>
          </a:xfrm>
          <a:prstGeom prst="rect">
            <a:avLst/>
          </a:prstGeom>
        </p:spPr>
      </p:pic>
      <p:grpSp>
        <p:nvGrpSpPr>
          <p:cNvPr id="41" name="Group 40"/>
          <p:cNvGrpSpPr/>
          <p:nvPr/>
        </p:nvGrpSpPr>
        <p:grpSpPr>
          <a:xfrm>
            <a:off x="2411760" y="860667"/>
            <a:ext cx="792088" cy="336086"/>
            <a:chOff x="827584" y="1021378"/>
            <a:chExt cx="1080120" cy="319390"/>
          </a:xfrm>
        </p:grpSpPr>
        <p:sp>
          <p:nvSpPr>
            <p:cNvPr id="42" name="Round Same Side Corner Rectangle 4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5" name="TextBox 44"/>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47" name="Group 46"/>
          <p:cNvGrpSpPr/>
          <p:nvPr/>
        </p:nvGrpSpPr>
        <p:grpSpPr>
          <a:xfrm>
            <a:off x="1619672" y="860667"/>
            <a:ext cx="792088" cy="33608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0" name="TextBox 49"/>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51" name="Group 50"/>
          <p:cNvGrpSpPr/>
          <p:nvPr/>
        </p:nvGrpSpPr>
        <p:grpSpPr>
          <a:xfrm>
            <a:off x="3203848" y="860667"/>
            <a:ext cx="792088" cy="336086"/>
            <a:chOff x="827584" y="1021378"/>
            <a:chExt cx="1080120" cy="319390"/>
          </a:xfrm>
        </p:grpSpPr>
        <p:sp>
          <p:nvSpPr>
            <p:cNvPr id="52" name="Round Same Side Corner Rectangle 5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3" name="TextBox 52"/>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54" name="Group 53"/>
          <p:cNvGrpSpPr/>
          <p:nvPr/>
        </p:nvGrpSpPr>
        <p:grpSpPr>
          <a:xfrm>
            <a:off x="4788024" y="860667"/>
            <a:ext cx="792088" cy="336086"/>
            <a:chOff x="827584" y="1021378"/>
            <a:chExt cx="1080120" cy="319390"/>
          </a:xfrm>
        </p:grpSpPr>
        <p:sp>
          <p:nvSpPr>
            <p:cNvPr id="55" name="Round Same Side Corner Rectangle 5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6" name="TextBox 55"/>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57" name="Group 56"/>
          <p:cNvGrpSpPr/>
          <p:nvPr/>
        </p:nvGrpSpPr>
        <p:grpSpPr>
          <a:xfrm>
            <a:off x="6372200" y="860667"/>
            <a:ext cx="792088" cy="336086"/>
            <a:chOff x="827584" y="1021378"/>
            <a:chExt cx="1080120" cy="319390"/>
          </a:xfrm>
        </p:grpSpPr>
        <p:sp>
          <p:nvSpPr>
            <p:cNvPr id="58" name="Round Same Side Corner Rectangle 5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9" name="TextBox 58"/>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60" name="Group 59"/>
          <p:cNvGrpSpPr/>
          <p:nvPr/>
        </p:nvGrpSpPr>
        <p:grpSpPr>
          <a:xfrm>
            <a:off x="5580112" y="860667"/>
            <a:ext cx="792088" cy="336086"/>
            <a:chOff x="827584" y="1021378"/>
            <a:chExt cx="1080120" cy="319390"/>
          </a:xfrm>
        </p:grpSpPr>
        <p:sp>
          <p:nvSpPr>
            <p:cNvPr id="61" name="Round Same Side Corner Rectangle 6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2" name="TextBox 61"/>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63" name="Group 62"/>
          <p:cNvGrpSpPr/>
          <p:nvPr/>
        </p:nvGrpSpPr>
        <p:grpSpPr>
          <a:xfrm>
            <a:off x="7164288" y="860666"/>
            <a:ext cx="792088" cy="336086"/>
            <a:chOff x="827584" y="1021378"/>
            <a:chExt cx="1080120" cy="319390"/>
          </a:xfrm>
        </p:grpSpPr>
        <p:sp>
          <p:nvSpPr>
            <p:cNvPr id="64" name="Round Same Side Corner Rectangle 6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5" name="TextBox 64"/>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66" name="Group 65"/>
          <p:cNvGrpSpPr/>
          <p:nvPr/>
        </p:nvGrpSpPr>
        <p:grpSpPr>
          <a:xfrm>
            <a:off x="3995936" y="860667"/>
            <a:ext cx="792088" cy="336086"/>
            <a:chOff x="827584" y="1021378"/>
            <a:chExt cx="1080120" cy="319390"/>
          </a:xfrm>
        </p:grpSpPr>
        <p:sp>
          <p:nvSpPr>
            <p:cNvPr id="67" name="Round Same Side Corner Rectangle 6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8" name="TextBox 67"/>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69" name="Group 68"/>
          <p:cNvGrpSpPr/>
          <p:nvPr/>
        </p:nvGrpSpPr>
        <p:grpSpPr>
          <a:xfrm>
            <a:off x="7956376" y="860666"/>
            <a:ext cx="792088" cy="336086"/>
            <a:chOff x="827584" y="1021378"/>
            <a:chExt cx="1080120" cy="319390"/>
          </a:xfrm>
        </p:grpSpPr>
        <p:sp>
          <p:nvSpPr>
            <p:cNvPr id="70" name="Round Same Side Corner Rectangle 6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1" name="TextBox 70"/>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spTree>
    <p:extLst>
      <p:ext uri="{BB962C8B-B14F-4D97-AF65-F5344CB8AC3E}">
        <p14:creationId xmlns:p14="http://schemas.microsoft.com/office/powerpoint/2010/main" val="43359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40" name="TextBox 39"/>
          <p:cNvSpPr txBox="1"/>
          <p:nvPr/>
        </p:nvSpPr>
        <p:spPr>
          <a:xfrm>
            <a:off x="1835696" y="1403484"/>
            <a:ext cx="3265959" cy="369332"/>
          </a:xfrm>
          <a:prstGeom prst="rect">
            <a:avLst/>
          </a:prstGeom>
          <a:noFill/>
        </p:spPr>
        <p:txBody>
          <a:bodyPr wrap="none" rtlCol="0">
            <a:spAutoFit/>
          </a:bodyPr>
          <a:lstStyle/>
          <a:p>
            <a:r>
              <a:rPr lang="id-ID" b="1" smtClean="0">
                <a:solidFill>
                  <a:schemeClr val="accent3">
                    <a:lumMod val="50000"/>
                  </a:schemeClr>
                </a:solidFill>
              </a:rPr>
              <a:t>Populasi Sapi Perah di Indonesia</a:t>
            </a:r>
            <a:endParaRPr lang="en-US" b="1">
              <a:solidFill>
                <a:schemeClr val="accent3">
                  <a:lumMod val="50000"/>
                </a:schemeClr>
              </a:solidFill>
            </a:endParaRPr>
          </a:p>
        </p:txBody>
      </p:sp>
      <p:sp>
        <p:nvSpPr>
          <p:cNvPr id="41" name="TextBox 40"/>
          <p:cNvSpPr txBox="1"/>
          <p:nvPr/>
        </p:nvSpPr>
        <p:spPr>
          <a:xfrm>
            <a:off x="1835696" y="1772816"/>
            <a:ext cx="7128792" cy="461665"/>
          </a:xfrm>
          <a:prstGeom prst="rect">
            <a:avLst/>
          </a:prstGeom>
          <a:noFill/>
        </p:spPr>
        <p:txBody>
          <a:bodyPr wrap="square" rtlCol="0">
            <a:spAutoFit/>
          </a:bodyPr>
          <a:lstStyle/>
          <a:p>
            <a:pPr>
              <a:spcBef>
                <a:spcPts val="600"/>
              </a:spcBef>
            </a:pPr>
            <a:r>
              <a:rPr lang="en-US" sz="1200"/>
              <a:t>Populasi sapi perah di Indonesia saat ini berjumlah 592.416 ekor, pertambahan setiap tahun berkisar antara 1.4% sampai 22.3% per tahun. Berikut ini gambar perkembangan populasi sapi perah tahun 2005-2011</a:t>
            </a:r>
          </a:p>
        </p:txBody>
      </p:sp>
      <p:sp>
        <p:nvSpPr>
          <p:cNvPr id="48"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264402"/>
            <a:ext cx="3389987" cy="1884679"/>
          </a:xfrm>
          <a:prstGeom prst="rect">
            <a:avLst/>
          </a:prstGeom>
          <a:ln>
            <a:solidFill>
              <a:schemeClr val="accent3">
                <a:lumMod val="60000"/>
                <a:lumOff val="40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2264402"/>
            <a:ext cx="3497030" cy="188467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5695" y="4296252"/>
            <a:ext cx="3389987" cy="2240125"/>
          </a:xfrm>
          <a:prstGeom prst="rect">
            <a:avLst/>
          </a:prstGeom>
          <a:ln>
            <a:solidFill>
              <a:schemeClr val="accent3">
                <a:lumMod val="60000"/>
                <a:lumOff val="40000"/>
              </a:schemeClr>
            </a:solidFill>
          </a:ln>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4003" y="4284068"/>
            <a:ext cx="3475107" cy="2252309"/>
          </a:xfrm>
          <a:prstGeom prst="rect">
            <a:avLst/>
          </a:prstGeom>
          <a:ln>
            <a:solidFill>
              <a:schemeClr val="accent3">
                <a:lumMod val="60000"/>
                <a:lumOff val="40000"/>
              </a:schemeClr>
            </a:solidFill>
          </a:ln>
        </p:spPr>
      </p:pic>
      <p:grpSp>
        <p:nvGrpSpPr>
          <p:cNvPr id="39" name="Group 38"/>
          <p:cNvGrpSpPr/>
          <p:nvPr/>
        </p:nvGrpSpPr>
        <p:grpSpPr>
          <a:xfrm>
            <a:off x="2411760" y="860667"/>
            <a:ext cx="792088" cy="336086"/>
            <a:chOff x="827584" y="1021378"/>
            <a:chExt cx="1080120" cy="319390"/>
          </a:xfrm>
        </p:grpSpPr>
        <p:sp>
          <p:nvSpPr>
            <p:cNvPr id="42" name="Round Same Side Corner Rectangle 4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5" name="TextBox 44"/>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47" name="Group 46"/>
          <p:cNvGrpSpPr/>
          <p:nvPr/>
        </p:nvGrpSpPr>
        <p:grpSpPr>
          <a:xfrm>
            <a:off x="1619672" y="860667"/>
            <a:ext cx="792088" cy="33608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0" name="TextBox 49"/>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51" name="Group 50"/>
          <p:cNvGrpSpPr/>
          <p:nvPr/>
        </p:nvGrpSpPr>
        <p:grpSpPr>
          <a:xfrm>
            <a:off x="3203848" y="860667"/>
            <a:ext cx="792088" cy="336086"/>
            <a:chOff x="827584" y="1021378"/>
            <a:chExt cx="1080120" cy="319390"/>
          </a:xfrm>
        </p:grpSpPr>
        <p:sp>
          <p:nvSpPr>
            <p:cNvPr id="52" name="Round Same Side Corner Rectangle 5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3" name="TextBox 52"/>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54" name="Group 53"/>
          <p:cNvGrpSpPr/>
          <p:nvPr/>
        </p:nvGrpSpPr>
        <p:grpSpPr>
          <a:xfrm>
            <a:off x="4788024" y="860667"/>
            <a:ext cx="792088" cy="336086"/>
            <a:chOff x="827584" y="1021378"/>
            <a:chExt cx="1080120" cy="319390"/>
          </a:xfrm>
        </p:grpSpPr>
        <p:sp>
          <p:nvSpPr>
            <p:cNvPr id="55" name="Round Same Side Corner Rectangle 5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6" name="TextBox 55"/>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57" name="Group 56"/>
          <p:cNvGrpSpPr/>
          <p:nvPr/>
        </p:nvGrpSpPr>
        <p:grpSpPr>
          <a:xfrm>
            <a:off x="6372200" y="860667"/>
            <a:ext cx="792088" cy="336086"/>
            <a:chOff x="827584" y="1021378"/>
            <a:chExt cx="1080120" cy="319390"/>
          </a:xfrm>
        </p:grpSpPr>
        <p:sp>
          <p:nvSpPr>
            <p:cNvPr id="58" name="Round Same Side Corner Rectangle 5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9" name="TextBox 58"/>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60" name="Group 59"/>
          <p:cNvGrpSpPr/>
          <p:nvPr/>
        </p:nvGrpSpPr>
        <p:grpSpPr>
          <a:xfrm>
            <a:off x="5580112" y="860667"/>
            <a:ext cx="792088" cy="336086"/>
            <a:chOff x="827584" y="1021378"/>
            <a:chExt cx="1080120" cy="319390"/>
          </a:xfrm>
        </p:grpSpPr>
        <p:sp>
          <p:nvSpPr>
            <p:cNvPr id="61" name="Round Same Side Corner Rectangle 6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2" name="TextBox 61"/>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63" name="Group 62"/>
          <p:cNvGrpSpPr/>
          <p:nvPr/>
        </p:nvGrpSpPr>
        <p:grpSpPr>
          <a:xfrm>
            <a:off x="7164288" y="860666"/>
            <a:ext cx="792088" cy="336086"/>
            <a:chOff x="827584" y="1021378"/>
            <a:chExt cx="1080120" cy="319390"/>
          </a:xfrm>
        </p:grpSpPr>
        <p:sp>
          <p:nvSpPr>
            <p:cNvPr id="64" name="Round Same Side Corner Rectangle 6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5" name="TextBox 64"/>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66" name="Group 65"/>
          <p:cNvGrpSpPr/>
          <p:nvPr/>
        </p:nvGrpSpPr>
        <p:grpSpPr>
          <a:xfrm>
            <a:off x="3995936" y="860667"/>
            <a:ext cx="792088" cy="336086"/>
            <a:chOff x="827584" y="1021378"/>
            <a:chExt cx="1080120" cy="319390"/>
          </a:xfrm>
        </p:grpSpPr>
        <p:sp>
          <p:nvSpPr>
            <p:cNvPr id="67" name="Round Same Side Corner Rectangle 6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8" name="TextBox 67"/>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69" name="Group 68"/>
          <p:cNvGrpSpPr/>
          <p:nvPr/>
        </p:nvGrpSpPr>
        <p:grpSpPr>
          <a:xfrm>
            <a:off x="7956376" y="860666"/>
            <a:ext cx="792088" cy="336086"/>
            <a:chOff x="827584" y="1021378"/>
            <a:chExt cx="1080120" cy="319390"/>
          </a:xfrm>
        </p:grpSpPr>
        <p:sp>
          <p:nvSpPr>
            <p:cNvPr id="70" name="Round Same Side Corner Rectangle 6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1" name="TextBox 70"/>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spTree>
    <p:extLst>
      <p:ext uri="{BB962C8B-B14F-4D97-AF65-F5344CB8AC3E}">
        <p14:creationId xmlns:p14="http://schemas.microsoft.com/office/powerpoint/2010/main" val="4155283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a:spLocks noGrp="1"/>
          </p:cNvSpPr>
          <p:nvPr>
            <p:ph type="title"/>
          </p:nvPr>
        </p:nvSpPr>
        <p:spPr>
          <a:xfrm>
            <a:off x="-19811" y="-72008"/>
            <a:ext cx="9163811" cy="1268760"/>
          </a:xfrm>
          <a:blipFill>
            <a:blip r:embed="rId3"/>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sp>
        <p:nvSpPr>
          <p:cNvPr id="25"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7761" y="2276872"/>
            <a:ext cx="2736304" cy="1368152"/>
          </a:xfrm>
          <a:prstGeom prst="rect">
            <a:avLst/>
          </a:prstGeom>
        </p:spPr>
      </p:pic>
      <p:sp>
        <p:nvSpPr>
          <p:cNvPr id="35" name="TextBox 34"/>
          <p:cNvSpPr txBox="1"/>
          <p:nvPr/>
        </p:nvSpPr>
        <p:spPr>
          <a:xfrm>
            <a:off x="1764475" y="1380786"/>
            <a:ext cx="840295" cy="369332"/>
          </a:xfrm>
          <a:prstGeom prst="rect">
            <a:avLst/>
          </a:prstGeom>
          <a:noFill/>
        </p:spPr>
        <p:txBody>
          <a:bodyPr wrap="none" rtlCol="0">
            <a:spAutoFit/>
          </a:bodyPr>
          <a:lstStyle/>
          <a:p>
            <a:r>
              <a:rPr lang="id-ID" b="1" smtClean="0">
                <a:solidFill>
                  <a:schemeClr val="accent3">
                    <a:lumMod val="50000"/>
                  </a:schemeClr>
                </a:solidFill>
              </a:rPr>
              <a:t>Jagung</a:t>
            </a:r>
            <a:endParaRPr lang="en-US" b="1">
              <a:solidFill>
                <a:schemeClr val="accent3">
                  <a:lumMod val="50000"/>
                </a:schemeClr>
              </a:solidFill>
            </a:endParaRPr>
          </a:p>
        </p:txBody>
      </p:sp>
      <p:sp>
        <p:nvSpPr>
          <p:cNvPr id="36" name="TextBox 35"/>
          <p:cNvSpPr txBox="1"/>
          <p:nvPr/>
        </p:nvSpPr>
        <p:spPr>
          <a:xfrm>
            <a:off x="1763688" y="3704545"/>
            <a:ext cx="7128792" cy="738664"/>
          </a:xfrm>
          <a:prstGeom prst="rect">
            <a:avLst/>
          </a:prstGeom>
          <a:noFill/>
        </p:spPr>
        <p:txBody>
          <a:bodyPr wrap="square" rtlCol="0">
            <a:spAutoFit/>
          </a:bodyPr>
          <a:lstStyle/>
          <a:p>
            <a:pPr>
              <a:spcBef>
                <a:spcPts val="600"/>
              </a:spcBef>
            </a:pPr>
            <a:r>
              <a:rPr lang="id-ID" sz="1300" b="1" smtClean="0"/>
              <a:t>Nama Bahan Pakan</a:t>
            </a:r>
          </a:p>
          <a:p>
            <a:pPr>
              <a:spcBef>
                <a:spcPts val="600"/>
              </a:spcBef>
            </a:pPr>
            <a:r>
              <a:rPr lang="id-ID" sz="1200" smtClean="0"/>
              <a:t>Jagung dengan naama latin </a:t>
            </a:r>
            <a:r>
              <a:rPr lang="id-ID" sz="1200" i="1" smtClean="0"/>
              <a:t>Zea may</a:t>
            </a:r>
            <a:r>
              <a:rPr lang="id-ID" sz="1200" smtClean="0"/>
              <a:t> adalah merupakan bahan pakan yang memiliki energi yang tinggi dan  banyak digunakan untuk berbagai ransum ternak.</a:t>
            </a:r>
            <a:endParaRPr lang="en-US" sz="1200"/>
          </a:p>
        </p:txBody>
      </p:sp>
      <p:grpSp>
        <p:nvGrpSpPr>
          <p:cNvPr id="39" name="Group 38"/>
          <p:cNvGrpSpPr/>
          <p:nvPr/>
        </p:nvGrpSpPr>
        <p:grpSpPr>
          <a:xfrm>
            <a:off x="3203848" y="1781380"/>
            <a:ext cx="1152128" cy="351476"/>
            <a:chOff x="827584" y="1021378"/>
            <a:chExt cx="1080120" cy="319390"/>
          </a:xfrm>
        </p:grpSpPr>
        <p:sp>
          <p:nvSpPr>
            <p:cNvPr id="40" name="Round Same Side Corner Rectangle 3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1" name="TextBox 40"/>
            <p:cNvSpPr txBox="1"/>
            <p:nvPr/>
          </p:nvSpPr>
          <p:spPr>
            <a:xfrm>
              <a:off x="827584" y="1053338"/>
              <a:ext cx="1080120" cy="251694"/>
            </a:xfrm>
            <a:prstGeom prst="rect">
              <a:avLst/>
            </a:prstGeom>
            <a:noFill/>
          </p:spPr>
          <p:txBody>
            <a:bodyPr wrap="square" rtlCol="0" anchor="ctr">
              <a:spAutoFit/>
            </a:bodyPr>
            <a:lstStyle/>
            <a:p>
              <a:pPr algn="ctr"/>
              <a:r>
                <a:rPr lang="id-ID" sz="1400" smtClean="0"/>
                <a:t>Nutrient</a:t>
              </a:r>
              <a:endParaRPr lang="en-US" sz="1400"/>
            </a:p>
          </p:txBody>
        </p:sp>
      </p:grpSp>
      <p:grpSp>
        <p:nvGrpSpPr>
          <p:cNvPr id="45" name="Group 44"/>
          <p:cNvGrpSpPr/>
          <p:nvPr/>
        </p:nvGrpSpPr>
        <p:grpSpPr>
          <a:xfrm>
            <a:off x="4427984" y="1781380"/>
            <a:ext cx="1368152" cy="351476"/>
            <a:chOff x="827584" y="1021378"/>
            <a:chExt cx="1080120" cy="319390"/>
          </a:xfrm>
        </p:grpSpPr>
        <p:sp>
          <p:nvSpPr>
            <p:cNvPr id="46" name="Round Same Side Corner Rectangle 4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7" name="TextBox 46"/>
            <p:cNvSpPr txBox="1"/>
            <p:nvPr/>
          </p:nvSpPr>
          <p:spPr>
            <a:xfrm>
              <a:off x="827584" y="1053338"/>
              <a:ext cx="1080120" cy="251694"/>
            </a:xfrm>
            <a:prstGeom prst="rect">
              <a:avLst/>
            </a:prstGeom>
            <a:noFill/>
          </p:spPr>
          <p:txBody>
            <a:bodyPr wrap="square" rtlCol="0" anchor="ctr">
              <a:spAutoFit/>
            </a:bodyPr>
            <a:lstStyle/>
            <a:p>
              <a:pPr algn="ctr"/>
              <a:r>
                <a:rPr lang="id-ID" sz="1400" smtClean="0"/>
                <a:t>Pengolahan</a:t>
              </a:r>
              <a:endParaRPr lang="en-US" sz="1400"/>
            </a:p>
          </p:txBody>
        </p:sp>
      </p:grpSp>
      <p:grpSp>
        <p:nvGrpSpPr>
          <p:cNvPr id="48" name="Group 47"/>
          <p:cNvGrpSpPr/>
          <p:nvPr/>
        </p:nvGrpSpPr>
        <p:grpSpPr>
          <a:xfrm>
            <a:off x="5868144" y="1781380"/>
            <a:ext cx="1368152" cy="35147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50" name="TextBox 49"/>
            <p:cNvSpPr txBox="1"/>
            <p:nvPr/>
          </p:nvSpPr>
          <p:spPr>
            <a:xfrm>
              <a:off x="827584" y="1053338"/>
              <a:ext cx="1080120" cy="251694"/>
            </a:xfrm>
            <a:prstGeom prst="rect">
              <a:avLst/>
            </a:prstGeom>
            <a:noFill/>
          </p:spPr>
          <p:txBody>
            <a:bodyPr wrap="square" rtlCol="0" anchor="ctr">
              <a:spAutoFit/>
            </a:bodyPr>
            <a:lstStyle/>
            <a:p>
              <a:pPr algn="ctr"/>
              <a:r>
                <a:rPr lang="id-ID" sz="1400" smtClean="0"/>
                <a:t>Harga</a:t>
              </a:r>
              <a:endParaRPr lang="en-US" sz="1400"/>
            </a:p>
          </p:txBody>
        </p:sp>
      </p:grpSp>
      <p:cxnSp>
        <p:nvCxnSpPr>
          <p:cNvPr id="5" name="Straight Connector 4"/>
          <p:cNvCxnSpPr/>
          <p:nvPr/>
        </p:nvCxnSpPr>
        <p:spPr>
          <a:xfrm>
            <a:off x="1835696" y="2132856"/>
            <a:ext cx="7200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835696" y="1781380"/>
            <a:ext cx="1296144" cy="351476"/>
            <a:chOff x="827584" y="1021378"/>
            <a:chExt cx="1080120" cy="319390"/>
          </a:xfrm>
          <a:solidFill>
            <a:schemeClr val="accent4">
              <a:lumMod val="20000"/>
              <a:lumOff val="80000"/>
            </a:schemeClr>
          </a:solidFill>
        </p:grpSpPr>
        <p:sp>
          <p:nvSpPr>
            <p:cNvPr id="52" name="Round Same Side Corner Rectangle 51"/>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53" name="TextBox 52"/>
            <p:cNvSpPr txBox="1"/>
            <p:nvPr/>
          </p:nvSpPr>
          <p:spPr>
            <a:xfrm>
              <a:off x="827584" y="1053338"/>
              <a:ext cx="1080120" cy="251694"/>
            </a:xfrm>
            <a:prstGeom prst="rect">
              <a:avLst/>
            </a:prstGeom>
            <a:grpFill/>
          </p:spPr>
          <p:txBody>
            <a:bodyPr wrap="square" rtlCol="0" anchor="ctr">
              <a:spAutoFit/>
            </a:bodyPr>
            <a:lstStyle/>
            <a:p>
              <a:pPr algn="ctr"/>
              <a:r>
                <a:rPr lang="id-ID" sz="1400" smtClean="0"/>
                <a:t>Deskripsi</a:t>
              </a:r>
              <a:endParaRPr lang="en-US" sz="1400"/>
            </a:p>
          </p:txBody>
        </p:sp>
      </p:grpSp>
      <p:grpSp>
        <p:nvGrpSpPr>
          <p:cNvPr id="55" name="Group 54"/>
          <p:cNvGrpSpPr/>
          <p:nvPr/>
        </p:nvGrpSpPr>
        <p:grpSpPr>
          <a:xfrm>
            <a:off x="2411760" y="860667"/>
            <a:ext cx="792088" cy="336086"/>
            <a:chOff x="827584" y="1021378"/>
            <a:chExt cx="1080120" cy="319390"/>
          </a:xfrm>
          <a:solidFill>
            <a:schemeClr val="accent4">
              <a:lumMod val="20000"/>
              <a:lumOff val="80000"/>
            </a:schemeClr>
          </a:solidFill>
        </p:grpSpPr>
        <p:sp>
          <p:nvSpPr>
            <p:cNvPr id="56" name="Round Same Side Corner Rectangle 55"/>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7" name="TextBox 56"/>
            <p:cNvSpPr txBox="1"/>
            <p:nvPr/>
          </p:nvSpPr>
          <p:spPr>
            <a:xfrm>
              <a:off x="827584" y="1065923"/>
              <a:ext cx="1080120" cy="226524"/>
            </a:xfrm>
            <a:prstGeom prst="rect">
              <a:avLst/>
            </a:prstGeom>
            <a:grpFill/>
          </p:spPr>
          <p:txBody>
            <a:bodyPr wrap="square" rtlCol="0" anchor="ctr">
              <a:spAutoFit/>
            </a:bodyPr>
            <a:lstStyle/>
            <a:p>
              <a:pPr algn="ctr"/>
              <a:r>
                <a:rPr lang="id-ID" sz="1200" smtClean="0"/>
                <a:t>Pakan</a:t>
              </a:r>
              <a:endParaRPr lang="en-US" sz="1200"/>
            </a:p>
          </p:txBody>
        </p:sp>
      </p:grpSp>
      <p:grpSp>
        <p:nvGrpSpPr>
          <p:cNvPr id="58" name="Group 57"/>
          <p:cNvGrpSpPr/>
          <p:nvPr/>
        </p:nvGrpSpPr>
        <p:grpSpPr>
          <a:xfrm>
            <a:off x="1619672" y="860667"/>
            <a:ext cx="792088" cy="336086"/>
            <a:chOff x="827584" y="1021378"/>
            <a:chExt cx="1080120" cy="319390"/>
          </a:xfrm>
        </p:grpSpPr>
        <p:sp>
          <p:nvSpPr>
            <p:cNvPr id="59" name="Round Same Side Corner Rectangle 5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0" name="TextBox 59"/>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61" name="Group 60"/>
          <p:cNvGrpSpPr/>
          <p:nvPr/>
        </p:nvGrpSpPr>
        <p:grpSpPr>
          <a:xfrm>
            <a:off x="3203848" y="860667"/>
            <a:ext cx="792088" cy="336086"/>
            <a:chOff x="827584" y="1021378"/>
            <a:chExt cx="1080120" cy="319390"/>
          </a:xfrm>
        </p:grpSpPr>
        <p:sp>
          <p:nvSpPr>
            <p:cNvPr id="62" name="Round Same Side Corner Rectangle 6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3" name="TextBox 62"/>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64" name="Group 63"/>
          <p:cNvGrpSpPr/>
          <p:nvPr/>
        </p:nvGrpSpPr>
        <p:grpSpPr>
          <a:xfrm>
            <a:off x="4788024" y="860667"/>
            <a:ext cx="792088" cy="336086"/>
            <a:chOff x="827584" y="1021378"/>
            <a:chExt cx="1080120" cy="319390"/>
          </a:xfrm>
        </p:grpSpPr>
        <p:sp>
          <p:nvSpPr>
            <p:cNvPr id="65" name="Round Same Side Corner Rectangle 6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6" name="TextBox 65"/>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67" name="Group 66"/>
          <p:cNvGrpSpPr/>
          <p:nvPr/>
        </p:nvGrpSpPr>
        <p:grpSpPr>
          <a:xfrm>
            <a:off x="6372200" y="860667"/>
            <a:ext cx="792088" cy="336086"/>
            <a:chOff x="827584" y="1021378"/>
            <a:chExt cx="1080120" cy="319390"/>
          </a:xfrm>
        </p:grpSpPr>
        <p:sp>
          <p:nvSpPr>
            <p:cNvPr id="68" name="Round Same Side Corner Rectangle 6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9" name="TextBox 68"/>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70" name="Group 69"/>
          <p:cNvGrpSpPr/>
          <p:nvPr/>
        </p:nvGrpSpPr>
        <p:grpSpPr>
          <a:xfrm>
            <a:off x="5580112" y="860667"/>
            <a:ext cx="792088" cy="336086"/>
            <a:chOff x="827584" y="1021378"/>
            <a:chExt cx="1080120" cy="319390"/>
          </a:xfrm>
        </p:grpSpPr>
        <p:sp>
          <p:nvSpPr>
            <p:cNvPr id="71" name="Round Same Side Corner Rectangle 7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2" name="TextBox 71"/>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73" name="Group 72"/>
          <p:cNvGrpSpPr/>
          <p:nvPr/>
        </p:nvGrpSpPr>
        <p:grpSpPr>
          <a:xfrm>
            <a:off x="7164288" y="860666"/>
            <a:ext cx="792088" cy="336086"/>
            <a:chOff x="827584" y="1021378"/>
            <a:chExt cx="1080120" cy="319390"/>
          </a:xfrm>
        </p:grpSpPr>
        <p:sp>
          <p:nvSpPr>
            <p:cNvPr id="74" name="Round Same Side Corner Rectangle 7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5" name="TextBox 74"/>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76" name="Group 75"/>
          <p:cNvGrpSpPr/>
          <p:nvPr/>
        </p:nvGrpSpPr>
        <p:grpSpPr>
          <a:xfrm>
            <a:off x="3995936" y="860667"/>
            <a:ext cx="792088" cy="336086"/>
            <a:chOff x="827584" y="1021378"/>
            <a:chExt cx="1080120" cy="319390"/>
          </a:xfrm>
        </p:grpSpPr>
        <p:sp>
          <p:nvSpPr>
            <p:cNvPr id="77" name="Round Same Side Corner Rectangle 7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8" name="TextBox 77"/>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79" name="Group 78"/>
          <p:cNvGrpSpPr/>
          <p:nvPr/>
        </p:nvGrpSpPr>
        <p:grpSpPr>
          <a:xfrm>
            <a:off x="7956376" y="860666"/>
            <a:ext cx="792088" cy="336086"/>
            <a:chOff x="827584" y="1021378"/>
            <a:chExt cx="1080120" cy="319390"/>
          </a:xfrm>
        </p:grpSpPr>
        <p:sp>
          <p:nvSpPr>
            <p:cNvPr id="80" name="Round Same Side Corner Rectangle 7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1" name="TextBox 80"/>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spTree>
    <p:extLst>
      <p:ext uri="{BB962C8B-B14F-4D97-AF65-F5344CB8AC3E}">
        <p14:creationId xmlns:p14="http://schemas.microsoft.com/office/powerpoint/2010/main" val="258432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a:spLocks noGrp="1"/>
          </p:cNvSpPr>
          <p:nvPr>
            <p:ph type="title"/>
          </p:nvPr>
        </p:nvSpPr>
        <p:spPr>
          <a:xfrm>
            <a:off x="-19811" y="-72008"/>
            <a:ext cx="9163811" cy="1268760"/>
          </a:xfrm>
          <a:blipFill>
            <a:blip r:embed="rId3"/>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extBox 34"/>
          <p:cNvSpPr txBox="1"/>
          <p:nvPr/>
        </p:nvSpPr>
        <p:spPr>
          <a:xfrm>
            <a:off x="1764475" y="1380786"/>
            <a:ext cx="840295" cy="369332"/>
          </a:xfrm>
          <a:prstGeom prst="rect">
            <a:avLst/>
          </a:prstGeom>
          <a:noFill/>
        </p:spPr>
        <p:txBody>
          <a:bodyPr wrap="none" rtlCol="0">
            <a:spAutoFit/>
          </a:bodyPr>
          <a:lstStyle/>
          <a:p>
            <a:r>
              <a:rPr lang="id-ID" b="1" smtClean="0">
                <a:solidFill>
                  <a:schemeClr val="accent3">
                    <a:lumMod val="50000"/>
                  </a:schemeClr>
                </a:solidFill>
              </a:rPr>
              <a:t>Jagung</a:t>
            </a:r>
            <a:endParaRPr lang="en-US" b="1">
              <a:solidFill>
                <a:schemeClr val="accent3">
                  <a:lumMod val="50000"/>
                </a:schemeClr>
              </a:solidFill>
            </a:endParaRPr>
          </a:p>
        </p:txBody>
      </p:sp>
      <p:grpSp>
        <p:nvGrpSpPr>
          <p:cNvPr id="39" name="Group 38"/>
          <p:cNvGrpSpPr/>
          <p:nvPr/>
        </p:nvGrpSpPr>
        <p:grpSpPr>
          <a:xfrm>
            <a:off x="3203848" y="1788416"/>
            <a:ext cx="1152128" cy="344439"/>
            <a:chOff x="827584" y="1021378"/>
            <a:chExt cx="1080120" cy="319390"/>
          </a:xfrm>
          <a:solidFill>
            <a:schemeClr val="accent4">
              <a:lumMod val="20000"/>
              <a:lumOff val="80000"/>
            </a:schemeClr>
          </a:solidFill>
        </p:grpSpPr>
        <p:sp>
          <p:nvSpPr>
            <p:cNvPr id="40" name="Round Same Side Corner Rectangle 39"/>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1" name="TextBox 40"/>
            <p:cNvSpPr txBox="1"/>
            <p:nvPr/>
          </p:nvSpPr>
          <p:spPr>
            <a:xfrm>
              <a:off x="827584" y="1053338"/>
              <a:ext cx="1080120" cy="251694"/>
            </a:xfrm>
            <a:prstGeom prst="rect">
              <a:avLst/>
            </a:prstGeom>
            <a:grpFill/>
          </p:spPr>
          <p:txBody>
            <a:bodyPr wrap="square" rtlCol="0" anchor="ctr">
              <a:spAutoFit/>
            </a:bodyPr>
            <a:lstStyle/>
            <a:p>
              <a:pPr algn="ctr"/>
              <a:r>
                <a:rPr lang="id-ID" sz="1400" smtClean="0"/>
                <a:t>Nutrient</a:t>
              </a:r>
              <a:endParaRPr lang="en-US" sz="1400"/>
            </a:p>
          </p:txBody>
        </p:sp>
      </p:grpSp>
      <p:grpSp>
        <p:nvGrpSpPr>
          <p:cNvPr id="45" name="Group 44"/>
          <p:cNvGrpSpPr/>
          <p:nvPr/>
        </p:nvGrpSpPr>
        <p:grpSpPr>
          <a:xfrm>
            <a:off x="4427984" y="1788416"/>
            <a:ext cx="1368152" cy="344439"/>
            <a:chOff x="827584" y="1021378"/>
            <a:chExt cx="1080120" cy="319390"/>
          </a:xfrm>
        </p:grpSpPr>
        <p:sp>
          <p:nvSpPr>
            <p:cNvPr id="46" name="Round Same Side Corner Rectangle 4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7" name="TextBox 46"/>
            <p:cNvSpPr txBox="1"/>
            <p:nvPr/>
          </p:nvSpPr>
          <p:spPr>
            <a:xfrm>
              <a:off x="827584" y="1053338"/>
              <a:ext cx="1080120" cy="251694"/>
            </a:xfrm>
            <a:prstGeom prst="rect">
              <a:avLst/>
            </a:prstGeom>
            <a:noFill/>
          </p:spPr>
          <p:txBody>
            <a:bodyPr wrap="square" rtlCol="0" anchor="ctr">
              <a:spAutoFit/>
            </a:bodyPr>
            <a:lstStyle/>
            <a:p>
              <a:pPr algn="ctr"/>
              <a:r>
                <a:rPr lang="id-ID" sz="1400" smtClean="0"/>
                <a:t>Pengolahan</a:t>
              </a:r>
              <a:endParaRPr lang="en-US" sz="1400"/>
            </a:p>
          </p:txBody>
        </p:sp>
      </p:grpSp>
      <p:grpSp>
        <p:nvGrpSpPr>
          <p:cNvPr id="48" name="Group 47"/>
          <p:cNvGrpSpPr/>
          <p:nvPr/>
        </p:nvGrpSpPr>
        <p:grpSpPr>
          <a:xfrm>
            <a:off x="5868144" y="1788416"/>
            <a:ext cx="1368152" cy="344439"/>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50" name="TextBox 49"/>
            <p:cNvSpPr txBox="1"/>
            <p:nvPr/>
          </p:nvSpPr>
          <p:spPr>
            <a:xfrm>
              <a:off x="827584" y="1053338"/>
              <a:ext cx="1080120" cy="251694"/>
            </a:xfrm>
            <a:prstGeom prst="rect">
              <a:avLst/>
            </a:prstGeom>
            <a:noFill/>
          </p:spPr>
          <p:txBody>
            <a:bodyPr wrap="square" rtlCol="0" anchor="ctr">
              <a:spAutoFit/>
            </a:bodyPr>
            <a:lstStyle/>
            <a:p>
              <a:pPr algn="ctr"/>
              <a:r>
                <a:rPr lang="id-ID" sz="1400" smtClean="0"/>
                <a:t>Harga</a:t>
              </a:r>
              <a:endParaRPr lang="en-US" sz="1400"/>
            </a:p>
          </p:txBody>
        </p:sp>
      </p:grpSp>
      <p:cxnSp>
        <p:nvCxnSpPr>
          <p:cNvPr id="5" name="Straight Connector 4"/>
          <p:cNvCxnSpPr/>
          <p:nvPr/>
        </p:nvCxnSpPr>
        <p:spPr>
          <a:xfrm>
            <a:off x="1835696" y="2132856"/>
            <a:ext cx="7200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835696" y="1788416"/>
            <a:ext cx="1296144" cy="344439"/>
            <a:chOff x="827584" y="1021378"/>
            <a:chExt cx="1080120" cy="319390"/>
          </a:xfrm>
        </p:grpSpPr>
        <p:sp>
          <p:nvSpPr>
            <p:cNvPr id="52" name="Round Same Side Corner Rectangle 5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53" name="TextBox 52"/>
            <p:cNvSpPr txBox="1"/>
            <p:nvPr/>
          </p:nvSpPr>
          <p:spPr>
            <a:xfrm>
              <a:off x="827584" y="1053338"/>
              <a:ext cx="1080120" cy="251694"/>
            </a:xfrm>
            <a:prstGeom prst="rect">
              <a:avLst/>
            </a:prstGeom>
            <a:noFill/>
          </p:spPr>
          <p:txBody>
            <a:bodyPr wrap="square" rtlCol="0" anchor="ctr">
              <a:spAutoFit/>
            </a:bodyPr>
            <a:lstStyle/>
            <a:p>
              <a:pPr algn="ctr"/>
              <a:r>
                <a:rPr lang="id-ID" sz="1400" smtClean="0"/>
                <a:t>Deskripsi</a:t>
              </a:r>
              <a:endParaRPr lang="en-US" sz="1400"/>
            </a:p>
          </p:txBody>
        </p:sp>
      </p:grpSp>
      <p:graphicFrame>
        <p:nvGraphicFramePr>
          <p:cNvPr id="4" name="Table 3"/>
          <p:cNvGraphicFramePr>
            <a:graphicFrameLocks noGrp="1"/>
          </p:cNvGraphicFramePr>
          <p:nvPr>
            <p:extLst>
              <p:ext uri="{D42A27DB-BD31-4B8C-83A1-F6EECF244321}">
                <p14:modId xmlns:p14="http://schemas.microsoft.com/office/powerpoint/2010/main" val="2095653028"/>
              </p:ext>
            </p:extLst>
          </p:nvPr>
        </p:nvGraphicFramePr>
        <p:xfrm>
          <a:off x="1835697" y="2780928"/>
          <a:ext cx="5040558" cy="2926080"/>
        </p:xfrm>
        <a:graphic>
          <a:graphicData uri="http://schemas.openxmlformats.org/drawingml/2006/table">
            <a:tbl>
              <a:tblPr firstRow="1" bandRow="1">
                <a:tableStyleId>{F5AB1C69-6EDB-4FF4-983F-18BD219EF322}</a:tableStyleId>
              </a:tblPr>
              <a:tblGrid>
                <a:gridCol w="2079864"/>
                <a:gridCol w="986898"/>
                <a:gridCol w="986898"/>
                <a:gridCol w="986898"/>
              </a:tblGrid>
              <a:tr h="222025">
                <a:tc>
                  <a:txBody>
                    <a:bodyPr/>
                    <a:lstStyle/>
                    <a:p>
                      <a:r>
                        <a:rPr lang="id-ID" sz="1000" smtClean="0"/>
                        <a:t>Nutrien</a:t>
                      </a:r>
                      <a:endParaRPr lang="en-US" sz="1000"/>
                    </a:p>
                  </a:txBody>
                  <a:tcPr/>
                </a:tc>
                <a:tc>
                  <a:txBody>
                    <a:bodyPr/>
                    <a:lstStyle/>
                    <a:p>
                      <a:pPr algn="ctr"/>
                      <a:r>
                        <a:rPr lang="id-ID" sz="1000" smtClean="0"/>
                        <a:t>Min</a:t>
                      </a:r>
                      <a:endParaRPr lang="en-US" sz="1000"/>
                    </a:p>
                  </a:txBody>
                  <a:tcPr/>
                </a:tc>
                <a:tc>
                  <a:txBody>
                    <a:bodyPr/>
                    <a:lstStyle/>
                    <a:p>
                      <a:pPr algn="ctr"/>
                      <a:r>
                        <a:rPr lang="id-ID" sz="1000" smtClean="0"/>
                        <a:t>Rataan</a:t>
                      </a:r>
                      <a:endParaRPr lang="en-US" sz="1000"/>
                    </a:p>
                  </a:txBody>
                  <a:tcPr/>
                </a:tc>
                <a:tc>
                  <a:txBody>
                    <a:bodyPr/>
                    <a:lstStyle/>
                    <a:p>
                      <a:pPr algn="ctr"/>
                      <a:r>
                        <a:rPr lang="id-ID" sz="1000" smtClean="0"/>
                        <a:t>Max</a:t>
                      </a:r>
                      <a:endParaRPr lang="en-US" sz="1000"/>
                    </a:p>
                  </a:txBody>
                  <a:tcPr/>
                </a:tc>
              </a:tr>
              <a:tr h="222025">
                <a:tc>
                  <a:txBody>
                    <a:bodyPr/>
                    <a:lstStyle/>
                    <a:p>
                      <a:r>
                        <a:rPr lang="id-ID" sz="1000" smtClean="0"/>
                        <a:t>Bahan Kering</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Abu</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Protein </a:t>
                      </a:r>
                      <a:r>
                        <a:rPr lang="id-ID" sz="1000" baseline="0" smtClean="0"/>
                        <a:t> Kasar</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Lemak Kasar</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Serat Kasar</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BETN</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TDN</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Kalsium</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Posfor</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Lysin</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r h="222025">
                <a:tc>
                  <a:txBody>
                    <a:bodyPr/>
                    <a:lstStyle/>
                    <a:p>
                      <a:r>
                        <a:rPr lang="id-ID" sz="1000" smtClean="0"/>
                        <a:t>Methionin</a:t>
                      </a:r>
                      <a:endParaRPr lang="en-US" sz="1000"/>
                    </a:p>
                  </a:txBody>
                  <a:tcPr/>
                </a:tc>
                <a:tc>
                  <a:txBody>
                    <a:bodyPr/>
                    <a:lstStyle/>
                    <a:p>
                      <a:pPr algn="ctr"/>
                      <a:endParaRPr lang="en-US" sz="1000"/>
                    </a:p>
                  </a:txBody>
                  <a:tcPr/>
                </a:tc>
                <a:tc>
                  <a:txBody>
                    <a:bodyPr/>
                    <a:lstStyle/>
                    <a:p>
                      <a:pPr algn="ctr"/>
                      <a:endParaRPr lang="en-US" sz="1000"/>
                    </a:p>
                  </a:txBody>
                  <a:tcPr/>
                </a:tc>
                <a:tc>
                  <a:txBody>
                    <a:bodyPr/>
                    <a:lstStyle/>
                    <a:p>
                      <a:pPr algn="ctr"/>
                      <a:endParaRPr lang="en-US" sz="1000"/>
                    </a:p>
                  </a:txBody>
                  <a:tcPr/>
                </a:tc>
              </a:tr>
            </a:tbl>
          </a:graphicData>
        </a:graphic>
      </p:graphicFrame>
      <p:sp>
        <p:nvSpPr>
          <p:cNvPr id="54" name="TextBox 53"/>
          <p:cNvSpPr txBox="1"/>
          <p:nvPr/>
        </p:nvSpPr>
        <p:spPr>
          <a:xfrm>
            <a:off x="1763688" y="2411596"/>
            <a:ext cx="1631601" cy="307777"/>
          </a:xfrm>
          <a:prstGeom prst="rect">
            <a:avLst/>
          </a:prstGeom>
          <a:noFill/>
        </p:spPr>
        <p:txBody>
          <a:bodyPr wrap="none" rtlCol="0">
            <a:spAutoFit/>
          </a:bodyPr>
          <a:lstStyle/>
          <a:p>
            <a:r>
              <a:rPr lang="id-ID" sz="1400" b="1" smtClean="0">
                <a:solidFill>
                  <a:schemeClr val="accent3">
                    <a:lumMod val="50000"/>
                  </a:schemeClr>
                </a:solidFill>
              </a:rPr>
              <a:t>Kandungan Nutrien</a:t>
            </a:r>
            <a:endParaRPr lang="en-US" sz="1400" b="1">
              <a:solidFill>
                <a:schemeClr val="accent3">
                  <a:lumMod val="50000"/>
                </a:schemeClr>
              </a:solidFill>
            </a:endParaRPr>
          </a:p>
        </p:txBody>
      </p:sp>
      <p:sp>
        <p:nvSpPr>
          <p:cNvPr id="55"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57" name="Group 56"/>
          <p:cNvGrpSpPr/>
          <p:nvPr/>
        </p:nvGrpSpPr>
        <p:grpSpPr>
          <a:xfrm>
            <a:off x="2411760" y="860667"/>
            <a:ext cx="792088" cy="336086"/>
            <a:chOff x="827584" y="1021378"/>
            <a:chExt cx="1080120" cy="319390"/>
          </a:xfrm>
          <a:solidFill>
            <a:schemeClr val="accent4">
              <a:lumMod val="20000"/>
              <a:lumOff val="80000"/>
            </a:schemeClr>
          </a:solidFill>
        </p:grpSpPr>
        <p:sp>
          <p:nvSpPr>
            <p:cNvPr id="58" name="Round Same Side Corner Rectangle 57"/>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9" name="TextBox 58"/>
            <p:cNvSpPr txBox="1"/>
            <p:nvPr/>
          </p:nvSpPr>
          <p:spPr>
            <a:xfrm>
              <a:off x="827584" y="1065923"/>
              <a:ext cx="1080120" cy="226524"/>
            </a:xfrm>
            <a:prstGeom prst="rect">
              <a:avLst/>
            </a:prstGeom>
            <a:grpFill/>
          </p:spPr>
          <p:txBody>
            <a:bodyPr wrap="square" rtlCol="0" anchor="ctr">
              <a:spAutoFit/>
            </a:bodyPr>
            <a:lstStyle/>
            <a:p>
              <a:pPr algn="ctr"/>
              <a:r>
                <a:rPr lang="id-ID" sz="1200" smtClean="0"/>
                <a:t>Pakan</a:t>
              </a:r>
              <a:endParaRPr lang="en-US" sz="1200"/>
            </a:p>
          </p:txBody>
        </p:sp>
      </p:grpSp>
      <p:grpSp>
        <p:nvGrpSpPr>
          <p:cNvPr id="60" name="Group 59"/>
          <p:cNvGrpSpPr/>
          <p:nvPr/>
        </p:nvGrpSpPr>
        <p:grpSpPr>
          <a:xfrm>
            <a:off x="1619672" y="860667"/>
            <a:ext cx="792088" cy="336086"/>
            <a:chOff x="827584" y="1021378"/>
            <a:chExt cx="1080120" cy="319390"/>
          </a:xfrm>
        </p:grpSpPr>
        <p:sp>
          <p:nvSpPr>
            <p:cNvPr id="61" name="Round Same Side Corner Rectangle 6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2" name="TextBox 61"/>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63" name="Group 62"/>
          <p:cNvGrpSpPr/>
          <p:nvPr/>
        </p:nvGrpSpPr>
        <p:grpSpPr>
          <a:xfrm>
            <a:off x="3203848" y="860667"/>
            <a:ext cx="792088" cy="336086"/>
            <a:chOff x="827584" y="1021378"/>
            <a:chExt cx="1080120" cy="319390"/>
          </a:xfrm>
        </p:grpSpPr>
        <p:sp>
          <p:nvSpPr>
            <p:cNvPr id="64" name="Round Same Side Corner Rectangle 6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5" name="TextBox 64"/>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66" name="Group 65"/>
          <p:cNvGrpSpPr/>
          <p:nvPr/>
        </p:nvGrpSpPr>
        <p:grpSpPr>
          <a:xfrm>
            <a:off x="4788024" y="860667"/>
            <a:ext cx="792088" cy="336086"/>
            <a:chOff x="827584" y="1021378"/>
            <a:chExt cx="1080120" cy="319390"/>
          </a:xfrm>
        </p:grpSpPr>
        <p:sp>
          <p:nvSpPr>
            <p:cNvPr id="67" name="Round Same Side Corner Rectangle 6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8" name="TextBox 67"/>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grpSp>
        <p:nvGrpSpPr>
          <p:cNvPr id="69" name="Group 68"/>
          <p:cNvGrpSpPr/>
          <p:nvPr/>
        </p:nvGrpSpPr>
        <p:grpSpPr>
          <a:xfrm>
            <a:off x="6372200" y="860667"/>
            <a:ext cx="792088" cy="336086"/>
            <a:chOff x="827584" y="1021378"/>
            <a:chExt cx="1080120" cy="319390"/>
          </a:xfrm>
        </p:grpSpPr>
        <p:sp>
          <p:nvSpPr>
            <p:cNvPr id="70" name="Round Same Side Corner Rectangle 6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1" name="TextBox 70"/>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72" name="Group 71"/>
          <p:cNvGrpSpPr/>
          <p:nvPr/>
        </p:nvGrpSpPr>
        <p:grpSpPr>
          <a:xfrm>
            <a:off x="5580112" y="860667"/>
            <a:ext cx="792088" cy="336086"/>
            <a:chOff x="827584" y="1021378"/>
            <a:chExt cx="1080120" cy="319390"/>
          </a:xfrm>
        </p:grpSpPr>
        <p:sp>
          <p:nvSpPr>
            <p:cNvPr id="73" name="Round Same Side Corner Rectangle 7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4" name="TextBox 73"/>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75" name="Group 74"/>
          <p:cNvGrpSpPr/>
          <p:nvPr/>
        </p:nvGrpSpPr>
        <p:grpSpPr>
          <a:xfrm>
            <a:off x="7164288" y="860666"/>
            <a:ext cx="792088" cy="336086"/>
            <a:chOff x="827584" y="1021378"/>
            <a:chExt cx="1080120" cy="319390"/>
          </a:xfrm>
        </p:grpSpPr>
        <p:sp>
          <p:nvSpPr>
            <p:cNvPr id="76" name="Round Same Side Corner Rectangle 7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7" name="TextBox 76"/>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78" name="Group 77"/>
          <p:cNvGrpSpPr/>
          <p:nvPr/>
        </p:nvGrpSpPr>
        <p:grpSpPr>
          <a:xfrm>
            <a:off x="3995936" y="860667"/>
            <a:ext cx="792088" cy="336086"/>
            <a:chOff x="827584" y="1021378"/>
            <a:chExt cx="1080120" cy="319390"/>
          </a:xfrm>
        </p:grpSpPr>
        <p:sp>
          <p:nvSpPr>
            <p:cNvPr id="79" name="Round Same Side Corner Rectangle 7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0" name="TextBox 79"/>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81" name="Group 80"/>
          <p:cNvGrpSpPr/>
          <p:nvPr/>
        </p:nvGrpSpPr>
        <p:grpSpPr>
          <a:xfrm>
            <a:off x="7956376" y="860666"/>
            <a:ext cx="792088" cy="336086"/>
            <a:chOff x="827584" y="1021378"/>
            <a:chExt cx="1080120" cy="319390"/>
          </a:xfrm>
        </p:grpSpPr>
        <p:sp>
          <p:nvSpPr>
            <p:cNvPr id="82" name="Round Same Side Corner Rectangle 8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3" name="TextBox 82"/>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spTree>
    <p:extLst>
      <p:ext uri="{BB962C8B-B14F-4D97-AF65-F5344CB8AC3E}">
        <p14:creationId xmlns:p14="http://schemas.microsoft.com/office/powerpoint/2010/main" val="2596102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a:spLocks noGrp="1"/>
          </p:cNvSpPr>
          <p:nvPr>
            <p:ph type="title"/>
          </p:nvPr>
        </p:nvSpPr>
        <p:spPr>
          <a:xfrm>
            <a:off x="-19811" y="-72008"/>
            <a:ext cx="9163811" cy="1268760"/>
          </a:xfrm>
          <a:blipFill>
            <a:blip r:embed="rId3"/>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extBox 34"/>
          <p:cNvSpPr txBox="1"/>
          <p:nvPr/>
        </p:nvSpPr>
        <p:spPr>
          <a:xfrm>
            <a:off x="1764475" y="1380786"/>
            <a:ext cx="813043" cy="369332"/>
          </a:xfrm>
          <a:prstGeom prst="rect">
            <a:avLst/>
          </a:prstGeom>
          <a:noFill/>
        </p:spPr>
        <p:txBody>
          <a:bodyPr wrap="none" rtlCol="0">
            <a:spAutoFit/>
          </a:bodyPr>
          <a:lstStyle/>
          <a:p>
            <a:r>
              <a:rPr lang="id-ID" b="1" smtClean="0">
                <a:solidFill>
                  <a:schemeClr val="accent3">
                    <a:lumMod val="50000"/>
                  </a:schemeClr>
                </a:solidFill>
              </a:rPr>
              <a:t>Modul</a:t>
            </a:r>
            <a:endParaRPr lang="en-US" b="1">
              <a:solidFill>
                <a:schemeClr val="accent3">
                  <a:lumMod val="50000"/>
                </a:schemeClr>
              </a:solidFill>
            </a:endParaRPr>
          </a:p>
        </p:txBody>
      </p:sp>
      <p:sp>
        <p:nvSpPr>
          <p:cNvPr id="36" name="TextBox 35"/>
          <p:cNvSpPr txBox="1"/>
          <p:nvPr/>
        </p:nvSpPr>
        <p:spPr>
          <a:xfrm>
            <a:off x="1835696" y="2276872"/>
            <a:ext cx="7308304" cy="3431709"/>
          </a:xfrm>
          <a:prstGeom prst="rect">
            <a:avLst/>
          </a:prstGeom>
          <a:noFill/>
        </p:spPr>
        <p:txBody>
          <a:bodyPr wrap="square" rtlCol="0">
            <a:spAutoFit/>
          </a:bodyPr>
          <a:lstStyle/>
          <a:p>
            <a:pPr>
              <a:spcBef>
                <a:spcPts val="600"/>
              </a:spcBef>
            </a:pPr>
            <a:r>
              <a:rPr lang="id-ID" sz="1300" b="1" smtClean="0"/>
              <a:t>| Silase Hijauan | Silase Ransum Komplit | Ransum Komplit | Hay | Amoniasi | Pellet | Biskuit Pakan |</a:t>
            </a:r>
          </a:p>
          <a:p>
            <a:pPr>
              <a:spcBef>
                <a:spcPts val="600"/>
              </a:spcBef>
            </a:pPr>
            <a:endParaRPr lang="id-ID" sz="1300" b="1" smtClean="0"/>
          </a:p>
          <a:p>
            <a:pPr>
              <a:spcBef>
                <a:spcPts val="600"/>
              </a:spcBef>
            </a:pPr>
            <a:r>
              <a:rPr lang="id-ID" sz="1300" b="1" smtClean="0"/>
              <a:t>Silase Hijauan </a:t>
            </a:r>
          </a:p>
          <a:p>
            <a:pPr>
              <a:spcBef>
                <a:spcPts val="600"/>
              </a:spcBef>
            </a:pPr>
            <a:r>
              <a:rPr lang="id-ID" sz="1200" smtClean="0"/>
              <a:t>Silasae adalah telknik pengolahan pakan secara an aerob dengan proses ensilase. Silase umumnya digunakan untuk pengolahan pakan hijauan.</a:t>
            </a:r>
          </a:p>
          <a:p>
            <a:pPr>
              <a:spcBef>
                <a:spcPts val="600"/>
              </a:spcBef>
            </a:pPr>
            <a:endParaRPr lang="id-ID" sz="1200"/>
          </a:p>
          <a:p>
            <a:pPr>
              <a:spcBef>
                <a:spcPts val="600"/>
              </a:spcBef>
            </a:pPr>
            <a:r>
              <a:rPr lang="id-ID" sz="1300" b="1" smtClean="0"/>
              <a:t>Bahan Pembuatan Silase</a:t>
            </a:r>
          </a:p>
          <a:p>
            <a:pPr marL="171450" indent="-171450">
              <a:spcBef>
                <a:spcPts val="600"/>
              </a:spcBef>
              <a:buFont typeface="Arial" panose="020B0604020202020204" pitchFamily="34" charset="0"/>
              <a:buChar char="•"/>
            </a:pPr>
            <a:r>
              <a:rPr lang="id-ID" sz="1200" smtClean="0"/>
              <a:t>Hiajauan segar</a:t>
            </a:r>
          </a:p>
          <a:p>
            <a:pPr marL="171450" indent="-171450">
              <a:buFont typeface="Arial" panose="020B0604020202020204" pitchFamily="34" charset="0"/>
              <a:buChar char="•"/>
            </a:pPr>
            <a:r>
              <a:rPr lang="id-ID" sz="1200" smtClean="0"/>
              <a:t>Silo atau tong plastik</a:t>
            </a:r>
          </a:p>
          <a:p>
            <a:pPr marL="171450" indent="-171450">
              <a:buFont typeface="Arial" panose="020B0604020202020204" pitchFamily="34" charset="0"/>
              <a:buChar char="•"/>
            </a:pPr>
            <a:r>
              <a:rPr lang="id-ID" sz="1200" smtClean="0"/>
              <a:t>Molases</a:t>
            </a:r>
          </a:p>
          <a:p>
            <a:pPr marL="171450" indent="-171450">
              <a:buFont typeface="Arial" panose="020B0604020202020204" pitchFamily="34" charset="0"/>
              <a:buChar char="•"/>
            </a:pPr>
            <a:r>
              <a:rPr lang="id-ID" sz="1200" smtClean="0"/>
              <a:t>Starter</a:t>
            </a:r>
          </a:p>
          <a:p>
            <a:pPr marL="171450" indent="-171450">
              <a:spcBef>
                <a:spcPts val="600"/>
              </a:spcBef>
              <a:buFont typeface="Arial" panose="020B0604020202020204" pitchFamily="34" charset="0"/>
              <a:buChar char="•"/>
            </a:pPr>
            <a:endParaRPr lang="id-ID" sz="1200" smtClean="0"/>
          </a:p>
          <a:p>
            <a:pPr>
              <a:spcBef>
                <a:spcPts val="600"/>
              </a:spcBef>
            </a:pPr>
            <a:endParaRPr lang="en-US" sz="1200" smtClean="0"/>
          </a:p>
          <a:p>
            <a:pPr>
              <a:spcBef>
                <a:spcPts val="600"/>
              </a:spcBef>
            </a:pPr>
            <a:endParaRPr lang="en-US" sz="1200"/>
          </a:p>
        </p:txBody>
      </p:sp>
      <p:grpSp>
        <p:nvGrpSpPr>
          <p:cNvPr id="39" name="Group 38"/>
          <p:cNvGrpSpPr/>
          <p:nvPr/>
        </p:nvGrpSpPr>
        <p:grpSpPr>
          <a:xfrm>
            <a:off x="3059832" y="1781380"/>
            <a:ext cx="1152128" cy="351476"/>
            <a:chOff x="827584" y="1021378"/>
            <a:chExt cx="1080120" cy="319390"/>
          </a:xfrm>
        </p:grpSpPr>
        <p:sp>
          <p:nvSpPr>
            <p:cNvPr id="40" name="Round Same Side Corner Rectangle 3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1" name="TextBox 40"/>
            <p:cNvSpPr txBox="1"/>
            <p:nvPr/>
          </p:nvSpPr>
          <p:spPr>
            <a:xfrm>
              <a:off x="827584" y="1039345"/>
              <a:ext cx="1080120" cy="279680"/>
            </a:xfrm>
            <a:prstGeom prst="rect">
              <a:avLst/>
            </a:prstGeom>
            <a:noFill/>
          </p:spPr>
          <p:txBody>
            <a:bodyPr wrap="square" rtlCol="0" anchor="ctr">
              <a:spAutoFit/>
            </a:bodyPr>
            <a:lstStyle/>
            <a:p>
              <a:pPr algn="ctr"/>
              <a:r>
                <a:rPr lang="id-ID" sz="1400" smtClean="0"/>
                <a:t>Budidaya</a:t>
              </a:r>
              <a:endParaRPr lang="en-US" sz="1400"/>
            </a:p>
          </p:txBody>
        </p:sp>
      </p:grpSp>
      <p:grpSp>
        <p:nvGrpSpPr>
          <p:cNvPr id="45" name="Group 44"/>
          <p:cNvGrpSpPr/>
          <p:nvPr/>
        </p:nvGrpSpPr>
        <p:grpSpPr>
          <a:xfrm>
            <a:off x="4283968" y="1781380"/>
            <a:ext cx="1368152" cy="351476"/>
            <a:chOff x="827584" y="1021378"/>
            <a:chExt cx="1080120" cy="319390"/>
          </a:xfrm>
        </p:grpSpPr>
        <p:sp>
          <p:nvSpPr>
            <p:cNvPr id="46" name="Round Same Side Corner Rectangle 4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47" name="TextBox 46"/>
            <p:cNvSpPr txBox="1"/>
            <p:nvPr/>
          </p:nvSpPr>
          <p:spPr>
            <a:xfrm>
              <a:off x="827584" y="1039345"/>
              <a:ext cx="1080120" cy="279680"/>
            </a:xfrm>
            <a:prstGeom prst="rect">
              <a:avLst/>
            </a:prstGeom>
            <a:noFill/>
          </p:spPr>
          <p:txBody>
            <a:bodyPr wrap="square" rtlCol="0" anchor="ctr">
              <a:spAutoFit/>
            </a:bodyPr>
            <a:lstStyle/>
            <a:p>
              <a:pPr algn="ctr"/>
              <a:r>
                <a:rPr lang="id-ID" sz="1400" smtClean="0"/>
                <a:t>Pengelolaan</a:t>
              </a:r>
              <a:endParaRPr lang="en-US" sz="1400"/>
            </a:p>
          </p:txBody>
        </p:sp>
      </p:grpSp>
      <p:grpSp>
        <p:nvGrpSpPr>
          <p:cNvPr id="48" name="Group 47"/>
          <p:cNvGrpSpPr/>
          <p:nvPr/>
        </p:nvGrpSpPr>
        <p:grpSpPr>
          <a:xfrm>
            <a:off x="5724128" y="1781380"/>
            <a:ext cx="1368152" cy="35147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50" name="TextBox 49"/>
            <p:cNvSpPr txBox="1"/>
            <p:nvPr/>
          </p:nvSpPr>
          <p:spPr>
            <a:xfrm>
              <a:off x="827584" y="1039345"/>
              <a:ext cx="1080120" cy="279680"/>
            </a:xfrm>
            <a:prstGeom prst="rect">
              <a:avLst/>
            </a:prstGeom>
            <a:noFill/>
          </p:spPr>
          <p:txBody>
            <a:bodyPr wrap="square" rtlCol="0" anchor="ctr">
              <a:spAutoFit/>
            </a:bodyPr>
            <a:lstStyle/>
            <a:p>
              <a:pPr algn="ctr"/>
              <a:r>
                <a:rPr lang="id-ID" sz="1400" smtClean="0"/>
                <a:t>Video</a:t>
              </a:r>
              <a:endParaRPr lang="en-US" sz="1400"/>
            </a:p>
          </p:txBody>
        </p:sp>
      </p:grpSp>
      <p:cxnSp>
        <p:nvCxnSpPr>
          <p:cNvPr id="5" name="Straight Connector 4"/>
          <p:cNvCxnSpPr/>
          <p:nvPr/>
        </p:nvCxnSpPr>
        <p:spPr>
          <a:xfrm>
            <a:off x="1835696" y="2132856"/>
            <a:ext cx="7200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1835696" y="1772816"/>
            <a:ext cx="1152128" cy="351476"/>
            <a:chOff x="827584" y="1021378"/>
            <a:chExt cx="1080120" cy="319390"/>
          </a:xfrm>
          <a:solidFill>
            <a:schemeClr val="accent4">
              <a:lumMod val="20000"/>
              <a:lumOff val="80000"/>
            </a:schemeClr>
          </a:solidFill>
        </p:grpSpPr>
        <p:sp>
          <p:nvSpPr>
            <p:cNvPr id="55" name="Round Same Side Corner Rectangle 54"/>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56" name="TextBox 55"/>
            <p:cNvSpPr txBox="1"/>
            <p:nvPr/>
          </p:nvSpPr>
          <p:spPr>
            <a:xfrm>
              <a:off x="827584" y="1039345"/>
              <a:ext cx="1080120" cy="279680"/>
            </a:xfrm>
            <a:prstGeom prst="rect">
              <a:avLst/>
            </a:prstGeom>
            <a:grpFill/>
          </p:spPr>
          <p:txBody>
            <a:bodyPr wrap="square" rtlCol="0" anchor="ctr">
              <a:spAutoFit/>
            </a:bodyPr>
            <a:lstStyle/>
            <a:p>
              <a:pPr algn="ctr"/>
              <a:r>
                <a:rPr lang="id-ID" sz="1400" smtClean="0"/>
                <a:t>Pengolahan</a:t>
              </a:r>
              <a:endParaRPr lang="en-US" sz="1400"/>
            </a:p>
          </p:txBody>
        </p:sp>
      </p:grpSp>
      <p:sp>
        <p:nvSpPr>
          <p:cNvPr id="60"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62" name="Group 61"/>
          <p:cNvGrpSpPr/>
          <p:nvPr/>
        </p:nvGrpSpPr>
        <p:grpSpPr>
          <a:xfrm>
            <a:off x="1619672" y="860667"/>
            <a:ext cx="792088" cy="336086"/>
            <a:chOff x="827584" y="1021378"/>
            <a:chExt cx="1080120" cy="319390"/>
          </a:xfrm>
        </p:grpSpPr>
        <p:sp>
          <p:nvSpPr>
            <p:cNvPr id="63" name="Round Same Side Corner Rectangle 6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4" name="TextBox 63"/>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65" name="Group 64"/>
          <p:cNvGrpSpPr/>
          <p:nvPr/>
        </p:nvGrpSpPr>
        <p:grpSpPr>
          <a:xfrm>
            <a:off x="3203848" y="860667"/>
            <a:ext cx="792088" cy="336086"/>
            <a:chOff x="827584" y="1021378"/>
            <a:chExt cx="1080120" cy="319390"/>
          </a:xfrm>
        </p:grpSpPr>
        <p:sp>
          <p:nvSpPr>
            <p:cNvPr id="66" name="Round Same Side Corner Rectangle 6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7" name="TextBox 66"/>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68" name="Group 67"/>
          <p:cNvGrpSpPr/>
          <p:nvPr/>
        </p:nvGrpSpPr>
        <p:grpSpPr>
          <a:xfrm>
            <a:off x="4788024" y="860667"/>
            <a:ext cx="792088" cy="336086"/>
            <a:chOff x="827584" y="1021378"/>
            <a:chExt cx="1080120" cy="319390"/>
          </a:xfrm>
          <a:solidFill>
            <a:schemeClr val="accent4">
              <a:lumMod val="20000"/>
              <a:lumOff val="80000"/>
            </a:schemeClr>
          </a:solidFill>
        </p:grpSpPr>
        <p:sp>
          <p:nvSpPr>
            <p:cNvPr id="69" name="Round Same Side Corner Rectangle 68"/>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0" name="TextBox 69"/>
            <p:cNvSpPr txBox="1"/>
            <p:nvPr/>
          </p:nvSpPr>
          <p:spPr>
            <a:xfrm>
              <a:off x="827584" y="1065923"/>
              <a:ext cx="1080120" cy="226524"/>
            </a:xfrm>
            <a:prstGeom prst="rect">
              <a:avLst/>
            </a:prstGeom>
            <a:grpFill/>
          </p:spPr>
          <p:txBody>
            <a:bodyPr wrap="square" rtlCol="0" anchor="ctr">
              <a:spAutoFit/>
            </a:bodyPr>
            <a:lstStyle/>
            <a:p>
              <a:pPr algn="ctr"/>
              <a:r>
                <a:rPr lang="id-ID" sz="1200" smtClean="0"/>
                <a:t>Modul</a:t>
              </a:r>
              <a:endParaRPr lang="en-US" sz="1200"/>
            </a:p>
          </p:txBody>
        </p:sp>
      </p:grpSp>
      <p:grpSp>
        <p:nvGrpSpPr>
          <p:cNvPr id="71" name="Group 70"/>
          <p:cNvGrpSpPr/>
          <p:nvPr/>
        </p:nvGrpSpPr>
        <p:grpSpPr>
          <a:xfrm>
            <a:off x="6372200" y="860667"/>
            <a:ext cx="792088" cy="336086"/>
            <a:chOff x="827584" y="1021378"/>
            <a:chExt cx="1080120" cy="319390"/>
          </a:xfrm>
        </p:grpSpPr>
        <p:sp>
          <p:nvSpPr>
            <p:cNvPr id="72" name="Round Same Side Corner Rectangle 7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3" name="TextBox 72"/>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74" name="Group 73"/>
          <p:cNvGrpSpPr/>
          <p:nvPr/>
        </p:nvGrpSpPr>
        <p:grpSpPr>
          <a:xfrm>
            <a:off x="5580112" y="860667"/>
            <a:ext cx="792088" cy="336086"/>
            <a:chOff x="827584" y="1021378"/>
            <a:chExt cx="1080120" cy="319390"/>
          </a:xfrm>
        </p:grpSpPr>
        <p:sp>
          <p:nvSpPr>
            <p:cNvPr id="75" name="Round Same Side Corner Rectangle 7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6" name="TextBox 75"/>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77" name="Group 76"/>
          <p:cNvGrpSpPr/>
          <p:nvPr/>
        </p:nvGrpSpPr>
        <p:grpSpPr>
          <a:xfrm>
            <a:off x="7164288" y="860666"/>
            <a:ext cx="792088" cy="336086"/>
            <a:chOff x="827584" y="1021378"/>
            <a:chExt cx="1080120" cy="319390"/>
          </a:xfrm>
        </p:grpSpPr>
        <p:sp>
          <p:nvSpPr>
            <p:cNvPr id="78" name="Round Same Side Corner Rectangle 7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9" name="TextBox 78"/>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80" name="Group 79"/>
          <p:cNvGrpSpPr/>
          <p:nvPr/>
        </p:nvGrpSpPr>
        <p:grpSpPr>
          <a:xfrm>
            <a:off x="3995936" y="860667"/>
            <a:ext cx="792088" cy="336086"/>
            <a:chOff x="827584" y="1021378"/>
            <a:chExt cx="1080120" cy="319390"/>
          </a:xfrm>
        </p:grpSpPr>
        <p:sp>
          <p:nvSpPr>
            <p:cNvPr id="81" name="Round Same Side Corner Rectangle 8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2" name="TextBox 81"/>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83" name="Group 82"/>
          <p:cNvGrpSpPr/>
          <p:nvPr/>
        </p:nvGrpSpPr>
        <p:grpSpPr>
          <a:xfrm>
            <a:off x="7956376" y="860666"/>
            <a:ext cx="792088" cy="336086"/>
            <a:chOff x="827584" y="1021378"/>
            <a:chExt cx="1080120" cy="319390"/>
          </a:xfrm>
        </p:grpSpPr>
        <p:sp>
          <p:nvSpPr>
            <p:cNvPr id="84" name="Round Same Side Corner Rectangle 8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5" name="TextBox 84"/>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86" name="Group 85"/>
          <p:cNvGrpSpPr/>
          <p:nvPr/>
        </p:nvGrpSpPr>
        <p:grpSpPr>
          <a:xfrm>
            <a:off x="2411760" y="860667"/>
            <a:ext cx="792088" cy="336086"/>
            <a:chOff x="827584" y="1021378"/>
            <a:chExt cx="1080120" cy="319390"/>
          </a:xfrm>
        </p:grpSpPr>
        <p:sp>
          <p:nvSpPr>
            <p:cNvPr id="87" name="Round Same Side Corner Rectangle 8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8" name="TextBox 87"/>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spTree>
    <p:extLst>
      <p:ext uri="{BB962C8B-B14F-4D97-AF65-F5344CB8AC3E}">
        <p14:creationId xmlns:p14="http://schemas.microsoft.com/office/powerpoint/2010/main" val="3378422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a:spLocks noGrp="1"/>
          </p:cNvSpPr>
          <p:nvPr>
            <p:ph type="title"/>
          </p:nvPr>
        </p:nvSpPr>
        <p:spPr>
          <a:xfrm>
            <a:off x="-19811" y="-72008"/>
            <a:ext cx="9163811" cy="1268760"/>
          </a:xfrm>
          <a:blipFill>
            <a:blip r:embed="rId3"/>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35" name="TextBox 34"/>
          <p:cNvSpPr txBox="1"/>
          <p:nvPr/>
        </p:nvSpPr>
        <p:spPr>
          <a:xfrm>
            <a:off x="1764475" y="1380786"/>
            <a:ext cx="813043" cy="369332"/>
          </a:xfrm>
          <a:prstGeom prst="rect">
            <a:avLst/>
          </a:prstGeom>
          <a:noFill/>
        </p:spPr>
        <p:txBody>
          <a:bodyPr wrap="none" rtlCol="0">
            <a:spAutoFit/>
          </a:bodyPr>
          <a:lstStyle/>
          <a:p>
            <a:r>
              <a:rPr lang="id-ID" b="1" smtClean="0">
                <a:solidFill>
                  <a:schemeClr val="accent3">
                    <a:lumMod val="50000"/>
                  </a:schemeClr>
                </a:solidFill>
              </a:rPr>
              <a:t>Modul</a:t>
            </a:r>
            <a:endParaRPr lang="en-US" b="1">
              <a:solidFill>
                <a:schemeClr val="accent3">
                  <a:lumMod val="50000"/>
                </a:schemeClr>
              </a:solidFill>
            </a:endParaRPr>
          </a:p>
        </p:txBody>
      </p:sp>
      <p:sp>
        <p:nvSpPr>
          <p:cNvPr id="36" name="TextBox 35"/>
          <p:cNvSpPr txBox="1"/>
          <p:nvPr/>
        </p:nvSpPr>
        <p:spPr>
          <a:xfrm>
            <a:off x="1835696" y="2276872"/>
            <a:ext cx="7308304" cy="2708434"/>
          </a:xfrm>
          <a:prstGeom prst="rect">
            <a:avLst/>
          </a:prstGeom>
          <a:noFill/>
        </p:spPr>
        <p:txBody>
          <a:bodyPr wrap="square" rtlCol="0">
            <a:spAutoFit/>
          </a:bodyPr>
          <a:lstStyle/>
          <a:p>
            <a:pPr>
              <a:spcBef>
                <a:spcPts val="600"/>
              </a:spcBef>
            </a:pPr>
            <a:r>
              <a:rPr lang="id-ID" sz="1300" b="1" smtClean="0"/>
              <a:t>| Pemberian Pakan | Sapi Laktasi| Sapi Kering |sapi Dara | Pedet | Jantan| Pemeraha | Test Mastitis |</a:t>
            </a:r>
          </a:p>
          <a:p>
            <a:pPr>
              <a:spcBef>
                <a:spcPts val="600"/>
              </a:spcBef>
            </a:pPr>
            <a:r>
              <a:rPr lang="id-ID" sz="1300" b="1" smtClean="0"/>
              <a:t>|Kebersihan | Perkandangan | Penyakit | Kompos | Biogas |</a:t>
            </a:r>
          </a:p>
          <a:p>
            <a:pPr>
              <a:spcBef>
                <a:spcPts val="600"/>
              </a:spcBef>
            </a:pPr>
            <a:endParaRPr lang="id-ID" sz="1300" b="1" smtClean="0"/>
          </a:p>
          <a:p>
            <a:pPr>
              <a:spcBef>
                <a:spcPts val="600"/>
              </a:spcBef>
            </a:pPr>
            <a:r>
              <a:rPr lang="id-ID" sz="1300" b="1" smtClean="0"/>
              <a:t>Pemberian Pakan</a:t>
            </a:r>
          </a:p>
          <a:p>
            <a:pPr>
              <a:spcBef>
                <a:spcPts val="600"/>
              </a:spcBef>
            </a:pPr>
            <a:r>
              <a:rPr lang="id-ID" sz="1200" smtClean="0"/>
              <a:t>Pemberian pakan sapi laktasi ....</a:t>
            </a:r>
          </a:p>
          <a:p>
            <a:pPr>
              <a:spcBef>
                <a:spcPts val="600"/>
              </a:spcBef>
            </a:pPr>
            <a:endParaRPr lang="id-ID" sz="1200"/>
          </a:p>
          <a:p>
            <a:pPr>
              <a:spcBef>
                <a:spcPts val="600"/>
              </a:spcBef>
            </a:pPr>
            <a:r>
              <a:rPr lang="id-ID" sz="1300" b="1" smtClean="0"/>
              <a:t>Cara Pemberian Konsentrat</a:t>
            </a:r>
          </a:p>
          <a:p>
            <a:pPr marL="171450" indent="-171450">
              <a:spcBef>
                <a:spcPts val="600"/>
              </a:spcBef>
              <a:buFont typeface="Arial" panose="020B0604020202020204" pitchFamily="34" charset="0"/>
              <a:buChar char="•"/>
            </a:pPr>
            <a:endParaRPr lang="id-ID" sz="1200" smtClean="0"/>
          </a:p>
          <a:p>
            <a:pPr>
              <a:spcBef>
                <a:spcPts val="600"/>
              </a:spcBef>
            </a:pPr>
            <a:endParaRPr lang="en-US" sz="1200" smtClean="0"/>
          </a:p>
          <a:p>
            <a:pPr>
              <a:spcBef>
                <a:spcPts val="600"/>
              </a:spcBef>
            </a:pPr>
            <a:endParaRPr lang="en-US" sz="1200"/>
          </a:p>
        </p:txBody>
      </p:sp>
      <p:grpSp>
        <p:nvGrpSpPr>
          <p:cNvPr id="48" name="Group 47"/>
          <p:cNvGrpSpPr/>
          <p:nvPr/>
        </p:nvGrpSpPr>
        <p:grpSpPr>
          <a:xfrm>
            <a:off x="5724128" y="1781380"/>
            <a:ext cx="1368152" cy="351476"/>
            <a:chOff x="827584" y="1021378"/>
            <a:chExt cx="1080120" cy="319390"/>
          </a:xfrm>
        </p:grpSpPr>
        <p:sp>
          <p:nvSpPr>
            <p:cNvPr id="49" name="Round Same Side Corner Rectangle 4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50" name="TextBox 49"/>
            <p:cNvSpPr txBox="1"/>
            <p:nvPr/>
          </p:nvSpPr>
          <p:spPr>
            <a:xfrm>
              <a:off x="827584" y="1039345"/>
              <a:ext cx="1080120" cy="279680"/>
            </a:xfrm>
            <a:prstGeom prst="rect">
              <a:avLst/>
            </a:prstGeom>
            <a:noFill/>
          </p:spPr>
          <p:txBody>
            <a:bodyPr wrap="square" rtlCol="0" anchor="ctr">
              <a:spAutoFit/>
            </a:bodyPr>
            <a:lstStyle/>
            <a:p>
              <a:pPr algn="ctr"/>
              <a:r>
                <a:rPr lang="id-ID" sz="1400" smtClean="0"/>
                <a:t>Video</a:t>
              </a:r>
              <a:endParaRPr lang="en-US" sz="1400"/>
            </a:p>
          </p:txBody>
        </p:sp>
      </p:grpSp>
      <p:cxnSp>
        <p:nvCxnSpPr>
          <p:cNvPr id="5" name="Straight Connector 4"/>
          <p:cNvCxnSpPr/>
          <p:nvPr/>
        </p:nvCxnSpPr>
        <p:spPr>
          <a:xfrm>
            <a:off x="1835696" y="2132856"/>
            <a:ext cx="72008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64" name="Group 63"/>
          <p:cNvGrpSpPr/>
          <p:nvPr/>
        </p:nvGrpSpPr>
        <p:grpSpPr>
          <a:xfrm>
            <a:off x="3059832" y="1781380"/>
            <a:ext cx="1152128" cy="351476"/>
            <a:chOff x="827584" y="1021378"/>
            <a:chExt cx="1080120" cy="319390"/>
          </a:xfrm>
        </p:grpSpPr>
        <p:sp>
          <p:nvSpPr>
            <p:cNvPr id="65" name="Round Same Side Corner Rectangle 6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66" name="TextBox 65"/>
            <p:cNvSpPr txBox="1"/>
            <p:nvPr/>
          </p:nvSpPr>
          <p:spPr>
            <a:xfrm>
              <a:off x="827584" y="1039345"/>
              <a:ext cx="1080120" cy="279680"/>
            </a:xfrm>
            <a:prstGeom prst="rect">
              <a:avLst/>
            </a:prstGeom>
            <a:noFill/>
          </p:spPr>
          <p:txBody>
            <a:bodyPr wrap="square" rtlCol="0" anchor="ctr">
              <a:spAutoFit/>
            </a:bodyPr>
            <a:lstStyle/>
            <a:p>
              <a:pPr algn="ctr"/>
              <a:r>
                <a:rPr lang="id-ID" sz="1400" smtClean="0"/>
                <a:t>Budidaya</a:t>
              </a:r>
              <a:endParaRPr lang="en-US" sz="1400"/>
            </a:p>
          </p:txBody>
        </p:sp>
      </p:grpSp>
      <p:grpSp>
        <p:nvGrpSpPr>
          <p:cNvPr id="52" name="Group 51"/>
          <p:cNvGrpSpPr/>
          <p:nvPr/>
        </p:nvGrpSpPr>
        <p:grpSpPr>
          <a:xfrm>
            <a:off x="1619672" y="860667"/>
            <a:ext cx="792088" cy="336086"/>
            <a:chOff x="827584" y="1021378"/>
            <a:chExt cx="1080120" cy="319390"/>
          </a:xfrm>
        </p:grpSpPr>
        <p:sp>
          <p:nvSpPr>
            <p:cNvPr id="53" name="Round Same Side Corner Rectangle 5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4" name="TextBox 53"/>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55" name="Group 54"/>
          <p:cNvGrpSpPr/>
          <p:nvPr/>
        </p:nvGrpSpPr>
        <p:grpSpPr>
          <a:xfrm>
            <a:off x="3203848" y="860667"/>
            <a:ext cx="792088" cy="336086"/>
            <a:chOff x="827584" y="1021378"/>
            <a:chExt cx="1080120" cy="319390"/>
          </a:xfrm>
        </p:grpSpPr>
        <p:sp>
          <p:nvSpPr>
            <p:cNvPr id="56" name="Round Same Side Corner Rectangle 5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7" name="TextBox 66"/>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68" name="Group 67"/>
          <p:cNvGrpSpPr/>
          <p:nvPr/>
        </p:nvGrpSpPr>
        <p:grpSpPr>
          <a:xfrm>
            <a:off x="4788024" y="860667"/>
            <a:ext cx="792088" cy="336086"/>
            <a:chOff x="827584" y="1021378"/>
            <a:chExt cx="1080120" cy="319390"/>
          </a:xfrm>
          <a:solidFill>
            <a:schemeClr val="accent4">
              <a:lumMod val="20000"/>
              <a:lumOff val="80000"/>
            </a:schemeClr>
          </a:solidFill>
        </p:grpSpPr>
        <p:sp>
          <p:nvSpPr>
            <p:cNvPr id="69" name="Round Same Side Corner Rectangle 68"/>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0" name="TextBox 69"/>
            <p:cNvSpPr txBox="1"/>
            <p:nvPr/>
          </p:nvSpPr>
          <p:spPr>
            <a:xfrm>
              <a:off x="827584" y="1065923"/>
              <a:ext cx="1080120" cy="226524"/>
            </a:xfrm>
            <a:prstGeom prst="rect">
              <a:avLst/>
            </a:prstGeom>
            <a:grpFill/>
          </p:spPr>
          <p:txBody>
            <a:bodyPr wrap="square" rtlCol="0" anchor="ctr">
              <a:spAutoFit/>
            </a:bodyPr>
            <a:lstStyle/>
            <a:p>
              <a:pPr algn="ctr"/>
              <a:r>
                <a:rPr lang="id-ID" sz="1200" smtClean="0"/>
                <a:t>Modul</a:t>
              </a:r>
              <a:endParaRPr lang="en-US" sz="1200"/>
            </a:p>
          </p:txBody>
        </p:sp>
      </p:grpSp>
      <p:grpSp>
        <p:nvGrpSpPr>
          <p:cNvPr id="71" name="Group 70"/>
          <p:cNvGrpSpPr/>
          <p:nvPr/>
        </p:nvGrpSpPr>
        <p:grpSpPr>
          <a:xfrm>
            <a:off x="6372200" y="860667"/>
            <a:ext cx="792088" cy="336086"/>
            <a:chOff x="827584" y="1021378"/>
            <a:chExt cx="1080120" cy="319390"/>
          </a:xfrm>
        </p:grpSpPr>
        <p:sp>
          <p:nvSpPr>
            <p:cNvPr id="72" name="Round Same Side Corner Rectangle 7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3" name="TextBox 72"/>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74" name="Group 73"/>
          <p:cNvGrpSpPr/>
          <p:nvPr/>
        </p:nvGrpSpPr>
        <p:grpSpPr>
          <a:xfrm>
            <a:off x="5580112" y="860667"/>
            <a:ext cx="792088" cy="336086"/>
            <a:chOff x="827584" y="1021378"/>
            <a:chExt cx="1080120" cy="319390"/>
          </a:xfrm>
        </p:grpSpPr>
        <p:sp>
          <p:nvSpPr>
            <p:cNvPr id="75" name="Round Same Side Corner Rectangle 7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6" name="TextBox 75"/>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77" name="Group 76"/>
          <p:cNvGrpSpPr/>
          <p:nvPr/>
        </p:nvGrpSpPr>
        <p:grpSpPr>
          <a:xfrm>
            <a:off x="7164288" y="860666"/>
            <a:ext cx="792088" cy="336086"/>
            <a:chOff x="827584" y="1021378"/>
            <a:chExt cx="1080120" cy="319390"/>
          </a:xfrm>
        </p:grpSpPr>
        <p:sp>
          <p:nvSpPr>
            <p:cNvPr id="78" name="Round Same Side Corner Rectangle 77"/>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9" name="TextBox 78"/>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80" name="Group 79"/>
          <p:cNvGrpSpPr/>
          <p:nvPr/>
        </p:nvGrpSpPr>
        <p:grpSpPr>
          <a:xfrm>
            <a:off x="3995936" y="860667"/>
            <a:ext cx="792088" cy="336086"/>
            <a:chOff x="827584" y="1021378"/>
            <a:chExt cx="1080120" cy="319390"/>
          </a:xfrm>
        </p:grpSpPr>
        <p:sp>
          <p:nvSpPr>
            <p:cNvPr id="81" name="Round Same Side Corner Rectangle 8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2" name="TextBox 81"/>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83" name="Group 82"/>
          <p:cNvGrpSpPr/>
          <p:nvPr/>
        </p:nvGrpSpPr>
        <p:grpSpPr>
          <a:xfrm>
            <a:off x="7956376" y="860666"/>
            <a:ext cx="792088" cy="336086"/>
            <a:chOff x="827584" y="1021378"/>
            <a:chExt cx="1080120" cy="319390"/>
          </a:xfrm>
        </p:grpSpPr>
        <p:sp>
          <p:nvSpPr>
            <p:cNvPr id="84" name="Round Same Side Corner Rectangle 83"/>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5" name="TextBox 84"/>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86" name="Group 85"/>
          <p:cNvGrpSpPr/>
          <p:nvPr/>
        </p:nvGrpSpPr>
        <p:grpSpPr>
          <a:xfrm>
            <a:off x="2411760" y="860667"/>
            <a:ext cx="792088" cy="336086"/>
            <a:chOff x="827584" y="1021378"/>
            <a:chExt cx="1080120" cy="319390"/>
          </a:xfrm>
        </p:grpSpPr>
        <p:sp>
          <p:nvSpPr>
            <p:cNvPr id="87" name="Round Same Side Corner Rectangle 8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88" name="TextBox 87"/>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89" name="Group 88"/>
          <p:cNvGrpSpPr/>
          <p:nvPr/>
        </p:nvGrpSpPr>
        <p:grpSpPr>
          <a:xfrm>
            <a:off x="4283968" y="1781380"/>
            <a:ext cx="1368152" cy="351476"/>
            <a:chOff x="827584" y="1021378"/>
            <a:chExt cx="1080120" cy="319390"/>
          </a:xfrm>
          <a:solidFill>
            <a:schemeClr val="accent4">
              <a:lumMod val="20000"/>
              <a:lumOff val="80000"/>
            </a:schemeClr>
          </a:solidFill>
        </p:grpSpPr>
        <p:sp>
          <p:nvSpPr>
            <p:cNvPr id="90" name="Round Same Side Corner Rectangle 89"/>
            <p:cNvSpPr/>
            <p:nvPr/>
          </p:nvSpPr>
          <p:spPr>
            <a:xfrm>
              <a:off x="827584" y="1021378"/>
              <a:ext cx="1080120" cy="319390"/>
            </a:xfrm>
            <a:prstGeom prst="round2SameRect">
              <a:avLst/>
            </a:prstGeom>
            <a:gr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91" name="TextBox 90"/>
            <p:cNvSpPr txBox="1"/>
            <p:nvPr/>
          </p:nvSpPr>
          <p:spPr>
            <a:xfrm>
              <a:off x="827584" y="1039345"/>
              <a:ext cx="1080120" cy="279680"/>
            </a:xfrm>
            <a:prstGeom prst="rect">
              <a:avLst/>
            </a:prstGeom>
            <a:grpFill/>
          </p:spPr>
          <p:txBody>
            <a:bodyPr wrap="square" rtlCol="0" anchor="ctr">
              <a:spAutoFit/>
            </a:bodyPr>
            <a:lstStyle/>
            <a:p>
              <a:pPr algn="ctr"/>
              <a:r>
                <a:rPr lang="id-ID" sz="1400" smtClean="0"/>
                <a:t>Pengelolaan</a:t>
              </a:r>
              <a:endParaRPr lang="en-US" sz="1400"/>
            </a:p>
          </p:txBody>
        </p:sp>
      </p:grpSp>
      <p:grpSp>
        <p:nvGrpSpPr>
          <p:cNvPr id="92" name="Group 91"/>
          <p:cNvGrpSpPr/>
          <p:nvPr/>
        </p:nvGrpSpPr>
        <p:grpSpPr>
          <a:xfrm>
            <a:off x="1835696" y="1774522"/>
            <a:ext cx="1152128" cy="351476"/>
            <a:chOff x="827584" y="1021378"/>
            <a:chExt cx="1080120" cy="319390"/>
          </a:xfrm>
        </p:grpSpPr>
        <p:sp>
          <p:nvSpPr>
            <p:cNvPr id="93" name="Round Same Side Corner Rectangle 9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94" name="TextBox 93"/>
            <p:cNvSpPr txBox="1"/>
            <p:nvPr/>
          </p:nvSpPr>
          <p:spPr>
            <a:xfrm>
              <a:off x="827584" y="1039345"/>
              <a:ext cx="1080120" cy="279680"/>
            </a:xfrm>
            <a:prstGeom prst="rect">
              <a:avLst/>
            </a:prstGeom>
            <a:noFill/>
          </p:spPr>
          <p:txBody>
            <a:bodyPr wrap="square" rtlCol="0" anchor="ctr">
              <a:spAutoFit/>
            </a:bodyPr>
            <a:lstStyle/>
            <a:p>
              <a:pPr algn="ctr"/>
              <a:r>
                <a:rPr lang="id-ID" sz="1400" smtClean="0"/>
                <a:t>Pengolahan</a:t>
              </a:r>
              <a:endParaRPr lang="en-US" sz="1400"/>
            </a:p>
          </p:txBody>
        </p:sp>
      </p:grpSp>
    </p:spTree>
    <p:extLst>
      <p:ext uri="{BB962C8B-B14F-4D97-AF65-F5344CB8AC3E}">
        <p14:creationId xmlns:p14="http://schemas.microsoft.com/office/powerpoint/2010/main" val="730778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19811" y="-72008"/>
            <a:ext cx="9163811" cy="1268760"/>
          </a:xfrm>
          <a:blipFill>
            <a:blip r:embed="rId2"/>
            <a:stretch>
              <a:fillRect/>
            </a:stretch>
          </a:blipFill>
        </p:spPr>
        <p:style>
          <a:lnRef idx="1">
            <a:schemeClr val="accent3"/>
          </a:lnRef>
          <a:fillRef idx="2">
            <a:schemeClr val="accent3"/>
          </a:fillRef>
          <a:effectRef idx="1">
            <a:schemeClr val="accent3"/>
          </a:effectRef>
          <a:fontRef idx="minor">
            <a:schemeClr val="dk1"/>
          </a:fontRef>
        </p:style>
        <p:txBody>
          <a:bodyPr anchor="t">
            <a:normAutofit/>
          </a:bodyPr>
          <a:lstStyle/>
          <a:p>
            <a:pPr algn="l"/>
            <a:r>
              <a:rPr lang="id-ID" sz="3800" b="1" smtClean="0">
                <a:solidFill>
                  <a:srgbClr val="FFFF00"/>
                </a:solidFill>
                <a:effectLst>
                  <a:outerShdw blurRad="38100" dist="38100" dir="2700000" algn="tl">
                    <a:srgbClr val="000000">
                      <a:alpha val="43137"/>
                    </a:srgbClr>
                  </a:outerShdw>
                </a:effectLst>
              </a:rPr>
              <a:t>   Dairy Feed</a:t>
            </a:r>
            <a:r>
              <a:rPr lang="id-ID" sz="1500" b="1" smtClean="0">
                <a:solidFill>
                  <a:srgbClr val="FFFF00"/>
                </a:solidFill>
                <a:effectLst>
                  <a:outerShdw blurRad="38100" dist="38100" dir="2700000" algn="tl">
                    <a:srgbClr val="000000">
                      <a:alpha val="43137"/>
                    </a:srgbClr>
                  </a:outerShdw>
                </a:effectLst>
              </a:rPr>
              <a:t> Online</a:t>
            </a:r>
            <a:r>
              <a:rPr lang="id-ID" sz="2500" b="1" smtClean="0">
                <a:solidFill>
                  <a:srgbClr val="FFFF00"/>
                </a:solidFill>
                <a:effectLst>
                  <a:outerShdw blurRad="38100" dist="38100" dir="2700000" algn="tl">
                    <a:srgbClr val="000000">
                      <a:alpha val="43137"/>
                    </a:srgbClr>
                  </a:outerShdw>
                </a:effectLst>
              </a:rPr>
              <a:t/>
            </a:r>
            <a:br>
              <a:rPr lang="id-ID" sz="2500" b="1" smtClean="0">
                <a:solidFill>
                  <a:srgbClr val="FFFF00"/>
                </a:solidFill>
                <a:effectLst>
                  <a:outerShdw blurRad="38100" dist="38100" dir="2700000" algn="tl">
                    <a:srgbClr val="000000">
                      <a:alpha val="43137"/>
                    </a:srgbClr>
                  </a:outerShdw>
                </a:effectLst>
              </a:rPr>
            </a:br>
            <a:r>
              <a:rPr lang="id-ID" sz="1800" b="1">
                <a:solidFill>
                  <a:srgbClr val="FFFF00"/>
                </a:solidFill>
                <a:effectLst>
                  <a:outerShdw blurRad="38100" dist="38100" dir="2700000" algn="tl">
                    <a:srgbClr val="000000">
                      <a:alpha val="43137"/>
                    </a:srgbClr>
                  </a:outerShdw>
                </a:effectLst>
              </a:rPr>
              <a:t> </a:t>
            </a:r>
            <a:r>
              <a:rPr lang="id-ID" sz="1800" b="1" smtClean="0">
                <a:solidFill>
                  <a:srgbClr val="FFFF00"/>
                </a:solidFill>
                <a:effectLst>
                  <a:outerShdw blurRad="38100" dist="38100" dir="2700000" algn="tl">
                    <a:srgbClr val="000000">
                      <a:alpha val="43137"/>
                    </a:srgbClr>
                  </a:outerShdw>
                </a:effectLst>
              </a:rPr>
              <a:t>      Sistem Informasi Pakan Sapi Perah</a:t>
            </a:r>
            <a:endParaRPr lang="en-US" sz="1800" b="1">
              <a:solidFill>
                <a:srgbClr val="FFFF00"/>
              </a:solidFill>
              <a:effectLst>
                <a:outerShdw blurRad="38100" dist="38100" dir="2700000" algn="tl">
                  <a:srgbClr val="000000">
                    <a:alpha val="43137"/>
                  </a:srgbClr>
                </a:outerShdw>
              </a:effectLst>
            </a:endParaRPr>
          </a:p>
        </p:txBody>
      </p:sp>
      <p:grpSp>
        <p:nvGrpSpPr>
          <p:cNvPr id="26" name="Group 25"/>
          <p:cNvGrpSpPr/>
          <p:nvPr/>
        </p:nvGrpSpPr>
        <p:grpSpPr>
          <a:xfrm>
            <a:off x="0" y="1728192"/>
            <a:ext cx="1619277" cy="355834"/>
            <a:chOff x="827584" y="1021378"/>
            <a:chExt cx="1080120" cy="319390"/>
          </a:xfrm>
        </p:grpSpPr>
        <p:sp>
          <p:nvSpPr>
            <p:cNvPr id="27" name="Round Same Side Corner Rectangle 2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a:p>
          </p:txBody>
        </p:sp>
        <p:sp>
          <p:nvSpPr>
            <p:cNvPr id="28" name="TextBox 27"/>
            <p:cNvSpPr txBox="1"/>
            <p:nvPr/>
          </p:nvSpPr>
          <p:spPr>
            <a:xfrm>
              <a:off x="827584" y="1041058"/>
              <a:ext cx="1080120" cy="2762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id-ID" sz="1400" smtClean="0"/>
                <a:t>Bahan Pakan</a:t>
              </a:r>
              <a:endParaRPr lang="en-US" sz="1400"/>
            </a:p>
          </p:txBody>
        </p:sp>
      </p:grpSp>
      <p:sp>
        <p:nvSpPr>
          <p:cNvPr id="37" name="Rectangle 36"/>
          <p:cNvSpPr/>
          <p:nvPr/>
        </p:nvSpPr>
        <p:spPr>
          <a:xfrm>
            <a:off x="0" y="1340768"/>
            <a:ext cx="1007604" cy="323165"/>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71600" y="1340768"/>
            <a:ext cx="648072" cy="323165"/>
          </a:xfrm>
          <a:prstGeom prst="rect">
            <a:avLst/>
          </a:prstGeom>
          <a:solidFill>
            <a:schemeClr val="accent3">
              <a:lumMod val="60000"/>
              <a:lumOff val="4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smtClean="0">
                <a:solidFill>
                  <a:schemeClr val="tx1"/>
                </a:solidFill>
              </a:rPr>
              <a:t>search</a:t>
            </a:r>
            <a:endParaRPr lang="en-US" sz="1200">
              <a:solidFill>
                <a:schemeClr val="tx1"/>
              </a:solidFill>
            </a:endParaRPr>
          </a:p>
        </p:txBody>
      </p:sp>
      <p:sp>
        <p:nvSpPr>
          <p:cNvPr id="40" name="TextBox 39"/>
          <p:cNvSpPr txBox="1"/>
          <p:nvPr/>
        </p:nvSpPr>
        <p:spPr>
          <a:xfrm>
            <a:off x="1835696" y="1403484"/>
            <a:ext cx="4025974" cy="369332"/>
          </a:xfrm>
          <a:prstGeom prst="rect">
            <a:avLst/>
          </a:prstGeom>
          <a:noFill/>
        </p:spPr>
        <p:txBody>
          <a:bodyPr wrap="none" rtlCol="0">
            <a:spAutoFit/>
          </a:bodyPr>
          <a:lstStyle/>
          <a:p>
            <a:r>
              <a:rPr lang="id-ID" b="1" smtClean="0">
                <a:solidFill>
                  <a:schemeClr val="accent3">
                    <a:lumMod val="50000"/>
                  </a:schemeClr>
                </a:solidFill>
              </a:rPr>
              <a:t>FORSUM - Formulasi Ransum Sapi Perah</a:t>
            </a:r>
            <a:endParaRPr lang="en-US" b="1">
              <a:solidFill>
                <a:schemeClr val="accent3">
                  <a:lumMod val="50000"/>
                </a:schemeClr>
              </a:solidFill>
            </a:endParaRPr>
          </a:p>
        </p:txBody>
      </p:sp>
      <p:sp>
        <p:nvSpPr>
          <p:cNvPr id="41" name="TextBox 40"/>
          <p:cNvSpPr txBox="1"/>
          <p:nvPr/>
        </p:nvSpPr>
        <p:spPr>
          <a:xfrm>
            <a:off x="1835696" y="1772816"/>
            <a:ext cx="7128792" cy="1092607"/>
          </a:xfrm>
          <a:prstGeom prst="rect">
            <a:avLst/>
          </a:prstGeom>
          <a:noFill/>
        </p:spPr>
        <p:txBody>
          <a:bodyPr wrap="square" rtlCol="0">
            <a:spAutoFit/>
          </a:bodyPr>
          <a:lstStyle/>
          <a:p>
            <a:pPr>
              <a:spcBef>
                <a:spcPts val="600"/>
              </a:spcBef>
            </a:pPr>
            <a:r>
              <a:rPr lang="id-ID" sz="1200" smtClean="0"/>
              <a:t>FORSUM adalah aplikasi formulasi ransum sapi perah berbasis web. Prinsif dasar formulasi ransum ini menggunakan prinsif Liear programming, dengan demikian ransum yang dihasilkan adalah “balanced least cost ration” atau ransum seimbang dengan harga termurah.</a:t>
            </a:r>
          </a:p>
          <a:p>
            <a:pPr>
              <a:spcBef>
                <a:spcPts val="600"/>
              </a:spcBef>
            </a:pPr>
            <a:r>
              <a:rPr lang="id-ID" sz="1200" smtClean="0"/>
              <a:t>Selain tersedia dalam versi Web, program initersedian juga dalam bentuk Android yang dapat didownload di Apps Store.</a:t>
            </a:r>
            <a:endParaRPr lang="en-US" sz="1200"/>
          </a:p>
        </p:txBody>
      </p:sp>
      <p:grpSp>
        <p:nvGrpSpPr>
          <p:cNvPr id="42" name="Group 41"/>
          <p:cNvGrpSpPr/>
          <p:nvPr/>
        </p:nvGrpSpPr>
        <p:grpSpPr>
          <a:xfrm>
            <a:off x="1938751" y="3001288"/>
            <a:ext cx="6863582" cy="1723856"/>
            <a:chOff x="1938751" y="2933430"/>
            <a:chExt cx="6863582" cy="1723856"/>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751" y="2933430"/>
              <a:ext cx="3461342" cy="16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2933430"/>
              <a:ext cx="3221458" cy="1723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3190401"/>
              <a:ext cx="1566037" cy="1120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5" name="TextBox 44"/>
          <p:cNvSpPr txBox="1"/>
          <p:nvPr/>
        </p:nvSpPr>
        <p:spPr>
          <a:xfrm>
            <a:off x="7812360" y="4961447"/>
            <a:ext cx="754309" cy="292388"/>
          </a:xfrm>
          <a:prstGeom prst="rect">
            <a:avLst/>
          </a:prstGeom>
          <a:noFill/>
        </p:spPr>
        <p:txBody>
          <a:bodyPr wrap="none" rtlCol="0">
            <a:spAutoFit/>
          </a:bodyPr>
          <a:lstStyle/>
          <a:p>
            <a:r>
              <a:rPr lang="id-ID" sz="1300" b="1" smtClean="0">
                <a:solidFill>
                  <a:schemeClr val="accent3">
                    <a:lumMod val="50000"/>
                  </a:schemeClr>
                </a:solidFill>
              </a:rPr>
              <a:t>Next  &gt;&gt;</a:t>
            </a:r>
            <a:endParaRPr lang="en-US" sz="1300" b="1">
              <a:solidFill>
                <a:schemeClr val="accent3">
                  <a:lumMod val="50000"/>
                </a:schemeClr>
              </a:solidFill>
            </a:endParaRPr>
          </a:p>
        </p:txBody>
      </p:sp>
      <p:sp>
        <p:nvSpPr>
          <p:cNvPr id="47" name="TextBox 46"/>
          <p:cNvSpPr txBox="1"/>
          <p:nvPr/>
        </p:nvSpPr>
        <p:spPr>
          <a:xfrm>
            <a:off x="1763688" y="6536377"/>
            <a:ext cx="7128792" cy="276999"/>
          </a:xfrm>
          <a:prstGeom prst="rect">
            <a:avLst/>
          </a:prstGeom>
          <a:noFill/>
        </p:spPr>
        <p:txBody>
          <a:bodyPr wrap="square" rtlCol="0">
            <a:spAutoFit/>
          </a:bodyPr>
          <a:lstStyle/>
          <a:p>
            <a:pPr>
              <a:spcBef>
                <a:spcPts val="600"/>
              </a:spcBef>
            </a:pPr>
            <a:r>
              <a:rPr lang="id-ID" sz="1200" smtClean="0"/>
              <a:t>Program ini dikembangkan oleh Departemen Ilmu Nutrisi dan Teknologi Pakan , Fakultas Peternakan IPB (2015)</a:t>
            </a:r>
            <a:endParaRPr lang="en-US" sz="1200"/>
          </a:p>
        </p:txBody>
      </p:sp>
      <p:sp>
        <p:nvSpPr>
          <p:cNvPr id="48" name="Title 1"/>
          <p:cNvSpPr txBox="1">
            <a:spLocks/>
          </p:cNvSpPr>
          <p:nvPr/>
        </p:nvSpPr>
        <p:spPr>
          <a:xfrm>
            <a:off x="3349" y="2084026"/>
            <a:ext cx="1616323" cy="4773974"/>
          </a:xfrm>
          <a:prstGeom prst="rect">
            <a:avLst/>
          </a:prstGeom>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id-ID" sz="1200" b="1" smtClean="0">
                <a:solidFill>
                  <a:schemeClr val="accent3">
                    <a:lumMod val="50000"/>
                  </a:schemeClr>
                </a:solidFill>
              </a:rPr>
              <a:t>Rumput</a:t>
            </a:r>
          </a:p>
          <a:p>
            <a:pPr marL="176213" indent="-176213" algn="l">
              <a:buFont typeface="Arial" panose="020B0604020202020204" pitchFamily="34" charset="0"/>
              <a:buChar char="•"/>
            </a:pPr>
            <a:r>
              <a:rPr lang="id-ID" sz="1000" smtClean="0">
                <a:solidFill>
                  <a:schemeClr val="accent3">
                    <a:lumMod val="50000"/>
                  </a:schemeClr>
                </a:solidFill>
              </a:rPr>
              <a:t>Rumput lapang</a:t>
            </a:r>
          </a:p>
          <a:p>
            <a:pPr marL="176213" indent="-176213" algn="l">
              <a:buFont typeface="Arial" panose="020B0604020202020204" pitchFamily="34" charset="0"/>
              <a:buChar char="•"/>
            </a:pPr>
            <a:r>
              <a:rPr lang="id-ID" sz="1000" smtClean="0">
                <a:solidFill>
                  <a:schemeClr val="accent3">
                    <a:lumMod val="50000"/>
                  </a:schemeClr>
                </a:solidFill>
              </a:rPr>
              <a:t>Rumput gajah</a:t>
            </a:r>
          </a:p>
          <a:p>
            <a:pPr marL="176213" indent="-176213" algn="l">
              <a:buFont typeface="Arial" panose="020B0604020202020204" pitchFamily="34" charset="0"/>
              <a:buChar char="•"/>
            </a:pPr>
            <a:r>
              <a:rPr lang="id-ID" sz="1000" smtClean="0">
                <a:solidFill>
                  <a:schemeClr val="accent3">
                    <a:lumMod val="50000"/>
                  </a:schemeClr>
                </a:solidFill>
              </a:rPr>
              <a:t>Rumput benggala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Leguminosa</a:t>
            </a:r>
          </a:p>
          <a:p>
            <a:pPr marL="176213" indent="-176213" algn="l">
              <a:buFont typeface="Arial" panose="020B0604020202020204" pitchFamily="34" charset="0"/>
              <a:buChar char="•"/>
            </a:pPr>
            <a:r>
              <a:rPr lang="id-ID" sz="1000" smtClean="0">
                <a:solidFill>
                  <a:schemeClr val="accent3">
                    <a:lumMod val="50000"/>
                  </a:schemeClr>
                </a:solidFill>
              </a:rPr>
              <a:t>Lamtoro</a:t>
            </a:r>
          </a:p>
          <a:p>
            <a:pPr marL="176213" indent="-176213" algn="l">
              <a:buFont typeface="Arial" panose="020B0604020202020204" pitchFamily="34" charset="0"/>
              <a:buChar char="•"/>
            </a:pPr>
            <a:r>
              <a:rPr lang="id-ID" sz="1000" smtClean="0">
                <a:solidFill>
                  <a:schemeClr val="accent3">
                    <a:lumMod val="50000"/>
                  </a:schemeClr>
                </a:solidFill>
              </a:rPr>
              <a:t>Glirisidia</a:t>
            </a:r>
          </a:p>
          <a:p>
            <a:pPr marL="176213" indent="-176213" algn="l">
              <a:buFont typeface="Arial" panose="020B0604020202020204" pitchFamily="34" charset="0"/>
              <a:buChar char="•"/>
            </a:pPr>
            <a:r>
              <a:rPr lang="id-ID" sz="1000" smtClean="0">
                <a:solidFill>
                  <a:schemeClr val="accent3">
                    <a:lumMod val="50000"/>
                  </a:schemeClr>
                </a:solidFill>
              </a:rPr>
              <a:t>Kaliandra</a:t>
            </a:r>
          </a:p>
          <a:p>
            <a:pPr marL="176213" indent="-176213" algn="l">
              <a:buFont typeface="Arial" panose="020B0604020202020204" pitchFamily="34" charset="0"/>
              <a:buChar char="•"/>
            </a:pPr>
            <a:r>
              <a:rPr lang="id-ID" sz="1000" smtClean="0">
                <a:solidFill>
                  <a:schemeClr val="accent3">
                    <a:lumMod val="50000"/>
                  </a:schemeClr>
                </a:solidFill>
              </a:rPr>
              <a:t>Indogofera</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a:solidFill>
                <a:schemeClr val="accent3">
                  <a:lumMod val="50000"/>
                </a:schemeClr>
              </a:solidFill>
            </a:endParaRPr>
          </a:p>
          <a:p>
            <a:pPr algn="l"/>
            <a:r>
              <a:rPr lang="id-ID" sz="1200" b="1" smtClean="0">
                <a:solidFill>
                  <a:schemeClr val="accent3">
                    <a:lumMod val="50000"/>
                  </a:schemeClr>
                </a:solidFill>
              </a:rPr>
              <a:t>Konsentrat (Energi)</a:t>
            </a:r>
          </a:p>
          <a:p>
            <a:pPr marL="176213" indent="-176213" algn="l">
              <a:buFont typeface="Arial" panose="020B0604020202020204" pitchFamily="34" charset="0"/>
              <a:buChar char="•"/>
            </a:pPr>
            <a:r>
              <a:rPr lang="id-ID" sz="1000" smtClean="0">
                <a:solidFill>
                  <a:schemeClr val="accent3">
                    <a:lumMod val="50000"/>
                  </a:schemeClr>
                </a:solidFill>
              </a:rPr>
              <a:t>Jagung</a:t>
            </a:r>
          </a:p>
          <a:p>
            <a:pPr marL="176213" indent="-176213" algn="l">
              <a:buFont typeface="Arial" panose="020B0604020202020204" pitchFamily="34" charset="0"/>
              <a:buChar char="•"/>
            </a:pPr>
            <a:r>
              <a:rPr lang="id-ID" sz="1000" smtClean="0">
                <a:solidFill>
                  <a:schemeClr val="accent3">
                    <a:lumMod val="50000"/>
                  </a:schemeClr>
                </a:solidFill>
              </a:rPr>
              <a:t>Dedak padi</a:t>
            </a:r>
          </a:p>
          <a:p>
            <a:pPr marL="176213" indent="-176213" algn="l">
              <a:buFont typeface="Arial" panose="020B0604020202020204" pitchFamily="34" charset="0"/>
              <a:buChar char="•"/>
            </a:pPr>
            <a:r>
              <a:rPr lang="id-ID" sz="1000" smtClean="0">
                <a:solidFill>
                  <a:schemeClr val="accent3">
                    <a:lumMod val="50000"/>
                  </a:schemeClr>
                </a:solidFill>
              </a:rPr>
              <a:t>Onggok</a:t>
            </a:r>
          </a:p>
          <a:p>
            <a:pPr marL="176213" indent="-176213" algn="l">
              <a:buFont typeface="Arial" panose="020B0604020202020204" pitchFamily="34" charset="0"/>
              <a:buChar char="•"/>
            </a:pPr>
            <a:r>
              <a:rPr lang="id-ID" sz="1000" smtClean="0">
                <a:solidFill>
                  <a:schemeClr val="accent3">
                    <a:lumMod val="50000"/>
                  </a:schemeClr>
                </a:solidFill>
              </a:rPr>
              <a:t>Sorgum</a:t>
            </a:r>
          </a:p>
          <a:p>
            <a:pPr marL="176213" indent="-176213" algn="l">
              <a:buFont typeface="Arial" panose="020B0604020202020204" pitchFamily="34" charset="0"/>
              <a:buChar char="•"/>
            </a:pPr>
            <a:r>
              <a:rPr lang="id-ID" sz="1000" smtClean="0">
                <a:solidFill>
                  <a:schemeClr val="accent3">
                    <a:lumMod val="50000"/>
                  </a:schemeClr>
                </a:solidFill>
              </a:rPr>
              <a:t>Molases</a:t>
            </a:r>
          </a:p>
          <a:p>
            <a:pPr marL="176213" indent="-176213" algn="l">
              <a:buFont typeface="Arial" panose="020B0604020202020204" pitchFamily="34" charset="0"/>
              <a:buChar char="•"/>
            </a:pPr>
            <a:r>
              <a:rPr lang="id-ID" sz="1000" smtClean="0">
                <a:solidFill>
                  <a:schemeClr val="accent3">
                    <a:lumMod val="50000"/>
                  </a:schemeClr>
                </a:solidFill>
              </a:rPr>
              <a:t>Lainnya</a:t>
            </a:r>
          </a:p>
          <a:p>
            <a:pPr marL="176213" indent="-176213" algn="l">
              <a:buFont typeface="Arial" panose="020B0604020202020204" pitchFamily="34" charset="0"/>
              <a:buChar char="•"/>
            </a:pPr>
            <a:endParaRPr lang="id-ID" sz="1000" smtClean="0">
              <a:solidFill>
                <a:schemeClr val="accent3">
                  <a:lumMod val="50000"/>
                </a:schemeClr>
              </a:solidFill>
            </a:endParaRPr>
          </a:p>
          <a:p>
            <a:pPr algn="l"/>
            <a:r>
              <a:rPr lang="id-ID" sz="1200" b="1" smtClean="0">
                <a:solidFill>
                  <a:schemeClr val="accent3">
                    <a:lumMod val="50000"/>
                  </a:schemeClr>
                </a:solidFill>
              </a:rPr>
              <a:t>Konsentrat (Protein)</a:t>
            </a:r>
          </a:p>
          <a:p>
            <a:pPr marL="176213" indent="-176213" algn="l">
              <a:buFont typeface="Arial" panose="020B0604020202020204" pitchFamily="34" charset="0"/>
              <a:buChar char="•"/>
            </a:pPr>
            <a:r>
              <a:rPr lang="id-ID" sz="1000" smtClean="0">
                <a:solidFill>
                  <a:schemeClr val="accent3">
                    <a:lumMod val="50000"/>
                  </a:schemeClr>
                </a:solidFill>
              </a:rPr>
              <a:t>Bungkil kedelai</a:t>
            </a:r>
          </a:p>
          <a:p>
            <a:pPr marL="176213" indent="-176213" algn="l">
              <a:buFont typeface="Arial" panose="020B0604020202020204" pitchFamily="34" charset="0"/>
              <a:buChar char="•"/>
            </a:pPr>
            <a:r>
              <a:rPr lang="id-ID" sz="1000" smtClean="0">
                <a:solidFill>
                  <a:schemeClr val="accent3">
                    <a:lumMod val="50000"/>
                  </a:schemeClr>
                </a:solidFill>
              </a:rPr>
              <a:t>Bungkil kepala</a:t>
            </a:r>
          </a:p>
          <a:p>
            <a:pPr marL="176213" indent="-176213" algn="l">
              <a:buFont typeface="Arial" panose="020B0604020202020204" pitchFamily="34" charset="0"/>
              <a:buChar char="•"/>
            </a:pPr>
            <a:r>
              <a:rPr lang="id-ID" sz="1000" smtClean="0">
                <a:solidFill>
                  <a:schemeClr val="accent3">
                    <a:lumMod val="50000"/>
                  </a:schemeClr>
                </a:solidFill>
              </a:rPr>
              <a:t>Bungkil sawit</a:t>
            </a:r>
          </a:p>
          <a:p>
            <a:pPr marL="176213" indent="-176213" algn="l">
              <a:buFont typeface="Arial" panose="020B0604020202020204" pitchFamily="34" charset="0"/>
              <a:buChar char="•"/>
            </a:pPr>
            <a:r>
              <a:rPr lang="id-ID" sz="1000" smtClean="0">
                <a:solidFill>
                  <a:schemeClr val="accent3">
                    <a:lumMod val="50000"/>
                  </a:schemeClr>
                </a:solidFill>
              </a:rPr>
              <a:t>Ampas tahu</a:t>
            </a:r>
          </a:p>
          <a:p>
            <a:pPr marL="176213" indent="-176213" algn="l">
              <a:buFont typeface="Arial" panose="020B0604020202020204" pitchFamily="34" charset="0"/>
              <a:buChar char="•"/>
            </a:pPr>
            <a:r>
              <a:rPr lang="id-ID" sz="1000" smtClean="0">
                <a:solidFill>
                  <a:schemeClr val="accent3">
                    <a:lumMod val="50000"/>
                  </a:schemeClr>
                </a:solidFill>
              </a:rPr>
              <a:t>Lainnya </a:t>
            </a:r>
            <a:endParaRPr lang="en-US" sz="1000">
              <a:solidFill>
                <a:schemeClr val="accent3">
                  <a:lumMod val="50000"/>
                </a:schemeClr>
              </a:solidFill>
            </a:endParaRPr>
          </a:p>
        </p:txBody>
      </p:sp>
      <p:grpSp>
        <p:nvGrpSpPr>
          <p:cNvPr id="44" name="Group 43"/>
          <p:cNvGrpSpPr/>
          <p:nvPr/>
        </p:nvGrpSpPr>
        <p:grpSpPr>
          <a:xfrm>
            <a:off x="1619672" y="860667"/>
            <a:ext cx="792088" cy="336086"/>
            <a:chOff x="827584" y="1021378"/>
            <a:chExt cx="1080120" cy="319390"/>
          </a:xfrm>
        </p:grpSpPr>
        <p:sp>
          <p:nvSpPr>
            <p:cNvPr id="46" name="Round Same Side Corner Rectangle 4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49" name="TextBox 48"/>
            <p:cNvSpPr txBox="1"/>
            <p:nvPr/>
          </p:nvSpPr>
          <p:spPr>
            <a:xfrm>
              <a:off x="827584" y="1065923"/>
              <a:ext cx="1080120" cy="226524"/>
            </a:xfrm>
            <a:prstGeom prst="rect">
              <a:avLst/>
            </a:prstGeom>
            <a:noFill/>
          </p:spPr>
          <p:txBody>
            <a:bodyPr wrap="square" rtlCol="0" anchor="ctr">
              <a:spAutoFit/>
            </a:bodyPr>
            <a:lstStyle/>
            <a:p>
              <a:pPr algn="ctr"/>
              <a:r>
                <a:rPr lang="id-ID" sz="1200" smtClean="0"/>
                <a:t>Home</a:t>
              </a:r>
              <a:endParaRPr lang="en-US" sz="1200"/>
            </a:p>
          </p:txBody>
        </p:sp>
      </p:grpSp>
      <p:grpSp>
        <p:nvGrpSpPr>
          <p:cNvPr id="50" name="Group 49"/>
          <p:cNvGrpSpPr/>
          <p:nvPr/>
        </p:nvGrpSpPr>
        <p:grpSpPr>
          <a:xfrm>
            <a:off x="3203848" y="860667"/>
            <a:ext cx="792088" cy="336086"/>
            <a:chOff x="827584" y="1021378"/>
            <a:chExt cx="1080120" cy="319390"/>
          </a:xfrm>
        </p:grpSpPr>
        <p:sp>
          <p:nvSpPr>
            <p:cNvPr id="51" name="Round Same Side Corner Rectangle 50"/>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2" name="TextBox 51"/>
            <p:cNvSpPr txBox="1"/>
            <p:nvPr/>
          </p:nvSpPr>
          <p:spPr>
            <a:xfrm>
              <a:off x="827584" y="1065923"/>
              <a:ext cx="1080120" cy="226524"/>
            </a:xfrm>
            <a:prstGeom prst="rect">
              <a:avLst/>
            </a:prstGeom>
            <a:noFill/>
          </p:spPr>
          <p:txBody>
            <a:bodyPr wrap="square" rtlCol="0" anchor="ctr">
              <a:spAutoFit/>
            </a:bodyPr>
            <a:lstStyle/>
            <a:p>
              <a:pPr algn="ctr"/>
              <a:r>
                <a:rPr lang="id-ID" sz="1200" smtClean="0"/>
                <a:t>Standar</a:t>
              </a:r>
              <a:endParaRPr lang="en-US" sz="1200"/>
            </a:p>
          </p:txBody>
        </p:sp>
      </p:grpSp>
      <p:grpSp>
        <p:nvGrpSpPr>
          <p:cNvPr id="56" name="Group 55"/>
          <p:cNvGrpSpPr/>
          <p:nvPr/>
        </p:nvGrpSpPr>
        <p:grpSpPr>
          <a:xfrm>
            <a:off x="6372200" y="860667"/>
            <a:ext cx="792088" cy="336086"/>
            <a:chOff x="827584" y="1021378"/>
            <a:chExt cx="1080120" cy="319390"/>
          </a:xfrm>
        </p:grpSpPr>
        <p:sp>
          <p:nvSpPr>
            <p:cNvPr id="57" name="Round Same Side Corner Rectangle 56"/>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58" name="TextBox 57"/>
            <p:cNvSpPr txBox="1"/>
            <p:nvPr/>
          </p:nvSpPr>
          <p:spPr>
            <a:xfrm>
              <a:off x="827584" y="1065923"/>
              <a:ext cx="1080120" cy="226524"/>
            </a:xfrm>
            <a:prstGeom prst="rect">
              <a:avLst/>
            </a:prstGeom>
            <a:noFill/>
          </p:spPr>
          <p:txBody>
            <a:bodyPr wrap="square" rtlCol="0" anchor="ctr">
              <a:spAutoFit/>
            </a:bodyPr>
            <a:lstStyle/>
            <a:p>
              <a:pPr algn="ctr"/>
              <a:r>
                <a:rPr lang="id-ID" sz="1200" smtClean="0"/>
                <a:t>Forum</a:t>
              </a:r>
              <a:endParaRPr lang="en-US" sz="1200"/>
            </a:p>
          </p:txBody>
        </p:sp>
      </p:grpSp>
      <p:grpSp>
        <p:nvGrpSpPr>
          <p:cNvPr id="59" name="Group 58"/>
          <p:cNvGrpSpPr/>
          <p:nvPr/>
        </p:nvGrpSpPr>
        <p:grpSpPr>
          <a:xfrm>
            <a:off x="5580112" y="860667"/>
            <a:ext cx="792088" cy="336086"/>
            <a:chOff x="827584" y="1021378"/>
            <a:chExt cx="1080120" cy="319390"/>
          </a:xfrm>
        </p:grpSpPr>
        <p:sp>
          <p:nvSpPr>
            <p:cNvPr id="60" name="Round Same Side Corner Rectangle 59"/>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1" name="TextBox 60"/>
            <p:cNvSpPr txBox="1"/>
            <p:nvPr/>
          </p:nvSpPr>
          <p:spPr>
            <a:xfrm>
              <a:off x="827584" y="1065923"/>
              <a:ext cx="1080120" cy="226524"/>
            </a:xfrm>
            <a:prstGeom prst="rect">
              <a:avLst/>
            </a:prstGeom>
            <a:noFill/>
          </p:spPr>
          <p:txBody>
            <a:bodyPr wrap="square" rtlCol="0" anchor="ctr">
              <a:spAutoFit/>
            </a:bodyPr>
            <a:lstStyle/>
            <a:p>
              <a:pPr algn="ctr"/>
              <a:r>
                <a:rPr lang="id-ID" sz="1200" smtClean="0"/>
                <a:t>Berita</a:t>
              </a:r>
              <a:endParaRPr lang="en-US" sz="1200"/>
            </a:p>
          </p:txBody>
        </p:sp>
      </p:grpSp>
      <p:grpSp>
        <p:nvGrpSpPr>
          <p:cNvPr id="62" name="Group 61"/>
          <p:cNvGrpSpPr/>
          <p:nvPr/>
        </p:nvGrpSpPr>
        <p:grpSpPr>
          <a:xfrm>
            <a:off x="7164288" y="860666"/>
            <a:ext cx="792088" cy="336086"/>
            <a:chOff x="827584" y="1021378"/>
            <a:chExt cx="1080120" cy="319390"/>
          </a:xfrm>
        </p:grpSpPr>
        <p:sp>
          <p:nvSpPr>
            <p:cNvPr id="63" name="Round Same Side Corner Rectangle 62"/>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4" name="TextBox 63"/>
            <p:cNvSpPr txBox="1"/>
            <p:nvPr/>
          </p:nvSpPr>
          <p:spPr>
            <a:xfrm>
              <a:off x="827584" y="1047566"/>
              <a:ext cx="1080120" cy="263238"/>
            </a:xfrm>
            <a:prstGeom prst="rect">
              <a:avLst/>
            </a:prstGeom>
            <a:noFill/>
          </p:spPr>
          <p:txBody>
            <a:bodyPr wrap="square" rtlCol="0" anchor="ctr">
              <a:spAutoFit/>
            </a:bodyPr>
            <a:lstStyle/>
            <a:p>
              <a:pPr algn="ctr"/>
              <a:r>
                <a:rPr lang="id-ID" sz="1200" smtClean="0"/>
                <a:t>Publikasi</a:t>
              </a:r>
              <a:endParaRPr lang="en-US" sz="1200"/>
            </a:p>
          </p:txBody>
        </p:sp>
      </p:grpSp>
      <p:grpSp>
        <p:nvGrpSpPr>
          <p:cNvPr id="65" name="Group 64"/>
          <p:cNvGrpSpPr/>
          <p:nvPr/>
        </p:nvGrpSpPr>
        <p:grpSpPr>
          <a:xfrm>
            <a:off x="3995936" y="860667"/>
            <a:ext cx="792088" cy="336086"/>
            <a:chOff x="827584" y="1021378"/>
            <a:chExt cx="1080120" cy="319390"/>
          </a:xfrm>
        </p:grpSpPr>
        <p:sp>
          <p:nvSpPr>
            <p:cNvPr id="66" name="Round Same Side Corner Rectangle 65"/>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67" name="TextBox 66"/>
            <p:cNvSpPr txBox="1"/>
            <p:nvPr/>
          </p:nvSpPr>
          <p:spPr>
            <a:xfrm>
              <a:off x="827584" y="1065923"/>
              <a:ext cx="1080120" cy="226524"/>
            </a:xfrm>
            <a:prstGeom prst="rect">
              <a:avLst/>
            </a:prstGeom>
            <a:noFill/>
          </p:spPr>
          <p:txBody>
            <a:bodyPr wrap="square" rtlCol="0" anchor="ctr">
              <a:spAutoFit/>
            </a:bodyPr>
            <a:lstStyle/>
            <a:p>
              <a:pPr algn="ctr"/>
              <a:r>
                <a:rPr lang="id-ID" sz="1200" smtClean="0"/>
                <a:t>Forsum</a:t>
              </a:r>
              <a:endParaRPr lang="en-US" sz="1200"/>
            </a:p>
          </p:txBody>
        </p:sp>
      </p:grpSp>
      <p:grpSp>
        <p:nvGrpSpPr>
          <p:cNvPr id="68" name="Group 67"/>
          <p:cNvGrpSpPr/>
          <p:nvPr/>
        </p:nvGrpSpPr>
        <p:grpSpPr>
          <a:xfrm>
            <a:off x="7956376" y="860666"/>
            <a:ext cx="792088" cy="336086"/>
            <a:chOff x="827584" y="1021378"/>
            <a:chExt cx="1080120" cy="319390"/>
          </a:xfrm>
        </p:grpSpPr>
        <p:sp>
          <p:nvSpPr>
            <p:cNvPr id="69" name="Round Same Side Corner Rectangle 68"/>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0" name="TextBox 69"/>
            <p:cNvSpPr txBox="1"/>
            <p:nvPr/>
          </p:nvSpPr>
          <p:spPr>
            <a:xfrm>
              <a:off x="827584" y="1047566"/>
              <a:ext cx="1080120" cy="263238"/>
            </a:xfrm>
            <a:prstGeom prst="rect">
              <a:avLst/>
            </a:prstGeom>
            <a:noFill/>
          </p:spPr>
          <p:txBody>
            <a:bodyPr wrap="square" rtlCol="0" anchor="ctr">
              <a:spAutoFit/>
            </a:bodyPr>
            <a:lstStyle/>
            <a:p>
              <a:pPr algn="ctr"/>
              <a:r>
                <a:rPr lang="id-ID" sz="1200" smtClean="0"/>
                <a:t>Expert</a:t>
              </a:r>
              <a:endParaRPr lang="en-US" sz="1200"/>
            </a:p>
          </p:txBody>
        </p:sp>
      </p:grpSp>
      <p:grpSp>
        <p:nvGrpSpPr>
          <p:cNvPr id="71" name="Group 70"/>
          <p:cNvGrpSpPr/>
          <p:nvPr/>
        </p:nvGrpSpPr>
        <p:grpSpPr>
          <a:xfrm>
            <a:off x="2411760" y="860667"/>
            <a:ext cx="792088" cy="336086"/>
            <a:chOff x="827584" y="1021378"/>
            <a:chExt cx="1080120" cy="319390"/>
          </a:xfrm>
        </p:grpSpPr>
        <p:sp>
          <p:nvSpPr>
            <p:cNvPr id="72" name="Round Same Side Corner Rectangle 71"/>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3" name="TextBox 72"/>
            <p:cNvSpPr txBox="1"/>
            <p:nvPr/>
          </p:nvSpPr>
          <p:spPr>
            <a:xfrm>
              <a:off x="827584" y="1065923"/>
              <a:ext cx="1080120" cy="226524"/>
            </a:xfrm>
            <a:prstGeom prst="rect">
              <a:avLst/>
            </a:prstGeom>
            <a:noFill/>
          </p:spPr>
          <p:txBody>
            <a:bodyPr wrap="square" rtlCol="0" anchor="ctr">
              <a:spAutoFit/>
            </a:bodyPr>
            <a:lstStyle/>
            <a:p>
              <a:pPr algn="ctr"/>
              <a:r>
                <a:rPr lang="id-ID" sz="1200" smtClean="0"/>
                <a:t>Pakan</a:t>
              </a:r>
              <a:endParaRPr lang="en-US" sz="1200"/>
            </a:p>
          </p:txBody>
        </p:sp>
      </p:grpSp>
      <p:grpSp>
        <p:nvGrpSpPr>
          <p:cNvPr id="74" name="Group 73"/>
          <p:cNvGrpSpPr/>
          <p:nvPr/>
        </p:nvGrpSpPr>
        <p:grpSpPr>
          <a:xfrm>
            <a:off x="4788024" y="860667"/>
            <a:ext cx="792088" cy="336086"/>
            <a:chOff x="827584" y="1021378"/>
            <a:chExt cx="1080120" cy="319390"/>
          </a:xfrm>
        </p:grpSpPr>
        <p:sp>
          <p:nvSpPr>
            <p:cNvPr id="75" name="Round Same Side Corner Rectangle 74"/>
            <p:cNvSpPr/>
            <p:nvPr/>
          </p:nvSpPr>
          <p:spPr>
            <a:xfrm>
              <a:off x="827584" y="1021378"/>
              <a:ext cx="1080120" cy="319390"/>
            </a:xfrm>
            <a:prstGeom prst="round2Same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a:p>
          </p:txBody>
        </p:sp>
        <p:sp>
          <p:nvSpPr>
            <p:cNvPr id="76" name="TextBox 75"/>
            <p:cNvSpPr txBox="1"/>
            <p:nvPr/>
          </p:nvSpPr>
          <p:spPr>
            <a:xfrm>
              <a:off x="827584" y="1065923"/>
              <a:ext cx="1080120" cy="226524"/>
            </a:xfrm>
            <a:prstGeom prst="rect">
              <a:avLst/>
            </a:prstGeom>
            <a:noFill/>
          </p:spPr>
          <p:txBody>
            <a:bodyPr wrap="square" rtlCol="0" anchor="ctr">
              <a:spAutoFit/>
            </a:bodyPr>
            <a:lstStyle/>
            <a:p>
              <a:pPr algn="ctr"/>
              <a:r>
                <a:rPr lang="id-ID" sz="1200" smtClean="0"/>
                <a:t>Modul</a:t>
              </a:r>
              <a:endParaRPr lang="en-US" sz="1200"/>
            </a:p>
          </p:txBody>
        </p:sp>
      </p:grpSp>
    </p:spTree>
    <p:extLst>
      <p:ext uri="{BB962C8B-B14F-4D97-AF65-F5344CB8AC3E}">
        <p14:creationId xmlns:p14="http://schemas.microsoft.com/office/powerpoint/2010/main" val="1709007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1564</Words>
  <Application>Microsoft Office PowerPoint</Application>
  <PresentationFormat>On-screen Show (4:3)</PresentationFormat>
  <Paragraphs>860</Paragraphs>
  <Slides>16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Rancang Bangun Sistem Informasi Pakan Sapi Perah www.dairyfeed.ipb.ac.id</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lpstr>   Dairy Feed Online        Sistem Informasi Pakan Sapi Perah</vt:lpstr>
    </vt:vector>
  </TitlesOfParts>
  <Company>Bogor Agricultural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IPB</dc:creator>
  <cp:lastModifiedBy>permana</cp:lastModifiedBy>
  <cp:revision>40</cp:revision>
  <dcterms:created xsi:type="dcterms:W3CDTF">2015-04-26T15:01:12Z</dcterms:created>
  <dcterms:modified xsi:type="dcterms:W3CDTF">2017-05-30T03:37:47Z</dcterms:modified>
</cp:coreProperties>
</file>