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8"/>
  </p:notesMasterIdLst>
  <p:handoutMasterIdLst>
    <p:handoutMasterId r:id="rId49"/>
  </p:handoutMasterIdLst>
  <p:sldIdLst>
    <p:sldId id="423" r:id="rId2"/>
    <p:sldId id="424" r:id="rId3"/>
    <p:sldId id="425" r:id="rId4"/>
    <p:sldId id="467" r:id="rId5"/>
    <p:sldId id="468" r:id="rId6"/>
    <p:sldId id="469" r:id="rId7"/>
    <p:sldId id="426" r:id="rId8"/>
    <p:sldId id="427" r:id="rId9"/>
    <p:sldId id="428" r:id="rId10"/>
    <p:sldId id="429" r:id="rId11"/>
    <p:sldId id="430" r:id="rId12"/>
    <p:sldId id="431" r:id="rId13"/>
    <p:sldId id="432" r:id="rId14"/>
    <p:sldId id="433" r:id="rId15"/>
    <p:sldId id="434" r:id="rId16"/>
    <p:sldId id="435" r:id="rId17"/>
    <p:sldId id="436" r:id="rId18"/>
    <p:sldId id="437" r:id="rId19"/>
    <p:sldId id="438" r:id="rId20"/>
    <p:sldId id="439" r:id="rId21"/>
    <p:sldId id="440" r:id="rId22"/>
    <p:sldId id="441" r:id="rId23"/>
    <p:sldId id="442" r:id="rId24"/>
    <p:sldId id="443" r:id="rId25"/>
    <p:sldId id="444" r:id="rId26"/>
    <p:sldId id="445" r:id="rId27"/>
    <p:sldId id="446" r:id="rId28"/>
    <p:sldId id="447" r:id="rId29"/>
    <p:sldId id="448" r:id="rId30"/>
    <p:sldId id="449" r:id="rId31"/>
    <p:sldId id="450" r:id="rId32"/>
    <p:sldId id="451" r:id="rId33"/>
    <p:sldId id="452" r:id="rId34"/>
    <p:sldId id="453" r:id="rId35"/>
    <p:sldId id="454" r:id="rId36"/>
    <p:sldId id="455" r:id="rId37"/>
    <p:sldId id="456" r:id="rId38"/>
    <p:sldId id="457" r:id="rId39"/>
    <p:sldId id="458" r:id="rId40"/>
    <p:sldId id="459" r:id="rId41"/>
    <p:sldId id="460" r:id="rId42"/>
    <p:sldId id="461" r:id="rId43"/>
    <p:sldId id="462" r:id="rId44"/>
    <p:sldId id="463" r:id="rId45"/>
    <p:sldId id="464" r:id="rId46"/>
    <p:sldId id="470" r:id="rId47"/>
  </p:sldIdLst>
  <p:sldSz cx="9144000" cy="6858000" type="screen4x3"/>
  <p:notesSz cx="9144000" cy="6858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D4E9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3871" autoAdjust="0"/>
  </p:normalViewPr>
  <p:slideViewPr>
    <p:cSldViewPr>
      <p:cViewPr varScale="1">
        <p:scale>
          <a:sx n="67" d="100"/>
          <a:sy n="67" d="100"/>
        </p:scale>
        <p:origin x="1188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7AE5E-231A-4C49-962D-4E9409FDF71B}" type="datetimeFigureOut">
              <a:rPr lang="id-ID" smtClean="0"/>
              <a:pPr/>
              <a:t>30/05/2017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B94D8-7E3D-493D-AD2E-2B7CBE7F1C4C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422616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69258-E7F1-40E7-B44A-FD88C6F1BC8D}" type="datetimeFigureOut">
              <a:rPr lang="id-ID" smtClean="0"/>
              <a:pPr/>
              <a:t>30/05/2017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508CB-BE02-474D-BE2C-B0FF2D58E044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6159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2B7686-3B3A-41A4-A11F-08F2F335E3EC}" type="slidenum">
              <a:rPr lang="en-US"/>
              <a:pPr/>
              <a:t>2</a:t>
            </a:fld>
            <a:endParaRPr lang="en-US"/>
          </a:p>
        </p:txBody>
      </p:sp>
      <p:sp>
        <p:nvSpPr>
          <p:cNvPr id="10854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square" lIns="99010" tIns="50344" rIns="99010" bIns="50344" anchor="t"/>
          <a:lstStyle/>
          <a:p>
            <a:endParaRPr lang="en-AU"/>
          </a:p>
        </p:txBody>
      </p:sp>
      <p:sp>
        <p:nvSpPr>
          <p:cNvPr id="10854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772359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C4EF6E-04CB-4E84-812D-EE7178CE9FDC}" type="slidenum">
              <a:rPr lang="en-US"/>
              <a:pPr/>
              <a:t>13</a:t>
            </a:fld>
            <a:endParaRPr lang="en-US"/>
          </a:p>
        </p:txBody>
      </p:sp>
      <p:sp>
        <p:nvSpPr>
          <p:cNvPr id="10895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square" lIns="99010" tIns="50344" rIns="99010" bIns="50344" anchor="t"/>
          <a:lstStyle/>
          <a:p>
            <a:endParaRPr lang="en-AU"/>
          </a:p>
        </p:txBody>
      </p:sp>
      <p:sp>
        <p:nvSpPr>
          <p:cNvPr id="10895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34019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653EC4-BE68-4987-82E0-8B39103D5DE2}" type="slidenum">
              <a:rPr lang="en-US"/>
              <a:pPr/>
              <a:t>14</a:t>
            </a:fld>
            <a:endParaRPr lang="en-US"/>
          </a:p>
        </p:txBody>
      </p:sp>
      <p:sp>
        <p:nvSpPr>
          <p:cNvPr id="10915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square" lIns="99010" tIns="50344" rIns="99010" bIns="50344" anchor="t"/>
          <a:lstStyle/>
          <a:p>
            <a:endParaRPr lang="en-AU"/>
          </a:p>
        </p:txBody>
      </p:sp>
      <p:sp>
        <p:nvSpPr>
          <p:cNvPr id="10915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418971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0CDF65-E153-484A-B62F-5EB92CFCDA7F}" type="slidenum">
              <a:rPr lang="en-US"/>
              <a:pPr/>
              <a:t>15</a:t>
            </a:fld>
            <a:endParaRPr lang="en-US"/>
          </a:p>
        </p:txBody>
      </p:sp>
      <p:sp>
        <p:nvSpPr>
          <p:cNvPr id="10936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square" lIns="99010" tIns="50344" rIns="99010" bIns="50344" anchor="t"/>
          <a:lstStyle/>
          <a:p>
            <a:endParaRPr lang="en-AU"/>
          </a:p>
        </p:txBody>
      </p:sp>
      <p:sp>
        <p:nvSpPr>
          <p:cNvPr id="10936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879672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65E13D-1B77-4452-BA52-748C853827FE}" type="slidenum">
              <a:rPr lang="en-US"/>
              <a:pPr/>
              <a:t>16</a:t>
            </a:fld>
            <a:endParaRPr lang="en-US"/>
          </a:p>
        </p:txBody>
      </p:sp>
      <p:sp>
        <p:nvSpPr>
          <p:cNvPr id="10956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square" lIns="99010" tIns="50344" rIns="99010" bIns="50344" anchor="t"/>
          <a:lstStyle/>
          <a:p>
            <a:endParaRPr lang="en-AU"/>
          </a:p>
        </p:txBody>
      </p:sp>
      <p:sp>
        <p:nvSpPr>
          <p:cNvPr id="10956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814860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18F727-2BC6-43AA-B142-850FF7F2A55C}" type="slidenum">
              <a:rPr lang="en-US"/>
              <a:pPr/>
              <a:t>17</a:t>
            </a:fld>
            <a:endParaRPr lang="en-US"/>
          </a:p>
        </p:txBody>
      </p:sp>
      <p:sp>
        <p:nvSpPr>
          <p:cNvPr id="11663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square" lIns="99010" tIns="50344" rIns="99010" bIns="50344" anchor="t"/>
          <a:lstStyle/>
          <a:p>
            <a:endParaRPr lang="en-AU"/>
          </a:p>
        </p:txBody>
      </p:sp>
      <p:sp>
        <p:nvSpPr>
          <p:cNvPr id="11663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215286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8689C3-7629-46C9-AD15-254C9272546B}" type="slidenum">
              <a:rPr lang="en-US"/>
              <a:pPr/>
              <a:t>18</a:t>
            </a:fld>
            <a:endParaRPr lang="en-US"/>
          </a:p>
        </p:txBody>
      </p:sp>
      <p:sp>
        <p:nvSpPr>
          <p:cNvPr id="10997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square" lIns="99010" tIns="50344" rIns="99010" bIns="50344" anchor="t"/>
          <a:lstStyle/>
          <a:p>
            <a:endParaRPr lang="en-AU"/>
          </a:p>
        </p:txBody>
      </p:sp>
      <p:sp>
        <p:nvSpPr>
          <p:cNvPr id="10997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112171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AE6851-2F10-44EC-BDE2-D885346ACE5F}" type="slidenum">
              <a:rPr lang="en-US"/>
              <a:pPr/>
              <a:t>19</a:t>
            </a:fld>
            <a:endParaRPr lang="en-US"/>
          </a:p>
        </p:txBody>
      </p:sp>
      <p:sp>
        <p:nvSpPr>
          <p:cNvPr id="11018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square" lIns="99010" tIns="50344" rIns="99010" bIns="50344" anchor="t"/>
          <a:lstStyle/>
          <a:p>
            <a:endParaRPr lang="en-AU"/>
          </a:p>
        </p:txBody>
      </p:sp>
      <p:sp>
        <p:nvSpPr>
          <p:cNvPr id="11018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2160493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4F0624-E292-4DF0-A0B3-FA711ABCD891}" type="slidenum">
              <a:rPr lang="en-US"/>
              <a:pPr/>
              <a:t>25</a:t>
            </a:fld>
            <a:endParaRPr lang="en-US"/>
          </a:p>
        </p:txBody>
      </p:sp>
      <p:sp>
        <p:nvSpPr>
          <p:cNvPr id="11827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square" lIns="99010" tIns="50344" rIns="99010" bIns="50344" anchor="t"/>
          <a:lstStyle/>
          <a:p>
            <a:endParaRPr lang="en-AU"/>
          </a:p>
        </p:txBody>
      </p:sp>
      <p:sp>
        <p:nvSpPr>
          <p:cNvPr id="11827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031679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FD14F2-E521-4015-92AB-E209E2B4788A}" type="slidenum">
              <a:rPr lang="en-US"/>
              <a:pPr/>
              <a:t>26</a:t>
            </a:fld>
            <a:endParaRPr lang="en-US"/>
          </a:p>
        </p:txBody>
      </p:sp>
      <p:sp>
        <p:nvSpPr>
          <p:cNvPr id="11847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square" lIns="99010" tIns="50344" rIns="99010" bIns="50344" anchor="t"/>
          <a:lstStyle/>
          <a:p>
            <a:endParaRPr lang="en-AU"/>
          </a:p>
        </p:txBody>
      </p:sp>
      <p:sp>
        <p:nvSpPr>
          <p:cNvPr id="11847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7251988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8AB209-E505-4F2A-B3ED-94AC51A9BB5F}" type="slidenum">
              <a:rPr lang="en-US"/>
              <a:pPr/>
              <a:t>27</a:t>
            </a:fld>
            <a:endParaRPr lang="en-US"/>
          </a:p>
        </p:txBody>
      </p:sp>
      <p:sp>
        <p:nvSpPr>
          <p:cNvPr id="11888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square" lIns="99010" tIns="50344" rIns="99010" bIns="50344" anchor="t"/>
          <a:lstStyle/>
          <a:p>
            <a:endParaRPr lang="en-AU"/>
          </a:p>
        </p:txBody>
      </p:sp>
      <p:sp>
        <p:nvSpPr>
          <p:cNvPr id="1188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021331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2B7686-3B3A-41A4-A11F-08F2F335E3EC}" type="slidenum">
              <a:rPr lang="en-US"/>
              <a:pPr/>
              <a:t>3</a:t>
            </a:fld>
            <a:endParaRPr lang="en-US"/>
          </a:p>
        </p:txBody>
      </p:sp>
      <p:sp>
        <p:nvSpPr>
          <p:cNvPr id="10854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square" lIns="99010" tIns="50344" rIns="99010" bIns="50344" anchor="t"/>
          <a:lstStyle/>
          <a:p>
            <a:endParaRPr lang="en-AU"/>
          </a:p>
        </p:txBody>
      </p:sp>
      <p:sp>
        <p:nvSpPr>
          <p:cNvPr id="10854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0681828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6AE5CB-6FC1-4D9A-95CC-E5091BA3D29A}" type="slidenum">
              <a:rPr lang="en-US"/>
              <a:pPr/>
              <a:t>28</a:t>
            </a:fld>
            <a:endParaRPr lang="en-US"/>
          </a:p>
        </p:txBody>
      </p:sp>
      <p:sp>
        <p:nvSpPr>
          <p:cNvPr id="11868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square" lIns="99010" tIns="50344" rIns="99010" bIns="50344" anchor="t"/>
          <a:lstStyle/>
          <a:p>
            <a:endParaRPr lang="en-AU"/>
          </a:p>
        </p:txBody>
      </p:sp>
      <p:sp>
        <p:nvSpPr>
          <p:cNvPr id="11868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0899808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01B6F-66D0-4F44-847F-E617D97DA821}" type="slidenum">
              <a:rPr lang="en-US"/>
              <a:pPr/>
              <a:t>29</a:t>
            </a:fld>
            <a:endParaRPr lang="en-US"/>
          </a:p>
        </p:txBody>
      </p:sp>
      <p:sp>
        <p:nvSpPr>
          <p:cNvPr id="11909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square" lIns="99010" tIns="50344" rIns="99010" bIns="50344" anchor="t"/>
          <a:lstStyle/>
          <a:p>
            <a:endParaRPr lang="en-AU"/>
          </a:p>
        </p:txBody>
      </p:sp>
      <p:sp>
        <p:nvSpPr>
          <p:cNvPr id="11909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5568027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9A26BC-2266-411F-A469-EE4885F02197}" type="slidenum">
              <a:rPr lang="en-US"/>
              <a:pPr/>
              <a:t>31</a:t>
            </a:fld>
            <a:endParaRPr lang="en-US"/>
          </a:p>
        </p:txBody>
      </p:sp>
      <p:sp>
        <p:nvSpPr>
          <p:cNvPr id="11939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square" lIns="99010" tIns="50344" rIns="99010" bIns="50344" anchor="t"/>
          <a:lstStyle/>
          <a:p>
            <a:endParaRPr lang="en-AU"/>
          </a:p>
        </p:txBody>
      </p:sp>
      <p:sp>
        <p:nvSpPr>
          <p:cNvPr id="1193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1059273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84EF3F-DF7A-4DC8-9CF3-A5ABE76DCC2B}" type="slidenum">
              <a:rPr lang="en-US"/>
              <a:pPr/>
              <a:t>32</a:t>
            </a:fld>
            <a:endParaRPr lang="en-US"/>
          </a:p>
        </p:txBody>
      </p:sp>
      <p:sp>
        <p:nvSpPr>
          <p:cNvPr id="12144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square" lIns="99010" tIns="50344" rIns="99010" bIns="50344" anchor="t"/>
          <a:lstStyle/>
          <a:p>
            <a:endParaRPr lang="en-AU"/>
          </a:p>
        </p:txBody>
      </p:sp>
      <p:sp>
        <p:nvSpPr>
          <p:cNvPr id="12144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2123232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F66E23-0292-48FC-B90D-D768B2DAA44A}" type="slidenum">
              <a:rPr lang="en-US"/>
              <a:pPr/>
              <a:t>33</a:t>
            </a:fld>
            <a:endParaRPr lang="en-US"/>
          </a:p>
        </p:txBody>
      </p:sp>
      <p:sp>
        <p:nvSpPr>
          <p:cNvPr id="11960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square" lIns="99010" tIns="50344" rIns="99010" bIns="50344" anchor="t"/>
          <a:lstStyle/>
          <a:p>
            <a:endParaRPr lang="en-AU"/>
          </a:p>
        </p:txBody>
      </p:sp>
      <p:sp>
        <p:nvSpPr>
          <p:cNvPr id="1196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6992038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693D77-5054-4F6A-88BC-6242BDAE357B}" type="slidenum">
              <a:rPr lang="en-US"/>
              <a:pPr/>
              <a:t>34</a:t>
            </a:fld>
            <a:endParaRPr lang="en-US"/>
          </a:p>
        </p:txBody>
      </p:sp>
      <p:sp>
        <p:nvSpPr>
          <p:cNvPr id="12165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square" lIns="99010" tIns="50344" rIns="99010" bIns="50344" anchor="t"/>
          <a:lstStyle/>
          <a:p>
            <a:endParaRPr lang="en-AU"/>
          </a:p>
        </p:txBody>
      </p:sp>
      <p:sp>
        <p:nvSpPr>
          <p:cNvPr id="12165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6747623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7E5E4E-D833-4D20-A9BA-CBC3FDA777B5}" type="slidenum">
              <a:rPr lang="en-US"/>
              <a:pPr/>
              <a:t>35</a:t>
            </a:fld>
            <a:endParaRPr lang="en-US"/>
          </a:p>
        </p:txBody>
      </p:sp>
      <p:sp>
        <p:nvSpPr>
          <p:cNvPr id="12206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square" lIns="99010" tIns="50344" rIns="99010" bIns="50344" anchor="t"/>
          <a:lstStyle/>
          <a:p>
            <a:endParaRPr lang="en-AU"/>
          </a:p>
        </p:txBody>
      </p:sp>
      <p:sp>
        <p:nvSpPr>
          <p:cNvPr id="12206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2372392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D9A748-18FA-4976-B758-E9878D4CE462}" type="slidenum">
              <a:rPr lang="en-US"/>
              <a:pPr/>
              <a:t>36</a:t>
            </a:fld>
            <a:endParaRPr lang="en-US"/>
          </a:p>
        </p:txBody>
      </p:sp>
      <p:sp>
        <p:nvSpPr>
          <p:cNvPr id="12247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square" lIns="99010" tIns="50344" rIns="99010" bIns="50344" anchor="t"/>
          <a:lstStyle/>
          <a:p>
            <a:endParaRPr lang="en-AU"/>
          </a:p>
        </p:txBody>
      </p:sp>
      <p:sp>
        <p:nvSpPr>
          <p:cNvPr id="12247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122347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2B7686-3B3A-41A4-A11F-08F2F335E3EC}" type="slidenum">
              <a:rPr lang="en-US"/>
              <a:pPr/>
              <a:t>4</a:t>
            </a:fld>
            <a:endParaRPr lang="en-US"/>
          </a:p>
        </p:txBody>
      </p:sp>
      <p:sp>
        <p:nvSpPr>
          <p:cNvPr id="10854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square" lIns="99010" tIns="50344" rIns="99010" bIns="50344" anchor="t"/>
          <a:lstStyle/>
          <a:p>
            <a:endParaRPr lang="en-AU"/>
          </a:p>
        </p:txBody>
      </p:sp>
      <p:sp>
        <p:nvSpPr>
          <p:cNvPr id="10854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524026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2B7686-3B3A-41A4-A11F-08F2F335E3EC}" type="slidenum">
              <a:rPr lang="en-US"/>
              <a:pPr/>
              <a:t>5</a:t>
            </a:fld>
            <a:endParaRPr lang="en-US"/>
          </a:p>
        </p:txBody>
      </p:sp>
      <p:sp>
        <p:nvSpPr>
          <p:cNvPr id="10854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square" lIns="99010" tIns="50344" rIns="99010" bIns="50344" anchor="t"/>
          <a:lstStyle/>
          <a:p>
            <a:endParaRPr lang="en-AU"/>
          </a:p>
        </p:txBody>
      </p:sp>
      <p:sp>
        <p:nvSpPr>
          <p:cNvPr id="10854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270023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2B7686-3B3A-41A4-A11F-08F2F335E3EC}" type="slidenum">
              <a:rPr lang="en-US"/>
              <a:pPr/>
              <a:t>6</a:t>
            </a:fld>
            <a:endParaRPr lang="en-US"/>
          </a:p>
        </p:txBody>
      </p:sp>
      <p:sp>
        <p:nvSpPr>
          <p:cNvPr id="10854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square" lIns="99010" tIns="50344" rIns="99010" bIns="50344" anchor="t"/>
          <a:lstStyle/>
          <a:p>
            <a:endParaRPr lang="en-AU"/>
          </a:p>
        </p:txBody>
      </p:sp>
      <p:sp>
        <p:nvSpPr>
          <p:cNvPr id="10854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283278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607156-E1C2-4F6D-9E1A-E19946DE44E7}" type="slidenum">
              <a:rPr lang="en-US"/>
              <a:pPr/>
              <a:t>8</a:t>
            </a:fld>
            <a:endParaRPr lang="en-US"/>
          </a:p>
        </p:txBody>
      </p:sp>
      <p:sp>
        <p:nvSpPr>
          <p:cNvPr id="1170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square" lIns="99010" tIns="50344" rIns="99010" bIns="50344" anchor="t"/>
          <a:lstStyle/>
          <a:p>
            <a:endParaRPr lang="en-AU"/>
          </a:p>
        </p:txBody>
      </p:sp>
      <p:sp>
        <p:nvSpPr>
          <p:cNvPr id="1170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265601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47E0DE-BA6D-4CF1-A533-FA74F59D7B23}" type="slidenum">
              <a:rPr lang="en-US"/>
              <a:pPr/>
              <a:t>9</a:t>
            </a:fld>
            <a:endParaRPr lang="en-US"/>
          </a:p>
        </p:txBody>
      </p:sp>
      <p:sp>
        <p:nvSpPr>
          <p:cNvPr id="11745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square" lIns="99010" tIns="50344" rIns="99010" bIns="50344" anchor="t"/>
          <a:lstStyle/>
          <a:p>
            <a:endParaRPr lang="en-AU"/>
          </a:p>
        </p:txBody>
      </p:sp>
      <p:sp>
        <p:nvSpPr>
          <p:cNvPr id="11745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65424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F5654D-516A-43ED-8C5A-92E4A9FF2691}" type="slidenum">
              <a:rPr lang="en-US"/>
              <a:pPr/>
              <a:t>10</a:t>
            </a:fld>
            <a:endParaRPr lang="en-US"/>
          </a:p>
        </p:txBody>
      </p:sp>
      <p:sp>
        <p:nvSpPr>
          <p:cNvPr id="11765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square" lIns="99010" tIns="50344" rIns="99010" bIns="50344" anchor="t"/>
          <a:lstStyle/>
          <a:p>
            <a:endParaRPr lang="en-AU"/>
          </a:p>
        </p:txBody>
      </p:sp>
      <p:sp>
        <p:nvSpPr>
          <p:cNvPr id="11765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25355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487097-FD9F-4A54-AFEE-954E7B3E0E8F}" type="slidenum">
              <a:rPr lang="en-US"/>
              <a:pPr/>
              <a:t>11</a:t>
            </a:fld>
            <a:endParaRPr lang="en-US"/>
          </a:p>
        </p:txBody>
      </p:sp>
      <p:sp>
        <p:nvSpPr>
          <p:cNvPr id="11724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square" lIns="99010" tIns="50344" rIns="99010" bIns="50344" anchor="t"/>
          <a:lstStyle/>
          <a:p>
            <a:endParaRPr lang="en-AU"/>
          </a:p>
        </p:txBody>
      </p:sp>
      <p:sp>
        <p:nvSpPr>
          <p:cNvPr id="11724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354388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76872"/>
            <a:ext cx="9324528" cy="195942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553200"/>
            <a:ext cx="1676400" cy="228600"/>
          </a:xfrm>
        </p:spPr>
        <p:txBody>
          <a:bodyPr vert="horz" lIns="91440" tIns="45720" rIns="91440" bIns="45720" rtlCol="0" anchor="t" anchorCtr="0"/>
          <a:lstStyle>
            <a:lvl1pPr marL="0" algn="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53078FBF-1110-4DC4-AACB-0D288C0C464F}" type="datetimeFigureOut">
              <a:rPr lang="id-ID" smtClean="0"/>
              <a:pPr/>
              <a:t>30/05/2017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1553" y="6553200"/>
            <a:ext cx="1676400" cy="228600"/>
          </a:xfrm>
        </p:spPr>
        <p:txBody>
          <a:bodyPr anchor="t" anchorCtr="0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70076" y="6553200"/>
            <a:ext cx="762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algn="ctr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C1CBD168-ABE4-4BC7-ACFB-E5F90509D888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867400"/>
            <a:ext cx="6570722" cy="4572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>
                    <a:alpha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1680" y="2420888"/>
            <a:ext cx="6553200" cy="1219200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8FBF-1110-4DC4-AACB-0D288C0C464F}" type="datetimeFigureOut">
              <a:rPr lang="id-ID" smtClean="0"/>
              <a:pPr/>
              <a:t>30/05/2017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762000" y="548680"/>
            <a:ext cx="762000" cy="609600"/>
          </a:xfrm>
          <a:prstGeom prst="rect">
            <a:avLst/>
          </a:prstGeom>
        </p:spPr>
        <p:txBody>
          <a:bodyPr/>
          <a:lstStyle/>
          <a:p>
            <a:fld id="{C1CBD168-ABE4-4BC7-ACFB-E5F90509D88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9144000" cy="6858000"/>
            <a:chOff x="-442912" y="457200"/>
            <a:chExt cx="9144000" cy="6858000"/>
          </a:xfrm>
        </p:grpSpPr>
        <p:sp>
          <p:nvSpPr>
            <p:cNvPr id="18" name="Rectangle 17"/>
            <p:cNvSpPr/>
            <p:nvPr/>
          </p:nvSpPr>
          <p:spPr>
            <a:xfrm>
              <a:off x="-442912" y="457200"/>
              <a:ext cx="9129712" cy="167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72288" y="457200"/>
              <a:ext cx="1828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72288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Oval 20"/>
            <p:cNvSpPr/>
            <p:nvPr/>
          </p:nvSpPr>
          <p:spPr>
            <a:xfrm>
              <a:off x="7367588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2298700"/>
            <a:ext cx="1447800" cy="3827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0"/>
            <a:ext cx="5943600" cy="3840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8FBF-1110-4DC4-AACB-0D288C0C464F}" type="datetimeFigureOut">
              <a:rPr lang="id-ID" smtClean="0"/>
              <a:pPr/>
              <a:t>30/05/2017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533400"/>
            <a:ext cx="762000" cy="609600"/>
          </a:xfrm>
          <a:prstGeom prst="rect">
            <a:avLst/>
          </a:prstGeom>
        </p:spPr>
        <p:txBody>
          <a:bodyPr/>
          <a:lstStyle/>
          <a:p>
            <a:fld id="{C1CBD168-ABE4-4BC7-ACFB-E5F90509D88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038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74425"/>
      </p:ext>
    </p:extLst>
  </p:cSld>
  <p:clrMapOvr>
    <a:masterClrMapping/>
  </p:clrMapOvr>
  <p:transition spd="med">
    <p:pull dir="l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-27384"/>
            <a:ext cx="6248400" cy="8640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317029"/>
            <a:ext cx="7112496" cy="3840163"/>
          </a:xfrm>
        </p:spPr>
        <p:txBody>
          <a:bodyPr>
            <a:normAutofit/>
          </a:bodyPr>
          <a:lstStyle>
            <a:lvl1pPr>
              <a:defRPr sz="30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3528" y="404664"/>
            <a:ext cx="762000" cy="609600"/>
          </a:xfrm>
          <a:prstGeom prst="rect">
            <a:avLst/>
          </a:prstGeom>
        </p:spPr>
        <p:txBody>
          <a:bodyPr/>
          <a:lstStyle/>
          <a:p>
            <a:fld id="{C1CBD168-ABE4-4BC7-ACFB-E5F90509D888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577607"/>
            <a:ext cx="9144000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400" smtClean="0"/>
              <a:t>(C) 2014, Department of Nutrition and Feed Technology - Bogor Agricultural University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2132856"/>
              <a:ext cx="1828800" cy="2210544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28800" y="2132856"/>
              <a:ext cx="7315200" cy="22105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667000"/>
            <a:ext cx="6629400" cy="1143000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495800"/>
            <a:ext cx="1524000" cy="20574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200000"/>
              </a:lnSpc>
              <a:buNone/>
              <a:defRPr sz="16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1152" y="6556248"/>
            <a:ext cx="1673352" cy="228600"/>
          </a:xfrm>
        </p:spPr>
        <p:txBody>
          <a:bodyPr/>
          <a:lstStyle/>
          <a:p>
            <a:fld id="{53078FBF-1110-4DC4-AACB-0D288C0C464F}" type="datetimeFigureOut">
              <a:rPr lang="id-ID" smtClean="0"/>
              <a:pPr/>
              <a:t>30/05/2017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2808" y="6556248"/>
            <a:ext cx="1673352" cy="228600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7656" y="6556248"/>
            <a:ext cx="762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C1CBD168-ABE4-4BC7-ACFB-E5F90509D88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1640" y="1916832"/>
            <a:ext cx="3456384" cy="4209331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6056" y="1916832"/>
            <a:ext cx="3610744" cy="4209331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8FBF-1110-4DC4-AACB-0D288C0C464F}" type="datetimeFigureOut">
              <a:rPr lang="id-ID" smtClean="0"/>
              <a:pPr/>
              <a:t>30/05/2017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31640" y="6309320"/>
            <a:ext cx="2880320" cy="360040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762000" y="548680"/>
            <a:ext cx="762000" cy="609600"/>
          </a:xfrm>
          <a:prstGeom prst="rect">
            <a:avLst/>
          </a:prstGeom>
        </p:spPr>
        <p:txBody>
          <a:bodyPr/>
          <a:lstStyle/>
          <a:p>
            <a:fld id="{C1CBD168-ABE4-4BC7-ACFB-E5F90509D88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91697"/>
            <a:ext cx="2971800" cy="63976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sz="22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47925" y="3137647"/>
            <a:ext cx="2971800" cy="299923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2291697"/>
            <a:ext cx="29718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15000" y="3137647"/>
            <a:ext cx="2971800" cy="300196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8FBF-1110-4DC4-AACB-0D288C0C464F}" type="datetimeFigureOut">
              <a:rPr lang="id-ID" smtClean="0"/>
              <a:pPr/>
              <a:t>30/05/2017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-762000" y="548680"/>
            <a:ext cx="762000" cy="609600"/>
          </a:xfrm>
          <a:prstGeom prst="rect">
            <a:avLst/>
          </a:prstGeom>
        </p:spPr>
        <p:txBody>
          <a:bodyPr/>
          <a:lstStyle/>
          <a:p>
            <a:fld id="{C1CBD168-ABE4-4BC7-ACFB-E5F90509D88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0" y="0"/>
            <a:ext cx="9144000" cy="1052736"/>
            <a:chOff x="0" y="0"/>
            <a:chExt cx="9144000" cy="16764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115616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0"/>
            <a:ext cx="6248400" cy="1008112"/>
          </a:xfrm>
        </p:spPr>
        <p:txBody>
          <a:bodyPr/>
          <a:lstStyle/>
          <a:p>
            <a:r>
              <a:rPr lang="en-US" smtClean="0"/>
              <a:t>Click to edit Master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8FBF-1110-4DC4-AACB-0D288C0C464F}" type="datetimeFigureOut">
              <a:rPr lang="id-ID" smtClean="0"/>
              <a:pPr/>
              <a:t>30/05/2017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>
          <a:xfrm>
            <a:off x="0" y="0"/>
            <a:ext cx="1828800" cy="1676400"/>
            <a:chOff x="457200" y="457200"/>
            <a:chExt cx="1828800" cy="1676400"/>
          </a:xfrm>
        </p:grpSpPr>
        <p:sp>
          <p:nvSpPr>
            <p:cNvPr id="8" name="Rectangle 7"/>
            <p:cNvSpPr/>
            <p:nvPr/>
          </p:nvSpPr>
          <p:spPr>
            <a:xfrm>
              <a:off x="457200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52500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8FBF-1110-4DC4-AACB-0D288C0C464F}" type="datetimeFigureOut">
              <a:rPr lang="id-ID" smtClean="0"/>
              <a:pPr/>
              <a:t>30/05/2017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-762000" y="548680"/>
            <a:ext cx="762000" cy="609600"/>
          </a:xfrm>
          <a:prstGeom prst="rect">
            <a:avLst/>
          </a:prstGeom>
        </p:spPr>
        <p:txBody>
          <a:bodyPr/>
          <a:lstStyle/>
          <a:p>
            <a:fld id="{C1CBD168-ABE4-4BC7-ACFB-E5F90509D88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624" y="2446991"/>
            <a:ext cx="5715000" cy="353119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90"/>
            <a:ext cx="1524000" cy="2362200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 b="1">
                <a:solidFill>
                  <a:srgbClr val="000000">
                    <a:alpha val="50196"/>
                  </a:srgb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8FBF-1110-4DC4-AACB-0D288C0C464F}" type="datetimeFigureOut">
              <a:rPr lang="id-ID" smtClean="0"/>
              <a:pPr/>
              <a:t>30/05/2017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762000" y="548680"/>
            <a:ext cx="762000" cy="609600"/>
          </a:xfrm>
          <a:prstGeom prst="rect">
            <a:avLst/>
          </a:prstGeom>
        </p:spPr>
        <p:txBody>
          <a:bodyPr/>
          <a:lstStyle/>
          <a:p>
            <a:fld id="{C1CBD168-ABE4-4BC7-ACFB-E5F90509D88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06624" y="2450592"/>
            <a:ext cx="5715000" cy="3529584"/>
          </a:xfrm>
          <a:noFill/>
          <a:ln w="101600" cmpd="sng">
            <a:miter lim="800000"/>
          </a:ln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89"/>
            <a:ext cx="1527048" cy="235915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8FBF-1110-4DC4-AACB-0D288C0C464F}" type="datetimeFigureOut">
              <a:rPr lang="id-ID" smtClean="0"/>
              <a:pPr/>
              <a:t>30/05/2017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762000" y="548680"/>
            <a:ext cx="762000" cy="609600"/>
          </a:xfrm>
          <a:prstGeom prst="rect">
            <a:avLst/>
          </a:prstGeom>
        </p:spPr>
        <p:txBody>
          <a:bodyPr/>
          <a:lstStyle/>
          <a:p>
            <a:fld id="{C1CBD168-ABE4-4BC7-ACFB-E5F90509D88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23" y="0"/>
            <a:ext cx="9144000" cy="88250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720" y="1484784"/>
            <a:ext cx="8092752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55776" y="114393"/>
            <a:ext cx="62484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1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53078FBF-1110-4DC4-AACB-0D288C0C464F}" type="datetimeFigureOut">
              <a:rPr lang="id-ID" smtClean="0"/>
              <a:pPr/>
              <a:t>30/05/2017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9672" y="6356350"/>
            <a:ext cx="3714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3500" b="1" kern="1200" cap="small" spc="200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1800"/>
        </a:spcBef>
        <a:buClr>
          <a:schemeClr val="accent1"/>
        </a:buClr>
        <a:buSzPct val="80000"/>
        <a:buFont typeface="Wingdings" pitchFamily="2" charset="2"/>
        <a:buChar char="q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800"/>
        </a:spcBef>
        <a:buClr>
          <a:schemeClr val="accent2"/>
        </a:buClr>
        <a:buSzPct val="80000"/>
        <a:buFont typeface="Wingdings" pitchFamily="2" charset="2"/>
        <a:buChar char="q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200"/>
        </a:spcBef>
        <a:buClr>
          <a:schemeClr val="accent3"/>
        </a:buClr>
        <a:buSzPct val="80000"/>
        <a:buFont typeface="Wingdings" pitchFamily="2" charset="2"/>
        <a:buChar char="q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200"/>
        </a:spcBef>
        <a:buClr>
          <a:schemeClr val="accent4"/>
        </a:buClr>
        <a:buSzPct val="80000"/>
        <a:buFont typeface="Wingdings" pitchFamily="2" charset="2"/>
        <a:buChar char="q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200"/>
        </a:spcBef>
        <a:buClr>
          <a:schemeClr val="accent5"/>
        </a:buClr>
        <a:buSzPct val="80000"/>
        <a:buFont typeface="Wingdings" pitchFamily="2" charset="2"/>
        <a:buChar char="q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200"/>
        </a:spcBef>
        <a:buClr>
          <a:schemeClr val="accent6"/>
        </a:buClr>
        <a:buSzPct val="90000"/>
        <a:buFont typeface="Wingdings" pitchFamily="2" charset="2"/>
        <a:buChar char="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200"/>
        </a:spcBef>
        <a:buClr>
          <a:schemeClr val="accent1"/>
        </a:buClr>
        <a:buSzPct val="70000"/>
        <a:buFont typeface="Wingdings" pitchFamily="2" charset="2"/>
        <a:buChar char="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200"/>
        </a:spcBef>
        <a:buClr>
          <a:schemeClr val="accent3"/>
        </a:buClr>
        <a:buFont typeface="Courier New" pitchFamily="49" charset="0"/>
        <a:buChar char="o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2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2636912"/>
            <a:ext cx="7920037" cy="1133773"/>
          </a:xfrm>
        </p:spPr>
        <p:txBody>
          <a:bodyPr/>
          <a:lstStyle/>
          <a:p>
            <a:r>
              <a:rPr lang="de-DE" sz="32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Aplikasi LP (Linear Programming)</a:t>
            </a:r>
            <a:br>
              <a:rPr lang="de-DE" sz="32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de-DE" sz="32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dalam FORMULASI RANSUM</a:t>
            </a:r>
            <a:endParaRPr lang="en-US" sz="3200" b="1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747259" y="4908376"/>
            <a:ext cx="7097712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MK. Teknik Formulasi Ransum dan SIP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Nutrition and Feed Technology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Faculty of Animal Science – Bogor Agricultural University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Website: http://intp.ipb.ac.id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37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5" name="Rectangle 3"/>
          <p:cNvSpPr>
            <a:spLocks noChangeArrowheads="1"/>
          </p:cNvSpPr>
          <p:nvPr/>
        </p:nvSpPr>
        <p:spPr bwMode="auto">
          <a:xfrm>
            <a:off x="1071563" y="1785938"/>
            <a:ext cx="6926262" cy="4450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/>
              <a:t>Maksimumkan (maximized)</a:t>
            </a:r>
          </a:p>
          <a:p>
            <a:pPr marL="457200" indent="-457200"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/>
              <a:t>	</a:t>
            </a:r>
            <a:r>
              <a:rPr lang="en-US" sz="2400">
                <a:latin typeface="Times New Roman" pitchFamily="18" charset="0"/>
              </a:rPr>
              <a:t>       </a:t>
            </a:r>
            <a:r>
              <a:rPr lang="en-US" sz="2400" baseline="-25000">
                <a:latin typeface="Times New Roman" pitchFamily="18" charset="0"/>
              </a:rPr>
              <a:t>n</a:t>
            </a:r>
            <a:r>
              <a:rPr lang="en-US" sz="2400">
                <a:latin typeface="Times New Roman" pitchFamily="18" charset="0"/>
              </a:rPr>
              <a:t>	</a:t>
            </a:r>
          </a:p>
          <a:p>
            <a:pPr marL="457200" indent="-457200"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>
                <a:latin typeface="Times New Roman" pitchFamily="18" charset="0"/>
              </a:rPr>
              <a:t>		Z</a:t>
            </a:r>
            <a:r>
              <a:rPr lang="en-US" sz="2400" baseline="-25000">
                <a:latin typeface="Times New Roman" pitchFamily="18" charset="0"/>
              </a:rPr>
              <a:t>j</a:t>
            </a:r>
            <a:r>
              <a:rPr lang="en-US" sz="2400">
                <a:latin typeface="Times New Roman" pitchFamily="18" charset="0"/>
              </a:rPr>
              <a:t> = </a:t>
            </a:r>
            <a:r>
              <a:rPr lang="el-GR" sz="2400">
                <a:latin typeface="Times New Roman" pitchFamily="18" charset="0"/>
                <a:cs typeface="Arial" charset="0"/>
              </a:rPr>
              <a:t>Σ</a:t>
            </a:r>
            <a:r>
              <a:rPr lang="en-US" sz="2400">
                <a:latin typeface="Times New Roman" pitchFamily="18" charset="0"/>
                <a:cs typeface="Arial" charset="0"/>
              </a:rPr>
              <a:t> c</a:t>
            </a:r>
            <a:r>
              <a:rPr lang="en-US" sz="2400" baseline="-25000">
                <a:latin typeface="Times New Roman" pitchFamily="18" charset="0"/>
                <a:cs typeface="Arial" charset="0"/>
              </a:rPr>
              <a:t>j</a:t>
            </a:r>
            <a:r>
              <a:rPr lang="en-US" sz="2400">
                <a:latin typeface="Times New Roman" pitchFamily="18" charset="0"/>
                <a:cs typeface="Arial" charset="0"/>
              </a:rPr>
              <a:t> x</a:t>
            </a:r>
            <a:r>
              <a:rPr lang="en-US" sz="2400" baseline="-25000">
                <a:latin typeface="Times New Roman" pitchFamily="18" charset="0"/>
                <a:cs typeface="Arial" charset="0"/>
              </a:rPr>
              <a:t>j</a:t>
            </a:r>
            <a:endParaRPr lang="el-GR" sz="2400" baseline="-25000">
              <a:latin typeface="Times New Roman" pitchFamily="18" charset="0"/>
              <a:cs typeface="Arial" charset="0"/>
            </a:endParaRPr>
          </a:p>
          <a:p>
            <a:pPr marL="457200" indent="-457200"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 b="0">
                <a:latin typeface="Times New Roman" pitchFamily="18" charset="0"/>
              </a:rPr>
              <a:t>	       </a:t>
            </a:r>
            <a:r>
              <a:rPr lang="en-US" sz="2400" b="0" baseline="30000">
                <a:latin typeface="Times New Roman" pitchFamily="18" charset="0"/>
              </a:rPr>
              <a:t>j=1</a:t>
            </a:r>
          </a:p>
          <a:p>
            <a:pPr marL="457200" indent="-457200"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 b="0"/>
              <a:t>Faktor pembatas :</a:t>
            </a:r>
          </a:p>
          <a:p>
            <a:pPr marL="457200" indent="-457200" algn="l"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/>
              <a:t> </a:t>
            </a:r>
            <a:r>
              <a:rPr lang="en-US" sz="2400">
                <a:latin typeface="Times New Roman" pitchFamily="18" charset="0"/>
              </a:rPr>
              <a:t>         </a:t>
            </a:r>
            <a:r>
              <a:rPr lang="en-US" sz="2400" baseline="-25000">
                <a:latin typeface="Times New Roman" pitchFamily="18" charset="0"/>
              </a:rPr>
              <a:t> </a:t>
            </a:r>
            <a:r>
              <a:rPr lang="en-US" sz="2400" b="0" baseline="-25000">
                <a:latin typeface="Times New Roman" pitchFamily="18" charset="0"/>
              </a:rPr>
              <a:t>n</a:t>
            </a:r>
            <a:r>
              <a:rPr lang="en-US" sz="2400" b="0">
                <a:latin typeface="Times New Roman" pitchFamily="18" charset="0"/>
              </a:rPr>
              <a:t>	</a:t>
            </a:r>
          </a:p>
          <a:p>
            <a:pPr marL="457200" indent="-457200" algn="l"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 b="0">
                <a:latin typeface="Times New Roman" pitchFamily="18" charset="0"/>
              </a:rPr>
              <a:t>	</a:t>
            </a:r>
            <a:r>
              <a:rPr lang="el-GR" sz="2400" b="0">
                <a:latin typeface="Times New Roman" pitchFamily="18" charset="0"/>
              </a:rPr>
              <a:t>Σ</a:t>
            </a:r>
            <a:r>
              <a:rPr lang="en-US" sz="2400" b="0">
                <a:latin typeface="Times New Roman" pitchFamily="18" charset="0"/>
              </a:rPr>
              <a:t> a</a:t>
            </a:r>
            <a:r>
              <a:rPr lang="en-US" sz="2400" b="0" baseline="-25000">
                <a:latin typeface="Times New Roman" pitchFamily="18" charset="0"/>
              </a:rPr>
              <a:t>ij</a:t>
            </a:r>
            <a:r>
              <a:rPr lang="en-US" sz="2400" b="0">
                <a:latin typeface="Times New Roman" pitchFamily="18" charset="0"/>
              </a:rPr>
              <a:t> x</a:t>
            </a:r>
            <a:r>
              <a:rPr lang="en-US" sz="2400" b="0" baseline="-25000">
                <a:latin typeface="Times New Roman" pitchFamily="18" charset="0"/>
              </a:rPr>
              <a:t>ij</a:t>
            </a:r>
            <a:r>
              <a:rPr lang="en-US" sz="2400" b="0">
                <a:latin typeface="Times New Roman" pitchFamily="18" charset="0"/>
              </a:rPr>
              <a:t>  </a:t>
            </a:r>
            <a:r>
              <a:rPr lang="en-US" sz="2400" u="sng">
                <a:latin typeface="Times New Roman" pitchFamily="18" charset="0"/>
              </a:rPr>
              <a:t>&lt;</a:t>
            </a:r>
            <a:r>
              <a:rPr lang="en-US" sz="2400">
                <a:latin typeface="Times New Roman" pitchFamily="18" charset="0"/>
              </a:rPr>
              <a:t> </a:t>
            </a:r>
            <a:r>
              <a:rPr lang="en-US" sz="2400" b="0">
                <a:latin typeface="Times New Roman" pitchFamily="18" charset="0"/>
              </a:rPr>
              <a:t>b</a:t>
            </a:r>
            <a:r>
              <a:rPr lang="en-US" sz="2400" b="0" baseline="-25000">
                <a:latin typeface="Times New Roman" pitchFamily="18" charset="0"/>
              </a:rPr>
              <a:t>1</a:t>
            </a:r>
            <a:endParaRPr lang="el-GR" sz="2400" b="0" baseline="-25000">
              <a:latin typeface="Times New Roman" pitchFamily="18" charset="0"/>
            </a:endParaRPr>
          </a:p>
          <a:p>
            <a:pPr marL="457200" indent="-457200" algn="l"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 b="0">
                <a:latin typeface="Times New Roman" pitchFamily="18" charset="0"/>
              </a:rPr>
              <a:t>    </a:t>
            </a:r>
            <a:r>
              <a:rPr lang="en-US" sz="2400" b="0" baseline="30000">
                <a:latin typeface="Times New Roman" pitchFamily="18" charset="0"/>
              </a:rPr>
              <a:t>         j=1</a:t>
            </a:r>
          </a:p>
          <a:p>
            <a:pPr marL="457200" indent="-457200"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endParaRPr lang="en-US" sz="2400" b="0" baseline="30000">
              <a:latin typeface="Times New Roman" pitchFamily="18" charset="0"/>
            </a:endParaRPr>
          </a:p>
          <a:p>
            <a:pPr marL="457200" indent="-457200"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 b="0"/>
              <a:t>dan x</a:t>
            </a:r>
            <a:r>
              <a:rPr lang="en-US" sz="2400" b="0" baseline="-25000"/>
              <a:t>1</a:t>
            </a:r>
            <a:r>
              <a:rPr lang="en-US" sz="2400" b="0"/>
              <a:t>, x</a:t>
            </a:r>
            <a:r>
              <a:rPr lang="en-US" sz="2400" b="0" baseline="-25000"/>
              <a:t>2</a:t>
            </a:r>
            <a:r>
              <a:rPr lang="en-US" sz="2400" b="0"/>
              <a:t>, .. , x</a:t>
            </a:r>
            <a:r>
              <a:rPr lang="en-US" sz="2400" b="0" baseline="-25000"/>
              <a:t>n</a:t>
            </a:r>
            <a:r>
              <a:rPr lang="en-US" sz="2400" b="0"/>
              <a:t> </a:t>
            </a:r>
            <a:r>
              <a:rPr lang="en-US" sz="2400" b="0" u="sng"/>
              <a:t>&gt;</a:t>
            </a:r>
            <a:r>
              <a:rPr lang="en-US" sz="2400" b="0"/>
              <a:t> 0</a:t>
            </a:r>
          </a:p>
          <a:p>
            <a:pPr marL="457200" indent="-457200"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 b="0"/>
              <a:t>	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34293" y="260648"/>
            <a:ext cx="7800801" cy="643161"/>
          </a:xfrm>
          <a:noFill/>
          <a:ln/>
        </p:spPr>
        <p:txBody>
          <a:bodyPr lIns="90488" tIns="44450" rIns="90488" bIns="44450"/>
          <a:lstStyle/>
          <a:p>
            <a:pPr algn="l">
              <a:lnSpc>
                <a:spcPct val="90000"/>
              </a:lnSpc>
            </a:pPr>
            <a:r>
              <a:rPr lang="en-US"/>
              <a:t>Persamaan </a:t>
            </a:r>
            <a:r>
              <a:rPr lang="en-US" smtClean="0"/>
              <a:t>Matemati</a:t>
            </a:r>
            <a:r>
              <a:rPr lang="id-ID" smtClean="0"/>
              <a:t>k</a:t>
            </a:r>
            <a:r>
              <a:rPr lang="en-US" smtClean="0"/>
              <a:t> </a:t>
            </a:r>
            <a:r>
              <a:rPr lang="en-US"/>
              <a:t>LP</a:t>
            </a:r>
          </a:p>
        </p:txBody>
      </p:sp>
    </p:spTree>
    <p:extLst>
      <p:ext uri="{BB962C8B-B14F-4D97-AF65-F5344CB8AC3E}">
        <p14:creationId xmlns:p14="http://schemas.microsoft.com/office/powerpoint/2010/main" val="1340048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7656785" cy="571153"/>
          </a:xfrm>
          <a:noFill/>
          <a:ln/>
        </p:spPr>
        <p:txBody>
          <a:bodyPr lIns="90488" tIns="44450" rIns="90488" bIns="44450"/>
          <a:lstStyle/>
          <a:p>
            <a:pPr algn="l">
              <a:lnSpc>
                <a:spcPct val="90000"/>
              </a:lnSpc>
            </a:pPr>
            <a:r>
              <a:rPr lang="en-US"/>
              <a:t>Persyaratan LP</a:t>
            </a:r>
          </a:p>
        </p:txBody>
      </p:sp>
      <p:sp>
        <p:nvSpPr>
          <p:cNvPr id="1171459" name="Rectangle 3"/>
          <p:cNvSpPr>
            <a:spLocks noChangeArrowheads="1"/>
          </p:cNvSpPr>
          <p:nvPr/>
        </p:nvSpPr>
        <p:spPr bwMode="auto">
          <a:xfrm>
            <a:off x="1043607" y="1785938"/>
            <a:ext cx="7560841" cy="33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 eaLnBrk="1" hangingPunct="1">
              <a:spcBef>
                <a:spcPct val="45000"/>
              </a:spcBef>
              <a:buFontTx/>
              <a:buAutoNum type="alphaLcPeriod"/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 b="0"/>
              <a:t>LP harus memiliki fungsi tujuan (</a:t>
            </a:r>
            <a:r>
              <a:rPr lang="en-US" sz="2400" b="0" i="1"/>
              <a:t>objective function</a:t>
            </a:r>
            <a:r>
              <a:rPr lang="en-US" sz="2400" b="0"/>
              <a:t>) berupa garis lurus dengan persamaan fungsi Z atau f(Z), c adalah </a:t>
            </a:r>
            <a:r>
              <a:rPr lang="en-US" sz="2400" b="0" i="1"/>
              <a:t>cost coefficient</a:t>
            </a:r>
            <a:endParaRPr lang="en-US" sz="2400" b="0"/>
          </a:p>
          <a:p>
            <a:pPr marL="457200" indent="-457200" algn="l" eaLnBrk="1" hangingPunct="1">
              <a:spcBef>
                <a:spcPct val="45000"/>
              </a:spcBef>
              <a:buFontTx/>
              <a:buAutoNum type="alphaLcPeriod"/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 b="0"/>
              <a:t>Harus ada kendala (</a:t>
            </a:r>
            <a:r>
              <a:rPr lang="en-US" sz="2400" b="0" i="1"/>
              <a:t>constraints</a:t>
            </a:r>
            <a:r>
              <a:rPr lang="en-US" sz="2400" b="0"/>
              <a:t>), yang dinyatakan garis lurus, dimana a = koefisien input-output dan b = jumlah sumberdaya tersedia</a:t>
            </a:r>
          </a:p>
          <a:p>
            <a:pPr marL="457200" indent="-457200" algn="l" eaLnBrk="1" hangingPunct="1">
              <a:spcBef>
                <a:spcPct val="45000"/>
              </a:spcBef>
              <a:buFontTx/>
              <a:buAutoNum type="alphaLcPeriod"/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 b="0"/>
              <a:t>Nilai X adalah positif atau sama dengan nol. Tidak boleh ada nilai X yang negatif.</a:t>
            </a:r>
          </a:p>
        </p:txBody>
      </p:sp>
    </p:spTree>
    <p:extLst>
      <p:ext uri="{BB962C8B-B14F-4D97-AF65-F5344CB8AC3E}">
        <p14:creationId xmlns:p14="http://schemas.microsoft.com/office/powerpoint/2010/main" val="27754423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056784" cy="792088"/>
          </a:xfrm>
        </p:spPr>
        <p:txBody>
          <a:bodyPr/>
          <a:lstStyle/>
          <a:p>
            <a:r>
              <a:rPr lang="en-US" sz="3200" b="0" smtClean="0"/>
              <a:t>Tahapan Penyelesaian Optimasi LP:</a:t>
            </a:r>
            <a:endParaRPr lang="en-US" sz="3200" b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smtClean="0"/>
              <a:t>Menentukan decision of variables</a:t>
            </a:r>
          </a:p>
          <a:p>
            <a:r>
              <a:rPr lang="id-ID" smtClean="0"/>
              <a:t>Membuat objective function</a:t>
            </a:r>
          </a:p>
          <a:p>
            <a:r>
              <a:rPr lang="id-ID" smtClean="0"/>
              <a:t>Memformulasikan constraints</a:t>
            </a:r>
          </a:p>
          <a:p>
            <a:r>
              <a:rPr lang="id-ID" smtClean="0"/>
              <a:t>Menggambarkan dalam bentuk grafik</a:t>
            </a:r>
          </a:p>
          <a:p>
            <a:r>
              <a:rPr lang="id-ID" smtClean="0"/>
              <a:t>Menentukan daerah kemungkinan/ "feasible"</a:t>
            </a:r>
          </a:p>
          <a:p>
            <a:r>
              <a:rPr lang="id-ID" smtClean="0"/>
              <a:t>Menentukan solusi optimum.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3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6" name="Rectangle 4"/>
          <p:cNvSpPr>
            <a:spLocks noGrp="1" noChangeArrowheads="1"/>
          </p:cNvSpPr>
          <p:nvPr>
            <p:ph type="title"/>
          </p:nvPr>
        </p:nvSpPr>
        <p:spPr>
          <a:xfrm>
            <a:off x="1115616" y="260649"/>
            <a:ext cx="6912768" cy="792088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mtClean="0"/>
              <a:t>Contoh Kasus LP</a:t>
            </a:r>
            <a:endParaRPr 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331640" y="1772816"/>
            <a:ext cx="6629400" cy="4246564"/>
            <a:chOff x="912" y="1118"/>
            <a:chExt cx="4176" cy="2675"/>
          </a:xfrm>
        </p:grpSpPr>
        <p:sp>
          <p:nvSpPr>
            <p:cNvPr id="1088520" name="Rectangle 8"/>
            <p:cNvSpPr>
              <a:spLocks noChangeArrowheads="1"/>
            </p:cNvSpPr>
            <p:nvPr/>
          </p:nvSpPr>
          <p:spPr bwMode="auto">
            <a:xfrm>
              <a:off x="912" y="1536"/>
              <a:ext cx="4176" cy="2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tabLst>
                  <a:tab pos="2667000" algn="ctr"/>
                  <a:tab pos="4006850" algn="ctr"/>
                  <a:tab pos="5334000" algn="ctr"/>
                </a:tabLst>
              </a:pPr>
              <a:r>
                <a:rPr lang="en-US"/>
                <a:t>	</a:t>
              </a:r>
              <a:r>
                <a:rPr lang="en-US" i="1"/>
                <a:t>SDM	Bahan	Keuntungan</a:t>
              </a:r>
              <a:r>
                <a:rPr lang="en-US"/>
                <a:t>	</a:t>
              </a:r>
            </a:p>
            <a:p>
              <a:pPr algn="l" eaLnBrk="1" hangingPunct="1">
                <a:tabLst>
                  <a:tab pos="2667000" algn="ctr"/>
                  <a:tab pos="4006850" algn="ctr"/>
                  <a:tab pos="5334000" algn="ctr"/>
                </a:tabLst>
              </a:pPr>
              <a:r>
                <a:rPr lang="en-US"/>
                <a:t>PRODUK	</a:t>
              </a:r>
              <a:r>
                <a:rPr lang="en-US" i="1"/>
                <a:t>(jam/unit)	(kg/unit)	(Rp/unit)</a:t>
              </a:r>
              <a:r>
                <a:rPr lang="en-US"/>
                <a:t>	</a:t>
              </a:r>
            </a:p>
            <a:p>
              <a:pPr algn="l" eaLnBrk="1" hangingPunct="1">
                <a:spcBef>
                  <a:spcPct val="20000"/>
                </a:spcBef>
                <a:tabLst>
                  <a:tab pos="2667000" algn="ctr"/>
                  <a:tab pos="4006850" algn="ctr"/>
                  <a:tab pos="5334000" algn="ctr"/>
                </a:tabLst>
              </a:pPr>
              <a:r>
                <a:rPr lang="en-US"/>
                <a:t>   A	1	4	40.000	</a:t>
              </a:r>
            </a:p>
            <a:p>
              <a:pPr algn="l" eaLnBrk="1" hangingPunct="1">
                <a:spcBef>
                  <a:spcPct val="20000"/>
                </a:spcBef>
                <a:tabLst>
                  <a:tab pos="2667000" algn="ctr"/>
                  <a:tab pos="4006850" algn="ctr"/>
                  <a:tab pos="5334000" algn="ctr"/>
                </a:tabLst>
              </a:pPr>
              <a:r>
                <a:rPr lang="en-US"/>
                <a:t>   B	2	3	50.000</a:t>
              </a:r>
            </a:p>
            <a:p>
              <a:pPr algn="l" eaLnBrk="1" hangingPunct="1">
                <a:spcBef>
                  <a:spcPct val="20000"/>
                </a:spcBef>
                <a:tabLst>
                  <a:tab pos="2667000" algn="ctr"/>
                  <a:tab pos="4006850" algn="ctr"/>
                  <a:tab pos="5334000" algn="ctr"/>
                </a:tabLst>
              </a:pPr>
              <a:endParaRPr lang="en-US"/>
            </a:p>
            <a:p>
              <a:pPr algn="l" eaLnBrk="1" hangingPunct="1">
                <a:spcBef>
                  <a:spcPct val="20000"/>
                </a:spcBef>
                <a:tabLst>
                  <a:tab pos="2667000" algn="ctr"/>
                  <a:tab pos="4006850" algn="ctr"/>
                  <a:tab pos="5334000" algn="ctr"/>
                </a:tabLst>
              </a:pPr>
              <a:r>
                <a:rPr lang="en-US"/>
                <a:t>	Tersedia 40 jam tenaga kerja dan 120 kg bahan yang tersedia setiap hari</a:t>
              </a:r>
            </a:p>
            <a:p>
              <a:pPr algn="l" eaLnBrk="1" hangingPunct="1">
                <a:spcBef>
                  <a:spcPct val="20000"/>
                </a:spcBef>
                <a:tabLst>
                  <a:tab pos="2667000" algn="ctr"/>
                  <a:tab pos="4006850" algn="ctr"/>
                  <a:tab pos="5334000" algn="ctr"/>
                </a:tabLst>
              </a:pPr>
              <a:endParaRPr lang="en-US"/>
            </a:p>
            <a:p>
              <a:pPr algn="l" eaLnBrk="1" hangingPunct="1">
                <a:spcBef>
                  <a:spcPct val="20000"/>
                </a:spcBef>
                <a:tabLst>
                  <a:tab pos="2667000" algn="ctr"/>
                  <a:tab pos="4006850" algn="ctr"/>
                  <a:tab pos="5334000" algn="ctr"/>
                </a:tabLst>
              </a:pPr>
              <a:r>
                <a:rPr lang="en-US"/>
                <a:t>Variabel:</a:t>
              </a:r>
            </a:p>
            <a:p>
              <a:pPr eaLnBrk="1" hangingPunct="1">
                <a:spcBef>
                  <a:spcPct val="20000"/>
                </a:spcBef>
                <a:tabLst>
                  <a:tab pos="2667000" algn="ctr"/>
                  <a:tab pos="4006850" algn="ctr"/>
                  <a:tab pos="5334000" algn="ctr"/>
                </a:tabLst>
              </a:pPr>
              <a:r>
                <a:rPr lang="en-US" i="1"/>
                <a:t>x</a:t>
              </a:r>
              <a:r>
                <a:rPr lang="en-US" baseline="-25000"/>
                <a:t>1</a:t>
              </a:r>
              <a:r>
                <a:rPr lang="en-US"/>
                <a:t> = jumlah produk A yang diproduksi</a:t>
              </a:r>
            </a:p>
            <a:p>
              <a:pPr eaLnBrk="1" hangingPunct="1">
                <a:spcBef>
                  <a:spcPct val="20000"/>
                </a:spcBef>
                <a:tabLst>
                  <a:tab pos="2667000" algn="ctr"/>
                  <a:tab pos="4006850" algn="ctr"/>
                  <a:tab pos="5334000" algn="ctr"/>
                </a:tabLst>
              </a:pPr>
              <a:r>
                <a:rPr lang="en-US" i="1"/>
                <a:t>x</a:t>
              </a:r>
              <a:r>
                <a:rPr lang="en-US" baseline="-25000"/>
                <a:t>2</a:t>
              </a:r>
              <a:r>
                <a:rPr lang="en-US"/>
                <a:t> = jumlah produk B yang diproduksi</a:t>
              </a:r>
              <a:endParaRPr lang="en-AU"/>
            </a:p>
          </p:txBody>
        </p:sp>
        <p:sp>
          <p:nvSpPr>
            <p:cNvPr id="1088521" name="Rectangle 9"/>
            <p:cNvSpPr>
              <a:spLocks noChangeArrowheads="1"/>
            </p:cNvSpPr>
            <p:nvPr/>
          </p:nvSpPr>
          <p:spPr bwMode="auto">
            <a:xfrm>
              <a:off x="2380" y="1248"/>
              <a:ext cx="20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KEBUTUHAN SUMBERDAYA</a:t>
              </a:r>
              <a:endParaRPr lang="en-AU"/>
            </a:p>
          </p:txBody>
        </p:sp>
        <p:sp>
          <p:nvSpPr>
            <p:cNvPr id="1088522" name="Line 10"/>
            <p:cNvSpPr>
              <a:spLocks noChangeShapeType="1"/>
            </p:cNvSpPr>
            <p:nvPr/>
          </p:nvSpPr>
          <p:spPr bwMode="auto">
            <a:xfrm>
              <a:off x="951" y="1118"/>
              <a:ext cx="3822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23" name="Line 11"/>
            <p:cNvSpPr>
              <a:spLocks noChangeShapeType="1"/>
            </p:cNvSpPr>
            <p:nvPr/>
          </p:nvSpPr>
          <p:spPr bwMode="auto">
            <a:xfrm>
              <a:off x="951" y="1518"/>
              <a:ext cx="3822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24" name="Line 12"/>
            <p:cNvSpPr>
              <a:spLocks noChangeShapeType="1"/>
            </p:cNvSpPr>
            <p:nvPr/>
          </p:nvSpPr>
          <p:spPr bwMode="auto">
            <a:xfrm>
              <a:off x="951" y="2478"/>
              <a:ext cx="3822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302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4" name="Rectangle 4"/>
          <p:cNvSpPr>
            <a:spLocks noGrp="1" noChangeArrowheads="1"/>
          </p:cNvSpPr>
          <p:nvPr>
            <p:ph type="title"/>
          </p:nvPr>
        </p:nvSpPr>
        <p:spPr>
          <a:xfrm>
            <a:off x="1187624" y="44624"/>
            <a:ext cx="7815089" cy="792087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3000" b="0"/>
              <a:t>Fungsi Tujuan (Objective Function) Pembatasan (Constraints)</a:t>
            </a:r>
          </a:p>
        </p:txBody>
      </p:sp>
      <p:sp>
        <p:nvSpPr>
          <p:cNvPr id="1090567" name="Rectangle 7"/>
          <p:cNvSpPr>
            <a:spLocks noChangeArrowheads="1"/>
          </p:cNvSpPr>
          <p:nvPr/>
        </p:nvSpPr>
        <p:spPr bwMode="auto">
          <a:xfrm>
            <a:off x="1187624" y="1700808"/>
            <a:ext cx="6711950" cy="4450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/>
              <a:t>Maximize </a:t>
            </a:r>
            <a:r>
              <a:rPr lang="en-US" sz="2400" i="1"/>
              <a:t>Z</a:t>
            </a:r>
            <a:r>
              <a:rPr lang="en-US" sz="2400"/>
              <a:t> = Rp 40.000 </a:t>
            </a:r>
            <a:r>
              <a:rPr lang="en-US" sz="2400" i="1"/>
              <a:t>x</a:t>
            </a:r>
            <a:r>
              <a:rPr lang="en-US" sz="2400" baseline="-25000"/>
              <a:t>1</a:t>
            </a:r>
            <a:r>
              <a:rPr lang="en-US" sz="2400"/>
              <a:t> + Rp 50.000 </a:t>
            </a:r>
            <a:r>
              <a:rPr lang="en-US" sz="2400" i="1"/>
              <a:t>x</a:t>
            </a:r>
            <a:r>
              <a:rPr lang="en-US" sz="2400" baseline="-25000"/>
              <a:t>2</a:t>
            </a:r>
            <a:endParaRPr lang="en-US" sz="2400"/>
          </a:p>
          <a:p>
            <a:pPr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endParaRPr lang="en-US" sz="2400"/>
          </a:p>
          <a:p>
            <a:pPr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/>
              <a:t>Subject to</a:t>
            </a:r>
          </a:p>
          <a:p>
            <a:pPr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 i="1"/>
              <a:t>	x</a:t>
            </a:r>
            <a:r>
              <a:rPr lang="en-US" sz="2400" baseline="-25000"/>
              <a:t>1	</a:t>
            </a:r>
            <a:r>
              <a:rPr lang="en-US" sz="2400"/>
              <a:t>+	2</a:t>
            </a:r>
            <a:r>
              <a:rPr lang="en-US" sz="2400" i="1"/>
              <a:t>x</a:t>
            </a:r>
            <a:r>
              <a:rPr lang="en-US" sz="2400" baseline="-25000"/>
              <a:t>2	</a:t>
            </a:r>
            <a:r>
              <a:rPr lang="en-US" sz="2400">
                <a:latin typeface="Symbol" pitchFamily="18" charset="2"/>
              </a:rPr>
              <a:t></a:t>
            </a:r>
            <a:r>
              <a:rPr lang="en-US" sz="2400"/>
              <a:t>40 jam	(pembatas TK)</a:t>
            </a:r>
          </a:p>
          <a:p>
            <a:pPr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/>
              <a:t>	4</a:t>
            </a:r>
            <a:r>
              <a:rPr lang="en-US" sz="2400" i="1"/>
              <a:t>x</a:t>
            </a:r>
            <a:r>
              <a:rPr lang="en-US" sz="2400" baseline="-25000"/>
              <a:t>1	</a:t>
            </a:r>
            <a:r>
              <a:rPr lang="en-US" sz="2400"/>
              <a:t>+	3</a:t>
            </a:r>
            <a:r>
              <a:rPr lang="en-US" sz="2400" i="1"/>
              <a:t>x</a:t>
            </a:r>
            <a:r>
              <a:rPr lang="en-US" sz="2400" baseline="-25000"/>
              <a:t>2	</a:t>
            </a:r>
            <a:r>
              <a:rPr lang="en-US" sz="2400">
                <a:latin typeface="Symbol" pitchFamily="18" charset="2"/>
              </a:rPr>
              <a:t></a:t>
            </a:r>
            <a:r>
              <a:rPr lang="en-US" sz="2400"/>
              <a:t>120 kg	(pembatas bahan)</a:t>
            </a:r>
          </a:p>
          <a:p>
            <a:pPr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 i="1"/>
              <a:t>			x</a:t>
            </a:r>
            <a:r>
              <a:rPr lang="en-US" sz="2400" baseline="-25000"/>
              <a:t>1 </a:t>
            </a:r>
            <a:r>
              <a:rPr lang="en-US" sz="2400"/>
              <a:t>, </a:t>
            </a:r>
            <a:r>
              <a:rPr lang="en-US" sz="2400" i="1"/>
              <a:t>x</a:t>
            </a:r>
            <a:r>
              <a:rPr lang="en-US" sz="2400" baseline="-25000"/>
              <a:t>2	</a:t>
            </a:r>
            <a:r>
              <a:rPr lang="en-US" sz="2400">
                <a:latin typeface="Symbol" pitchFamily="18" charset="2"/>
              </a:rPr>
              <a:t></a:t>
            </a:r>
            <a:r>
              <a:rPr lang="en-US" sz="2400"/>
              <a:t>0</a:t>
            </a:r>
          </a:p>
          <a:p>
            <a:pPr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endParaRPr lang="en-US" sz="2400"/>
          </a:p>
          <a:p>
            <a:pPr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/>
              <a:t>Solusinya   	 </a:t>
            </a:r>
            <a:r>
              <a:rPr lang="en-US" sz="2400" i="1"/>
              <a:t>x</a:t>
            </a:r>
            <a:r>
              <a:rPr lang="en-US" sz="2400" baseline="-25000"/>
              <a:t>1</a:t>
            </a:r>
            <a:r>
              <a:rPr lang="en-US" sz="2400"/>
              <a:t> = 24 unit produk A</a:t>
            </a:r>
          </a:p>
          <a:p>
            <a:pPr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/>
              <a:t>			  </a:t>
            </a:r>
            <a:r>
              <a:rPr lang="en-US" sz="2400" i="1"/>
              <a:t>x</a:t>
            </a:r>
            <a:r>
              <a:rPr lang="en-US" sz="2400" baseline="-25000"/>
              <a:t>2 </a:t>
            </a:r>
            <a:r>
              <a:rPr lang="en-US" sz="2400"/>
              <a:t>= 8   unit produk B</a:t>
            </a:r>
          </a:p>
          <a:p>
            <a:pPr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/>
              <a:t>			  Keuntungan = Rp 1.360.000,-</a:t>
            </a:r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36393627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612" name="Rectangle 4"/>
          <p:cNvSpPr>
            <a:spLocks noGrp="1" noChangeArrowheads="1"/>
          </p:cNvSpPr>
          <p:nvPr>
            <p:ph type="title"/>
          </p:nvPr>
        </p:nvSpPr>
        <p:spPr>
          <a:xfrm>
            <a:off x="1043608" y="188640"/>
            <a:ext cx="7056784" cy="908819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b="0"/>
              <a:t>Metode Grafik</a:t>
            </a:r>
          </a:p>
        </p:txBody>
      </p:sp>
      <p:sp>
        <p:nvSpPr>
          <p:cNvPr id="1092614" name="Rectangle 6"/>
          <p:cNvSpPr>
            <a:spLocks noChangeArrowheads="1"/>
          </p:cNvSpPr>
          <p:nvPr/>
        </p:nvSpPr>
        <p:spPr bwMode="auto">
          <a:xfrm>
            <a:off x="1115616" y="1844825"/>
            <a:ext cx="7345759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 eaLnBrk="1" hangingPunct="1">
              <a:spcBef>
                <a:spcPts val="1200"/>
              </a:spcBef>
              <a:buFont typeface="Times" pitchFamily="18" charset="0"/>
              <a:buAutoNum type="arabicPeriod"/>
            </a:pPr>
            <a:r>
              <a:rPr lang="en-US" sz="2400" i="1"/>
              <a:t>Plot model faktor pembatas dalam sebuah grafik</a:t>
            </a:r>
          </a:p>
          <a:p>
            <a:pPr marL="457200" indent="-457200" algn="l" eaLnBrk="1" hangingPunct="1">
              <a:spcBef>
                <a:spcPts val="1200"/>
              </a:spcBef>
              <a:buFont typeface="Times" pitchFamily="18" charset="0"/>
              <a:buAutoNum type="arabicPeriod"/>
            </a:pPr>
            <a:r>
              <a:rPr lang="en-US" sz="2400" i="1"/>
              <a:t>Identifikasi solusi yang feasibel dimana setiap pembatas dapat terpenuhi</a:t>
            </a:r>
          </a:p>
          <a:p>
            <a:pPr marL="457200" indent="-457200" algn="l" eaLnBrk="1" hangingPunct="1">
              <a:spcBef>
                <a:spcPts val="1200"/>
              </a:spcBef>
              <a:buFont typeface="Times" pitchFamily="18" charset="0"/>
              <a:buAutoNum type="arabicPeriod"/>
            </a:pPr>
            <a:r>
              <a:rPr lang="en-US" sz="2400" i="1"/>
              <a:t>Plot fungsi tujuan untuk titik </a:t>
            </a:r>
            <a:r>
              <a:rPr lang="en-US" sz="2400" i="1" smtClean="0"/>
              <a:t>untuk </a:t>
            </a:r>
            <a:r>
              <a:rPr lang="en-US" sz="2400" i="1"/>
              <a:t>mendapatkan fungi tujuan maksimum atau minimum</a:t>
            </a:r>
            <a:endParaRPr lang="en-AU" sz="2400" i="1"/>
          </a:p>
        </p:txBody>
      </p:sp>
    </p:spTree>
    <p:extLst>
      <p:ext uri="{BB962C8B-B14F-4D97-AF65-F5344CB8AC3E}">
        <p14:creationId xmlns:p14="http://schemas.microsoft.com/office/powerpoint/2010/main" val="4281419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661" name="Rectangle 5"/>
          <p:cNvSpPr>
            <a:spLocks noGrp="1" noChangeArrowheads="1"/>
          </p:cNvSpPr>
          <p:nvPr>
            <p:ph type="title"/>
          </p:nvPr>
        </p:nvSpPr>
        <p:spPr>
          <a:xfrm>
            <a:off x="1252116" y="260648"/>
            <a:ext cx="7198568" cy="498128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Grafik</a:t>
            </a:r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1476375" y="1220788"/>
            <a:ext cx="6243638" cy="4865687"/>
            <a:chOff x="930" y="769"/>
            <a:chExt cx="3933" cy="3065"/>
          </a:xfrm>
        </p:grpSpPr>
        <p:sp>
          <p:nvSpPr>
            <p:cNvPr id="1094720" name="Freeform 64"/>
            <p:cNvSpPr>
              <a:spLocks/>
            </p:cNvSpPr>
            <p:nvPr/>
          </p:nvSpPr>
          <p:spPr bwMode="auto">
            <a:xfrm>
              <a:off x="1476" y="2587"/>
              <a:ext cx="1404" cy="9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24"/>
                </a:cxn>
                <a:cxn ang="0">
                  <a:pos x="1404" y="924"/>
                </a:cxn>
                <a:cxn ang="0">
                  <a:pos x="1120" y="533"/>
                </a:cxn>
                <a:cxn ang="0">
                  <a:pos x="0" y="0"/>
                </a:cxn>
              </a:cxnLst>
              <a:rect l="0" t="0" r="r" b="b"/>
              <a:pathLst>
                <a:path w="1404" h="924">
                  <a:moveTo>
                    <a:pt x="0" y="0"/>
                  </a:moveTo>
                  <a:lnTo>
                    <a:pt x="0" y="924"/>
                  </a:lnTo>
                  <a:lnTo>
                    <a:pt x="1404" y="924"/>
                  </a:lnTo>
                  <a:lnTo>
                    <a:pt x="1120" y="5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4662" name="Rectangle 6"/>
            <p:cNvSpPr>
              <a:spLocks noChangeArrowheads="1"/>
            </p:cNvSpPr>
            <p:nvPr/>
          </p:nvSpPr>
          <p:spPr bwMode="auto">
            <a:xfrm>
              <a:off x="1372" y="1248"/>
              <a:ext cx="2962" cy="25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4699" name="Rectangle 43"/>
            <p:cNvSpPr>
              <a:spLocks noChangeArrowheads="1"/>
            </p:cNvSpPr>
            <p:nvPr/>
          </p:nvSpPr>
          <p:spPr bwMode="auto">
            <a:xfrm>
              <a:off x="2242" y="1655"/>
              <a:ext cx="1355" cy="2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/>
                <a:t>4 </a:t>
              </a:r>
              <a:r>
                <a:rPr lang="en-US" i="1"/>
                <a:t>x</a:t>
              </a:r>
              <a:r>
                <a:rPr lang="en-US" baseline="-25000"/>
                <a:t>1</a:t>
              </a:r>
              <a:r>
                <a:rPr lang="en-US"/>
                <a:t> + 3 </a:t>
              </a:r>
              <a:r>
                <a:rPr lang="en-US" i="1"/>
                <a:t>x</a:t>
              </a:r>
              <a:r>
                <a:rPr lang="en-US" baseline="-25000"/>
                <a:t>2 </a:t>
              </a:r>
              <a:r>
                <a:rPr lang="en-US">
                  <a:latin typeface="Symbol" pitchFamily="18" charset="2"/>
                </a:rPr>
                <a:t></a:t>
              </a:r>
              <a:r>
                <a:rPr lang="en-US"/>
                <a:t>120 kg</a:t>
              </a:r>
            </a:p>
          </p:txBody>
        </p:sp>
        <p:sp>
          <p:nvSpPr>
            <p:cNvPr id="1094700" name="Rectangle 44"/>
            <p:cNvSpPr>
              <a:spLocks noChangeArrowheads="1"/>
            </p:cNvSpPr>
            <p:nvPr/>
          </p:nvSpPr>
          <p:spPr bwMode="auto">
            <a:xfrm>
              <a:off x="3498" y="2980"/>
              <a:ext cx="1234" cy="2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i="1"/>
                <a:t>x</a:t>
              </a:r>
              <a:r>
                <a:rPr lang="en-US" baseline="-25000"/>
                <a:t>1</a:t>
              </a:r>
              <a:r>
                <a:rPr lang="en-US"/>
                <a:t> + 2 </a:t>
              </a:r>
              <a:r>
                <a:rPr lang="en-US" i="1"/>
                <a:t>x</a:t>
              </a:r>
              <a:r>
                <a:rPr lang="en-US" baseline="-25000"/>
                <a:t>2 </a:t>
              </a:r>
              <a:r>
                <a:rPr lang="en-US">
                  <a:latin typeface="Symbol" pitchFamily="18" charset="2"/>
                </a:rPr>
                <a:t></a:t>
              </a:r>
              <a:r>
                <a:rPr lang="en-US"/>
                <a:t>40 jam</a:t>
              </a:r>
            </a:p>
          </p:txBody>
        </p:sp>
        <p:sp>
          <p:nvSpPr>
            <p:cNvPr id="1094701" name="Rectangle 45"/>
            <p:cNvSpPr>
              <a:spLocks noChangeArrowheads="1"/>
            </p:cNvSpPr>
            <p:nvPr/>
          </p:nvSpPr>
          <p:spPr bwMode="auto">
            <a:xfrm>
              <a:off x="2753" y="2372"/>
              <a:ext cx="1488" cy="2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/>
                <a:t>Daerah yang feasible</a:t>
              </a:r>
            </a:p>
          </p:txBody>
        </p:sp>
        <p:sp>
          <p:nvSpPr>
            <p:cNvPr id="1094702" name="Line 46"/>
            <p:cNvSpPr>
              <a:spLocks noChangeShapeType="1"/>
            </p:cNvSpPr>
            <p:nvPr/>
          </p:nvSpPr>
          <p:spPr bwMode="auto">
            <a:xfrm flipH="1">
              <a:off x="1828" y="1804"/>
              <a:ext cx="382" cy="243"/>
            </a:xfrm>
            <a:prstGeom prst="line">
              <a:avLst/>
            </a:prstGeom>
            <a:noFill/>
            <a:ln w="38100">
              <a:solidFill>
                <a:srgbClr val="EEEEE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4704" name="Line 48"/>
            <p:cNvSpPr>
              <a:spLocks noChangeShapeType="1"/>
            </p:cNvSpPr>
            <p:nvPr/>
          </p:nvSpPr>
          <p:spPr bwMode="auto">
            <a:xfrm flipH="1">
              <a:off x="3056" y="3083"/>
              <a:ext cx="409" cy="228"/>
            </a:xfrm>
            <a:prstGeom prst="line">
              <a:avLst/>
            </a:prstGeom>
            <a:noFill/>
            <a:ln w="38100">
              <a:solidFill>
                <a:srgbClr val="EEEEE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4707" name="Freeform 51"/>
            <p:cNvSpPr>
              <a:spLocks/>
            </p:cNvSpPr>
            <p:nvPr/>
          </p:nvSpPr>
          <p:spPr bwMode="auto">
            <a:xfrm>
              <a:off x="1476" y="1031"/>
              <a:ext cx="328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80"/>
                </a:cxn>
                <a:cxn ang="0">
                  <a:pos x="3288" y="2480"/>
                </a:cxn>
              </a:cxnLst>
              <a:rect l="0" t="0" r="r" b="b"/>
              <a:pathLst>
                <a:path w="3288" h="2480">
                  <a:moveTo>
                    <a:pt x="0" y="0"/>
                  </a:moveTo>
                  <a:lnTo>
                    <a:pt x="0" y="2480"/>
                  </a:lnTo>
                  <a:lnTo>
                    <a:pt x="3288" y="2480"/>
                  </a:lnTo>
                </a:path>
              </a:pathLst>
            </a:custGeom>
            <a:noFill/>
            <a:ln w="38100" cap="flat" cmpd="sng">
              <a:solidFill>
                <a:srgbClr val="EEEEEE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4708" name="Rectangle 52"/>
            <p:cNvSpPr>
              <a:spLocks noChangeArrowheads="1"/>
            </p:cNvSpPr>
            <p:nvPr/>
          </p:nvSpPr>
          <p:spPr bwMode="auto">
            <a:xfrm>
              <a:off x="930" y="769"/>
              <a:ext cx="682" cy="2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>
                <a:lnSpc>
                  <a:spcPct val="247000"/>
                </a:lnSpc>
              </a:pPr>
              <a:r>
                <a:rPr lang="en-AU"/>
                <a:t>50.000 –</a:t>
              </a:r>
            </a:p>
            <a:p>
              <a:pPr algn="r">
                <a:lnSpc>
                  <a:spcPct val="247000"/>
                </a:lnSpc>
              </a:pPr>
              <a:r>
                <a:rPr lang="en-AU"/>
                <a:t>40.000 –</a:t>
              </a:r>
            </a:p>
            <a:p>
              <a:pPr algn="r">
                <a:lnSpc>
                  <a:spcPct val="247000"/>
                </a:lnSpc>
              </a:pPr>
              <a:r>
                <a:rPr lang="en-AU"/>
                <a:t>30.000 –</a:t>
              </a:r>
            </a:p>
            <a:p>
              <a:pPr algn="r">
                <a:lnSpc>
                  <a:spcPct val="247000"/>
                </a:lnSpc>
              </a:pPr>
              <a:r>
                <a:rPr lang="en-AU"/>
                <a:t>20.000 –</a:t>
              </a:r>
            </a:p>
            <a:p>
              <a:pPr algn="r">
                <a:lnSpc>
                  <a:spcPct val="247000"/>
                </a:lnSpc>
              </a:pPr>
              <a:r>
                <a:rPr lang="en-AU"/>
                <a:t>10.000 –</a:t>
              </a:r>
            </a:p>
            <a:p>
              <a:pPr algn="r">
                <a:lnSpc>
                  <a:spcPct val="247000"/>
                </a:lnSpc>
              </a:pPr>
              <a:r>
                <a:rPr lang="en-AU"/>
                <a:t>0 –</a:t>
              </a:r>
            </a:p>
          </p:txBody>
        </p:sp>
        <p:sp>
          <p:nvSpPr>
            <p:cNvPr id="1094709" name="Rectangle 53"/>
            <p:cNvSpPr>
              <a:spLocks noChangeArrowheads="1"/>
            </p:cNvSpPr>
            <p:nvPr/>
          </p:nvSpPr>
          <p:spPr bwMode="auto">
            <a:xfrm>
              <a:off x="1699" y="3338"/>
              <a:ext cx="483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AU">
                  <a:latin typeface="Arial Narrow" pitchFamily="34" charset="0"/>
                </a:rPr>
                <a:t>|</a:t>
              </a:r>
            </a:p>
            <a:p>
              <a:r>
                <a:rPr lang="en-AU">
                  <a:latin typeface="Arial Narrow" pitchFamily="34" charset="0"/>
                </a:rPr>
                <a:t>10.000</a:t>
              </a:r>
            </a:p>
          </p:txBody>
        </p:sp>
        <p:sp>
          <p:nvSpPr>
            <p:cNvPr id="1094711" name="Rectangle 55"/>
            <p:cNvSpPr>
              <a:spLocks noChangeArrowheads="1"/>
            </p:cNvSpPr>
            <p:nvPr/>
          </p:nvSpPr>
          <p:spPr bwMode="auto">
            <a:xfrm>
              <a:off x="4064" y="3338"/>
              <a:ext cx="483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AU">
                  <a:latin typeface="Arial Narrow" pitchFamily="34" charset="0"/>
                </a:rPr>
                <a:t>|</a:t>
              </a:r>
            </a:p>
            <a:p>
              <a:r>
                <a:rPr lang="en-AU">
                  <a:latin typeface="Arial Narrow" pitchFamily="34" charset="0"/>
                </a:rPr>
                <a:t>60.000</a:t>
              </a:r>
            </a:p>
          </p:txBody>
        </p:sp>
        <p:sp>
          <p:nvSpPr>
            <p:cNvPr id="1094712" name="Rectangle 56"/>
            <p:cNvSpPr>
              <a:spLocks noChangeArrowheads="1"/>
            </p:cNvSpPr>
            <p:nvPr/>
          </p:nvSpPr>
          <p:spPr bwMode="auto">
            <a:xfrm>
              <a:off x="3582" y="3338"/>
              <a:ext cx="483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AU">
                  <a:latin typeface="Arial Narrow" pitchFamily="34" charset="0"/>
                </a:rPr>
                <a:t>|</a:t>
              </a:r>
            </a:p>
            <a:p>
              <a:r>
                <a:rPr lang="en-AU">
                  <a:latin typeface="Arial Narrow" pitchFamily="34" charset="0"/>
                </a:rPr>
                <a:t>50.000</a:t>
              </a:r>
            </a:p>
          </p:txBody>
        </p:sp>
        <p:sp>
          <p:nvSpPr>
            <p:cNvPr id="1094713" name="Rectangle 57"/>
            <p:cNvSpPr>
              <a:spLocks noChangeArrowheads="1"/>
            </p:cNvSpPr>
            <p:nvPr/>
          </p:nvSpPr>
          <p:spPr bwMode="auto">
            <a:xfrm>
              <a:off x="2167" y="3338"/>
              <a:ext cx="483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AU">
                  <a:latin typeface="Arial Narrow" pitchFamily="34" charset="0"/>
                </a:rPr>
                <a:t>|</a:t>
              </a:r>
            </a:p>
            <a:p>
              <a:r>
                <a:rPr lang="en-AU">
                  <a:latin typeface="Arial Narrow" pitchFamily="34" charset="0"/>
                </a:rPr>
                <a:t>20.000</a:t>
              </a:r>
            </a:p>
          </p:txBody>
        </p:sp>
        <p:sp>
          <p:nvSpPr>
            <p:cNvPr id="1094714" name="Rectangle 58"/>
            <p:cNvSpPr>
              <a:spLocks noChangeArrowheads="1"/>
            </p:cNvSpPr>
            <p:nvPr/>
          </p:nvSpPr>
          <p:spPr bwMode="auto">
            <a:xfrm>
              <a:off x="2628" y="3338"/>
              <a:ext cx="483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AU">
                  <a:latin typeface="Arial Narrow" pitchFamily="34" charset="0"/>
                </a:rPr>
                <a:t>|</a:t>
              </a:r>
            </a:p>
            <a:p>
              <a:r>
                <a:rPr lang="en-AU">
                  <a:latin typeface="Arial Narrow" pitchFamily="34" charset="0"/>
                </a:rPr>
                <a:t>30.000</a:t>
              </a:r>
            </a:p>
          </p:txBody>
        </p:sp>
        <p:sp>
          <p:nvSpPr>
            <p:cNvPr id="1094715" name="Rectangle 59"/>
            <p:cNvSpPr>
              <a:spLocks noChangeArrowheads="1"/>
            </p:cNvSpPr>
            <p:nvPr/>
          </p:nvSpPr>
          <p:spPr bwMode="auto">
            <a:xfrm>
              <a:off x="3115" y="3338"/>
              <a:ext cx="483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AU">
                  <a:latin typeface="Arial Narrow" pitchFamily="34" charset="0"/>
                </a:rPr>
                <a:t>|</a:t>
              </a:r>
            </a:p>
            <a:p>
              <a:r>
                <a:rPr lang="en-AU">
                  <a:latin typeface="Arial Narrow" pitchFamily="34" charset="0"/>
                </a:rPr>
                <a:t>40.000</a:t>
              </a:r>
            </a:p>
          </p:txBody>
        </p:sp>
        <p:sp>
          <p:nvSpPr>
            <p:cNvPr id="1094716" name="Rectangle 60"/>
            <p:cNvSpPr>
              <a:spLocks noChangeArrowheads="1"/>
            </p:cNvSpPr>
            <p:nvPr/>
          </p:nvSpPr>
          <p:spPr bwMode="auto">
            <a:xfrm>
              <a:off x="4643" y="3517"/>
              <a:ext cx="2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AU" i="1">
                  <a:latin typeface="Arial Narrow" pitchFamily="34" charset="0"/>
                </a:rPr>
                <a:t>x</a:t>
              </a:r>
              <a:r>
                <a:rPr lang="en-AU" baseline="-25000">
                  <a:latin typeface="Arial Narrow" pitchFamily="34" charset="0"/>
                </a:rPr>
                <a:t>1</a:t>
              </a:r>
              <a:endParaRPr lang="en-AU">
                <a:latin typeface="Arial Narrow" pitchFamily="34" charset="0"/>
              </a:endParaRPr>
            </a:p>
          </p:txBody>
        </p:sp>
        <p:sp>
          <p:nvSpPr>
            <p:cNvPr id="1094717" name="Rectangle 61"/>
            <p:cNvSpPr>
              <a:spLocks noChangeArrowheads="1"/>
            </p:cNvSpPr>
            <p:nvPr/>
          </p:nvSpPr>
          <p:spPr bwMode="auto">
            <a:xfrm>
              <a:off x="1203" y="788"/>
              <a:ext cx="2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AU" i="1">
                  <a:latin typeface="Arial Narrow" pitchFamily="34" charset="0"/>
                </a:rPr>
                <a:t>x</a:t>
              </a:r>
              <a:r>
                <a:rPr lang="en-AU" baseline="-25000">
                  <a:latin typeface="Arial Narrow" pitchFamily="34" charset="0"/>
                </a:rPr>
                <a:t>2</a:t>
              </a:r>
              <a:endParaRPr lang="en-AU">
                <a:latin typeface="Arial Narrow" pitchFamily="34" charset="0"/>
              </a:endParaRPr>
            </a:p>
          </p:txBody>
        </p:sp>
        <p:sp>
          <p:nvSpPr>
            <p:cNvPr id="1094718" name="Line 62"/>
            <p:cNvSpPr>
              <a:spLocks noChangeShapeType="1"/>
            </p:cNvSpPr>
            <p:nvPr/>
          </p:nvSpPr>
          <p:spPr bwMode="auto">
            <a:xfrm>
              <a:off x="1467" y="1600"/>
              <a:ext cx="1413" cy="1911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4719" name="Line 63"/>
            <p:cNvSpPr>
              <a:spLocks noChangeShapeType="1"/>
            </p:cNvSpPr>
            <p:nvPr/>
          </p:nvSpPr>
          <p:spPr bwMode="auto">
            <a:xfrm>
              <a:off x="1476" y="2578"/>
              <a:ext cx="1893" cy="933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4703" name="Line 47"/>
            <p:cNvSpPr>
              <a:spLocks noChangeShapeType="1"/>
            </p:cNvSpPr>
            <p:nvPr/>
          </p:nvSpPr>
          <p:spPr bwMode="auto">
            <a:xfrm flipH="1">
              <a:off x="1933" y="2555"/>
              <a:ext cx="776" cy="497"/>
            </a:xfrm>
            <a:prstGeom prst="line">
              <a:avLst/>
            </a:prstGeom>
            <a:noFill/>
            <a:ln w="38100">
              <a:solidFill>
                <a:srgbClr val="EEEEE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9575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260648"/>
            <a:ext cx="7270576" cy="846137"/>
          </a:xfrm>
          <a:noFill/>
          <a:ln/>
        </p:spPr>
        <p:txBody>
          <a:bodyPr lIns="90488" tIns="44450" rIns="90488" bIns="44450"/>
          <a:lstStyle/>
          <a:p>
            <a:r>
              <a:rPr lang="en-US" b="0"/>
              <a:t>Ploting Fungsi Tujuan</a:t>
            </a:r>
          </a:p>
        </p:txBody>
      </p:sp>
      <p:sp>
        <p:nvSpPr>
          <p:cNvPr id="1165315" name="Freeform 3"/>
          <p:cNvSpPr>
            <a:spLocks/>
          </p:cNvSpPr>
          <p:nvPr/>
        </p:nvSpPr>
        <p:spPr bwMode="auto">
          <a:xfrm>
            <a:off x="2243138" y="3711575"/>
            <a:ext cx="3021012" cy="20034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36" y="773"/>
              </a:cxn>
              <a:cxn ang="0">
                <a:pos x="1903" y="1262"/>
              </a:cxn>
              <a:cxn ang="0">
                <a:pos x="9" y="1262"/>
              </a:cxn>
              <a:cxn ang="0">
                <a:pos x="0" y="0"/>
              </a:cxn>
            </a:cxnLst>
            <a:rect l="0" t="0" r="r" b="b"/>
            <a:pathLst>
              <a:path w="1903" h="1262">
                <a:moveTo>
                  <a:pt x="0" y="0"/>
                </a:moveTo>
                <a:lnTo>
                  <a:pt x="1636" y="773"/>
                </a:lnTo>
                <a:lnTo>
                  <a:pt x="1903" y="1262"/>
                </a:lnTo>
                <a:lnTo>
                  <a:pt x="9" y="1262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5316" name="Rectangle 4"/>
          <p:cNvSpPr>
            <a:spLocks noChangeArrowheads="1"/>
          </p:cNvSpPr>
          <p:nvPr/>
        </p:nvSpPr>
        <p:spPr bwMode="auto">
          <a:xfrm>
            <a:off x="1316038" y="903288"/>
            <a:ext cx="1171575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330000"/>
              </a:lnSpc>
            </a:pPr>
            <a:r>
              <a:rPr lang="en-AU" sz="2000"/>
              <a:t>40.000 –</a:t>
            </a:r>
          </a:p>
          <a:p>
            <a:pPr algn="r">
              <a:lnSpc>
                <a:spcPct val="330000"/>
              </a:lnSpc>
            </a:pPr>
            <a:r>
              <a:rPr lang="en-AU" sz="2000"/>
              <a:t>30.000 –</a:t>
            </a:r>
          </a:p>
          <a:p>
            <a:pPr algn="r">
              <a:lnSpc>
                <a:spcPct val="330000"/>
              </a:lnSpc>
            </a:pPr>
            <a:r>
              <a:rPr lang="en-AU" sz="2000"/>
              <a:t>20.000 –</a:t>
            </a:r>
          </a:p>
          <a:p>
            <a:pPr algn="r">
              <a:lnSpc>
                <a:spcPct val="330000"/>
              </a:lnSpc>
            </a:pPr>
            <a:r>
              <a:rPr lang="en-AU" sz="2000"/>
              <a:t>10.000 –</a:t>
            </a:r>
          </a:p>
          <a:p>
            <a:pPr algn="r">
              <a:lnSpc>
                <a:spcPct val="330000"/>
              </a:lnSpc>
            </a:pPr>
            <a:r>
              <a:rPr lang="en-AU" sz="2000"/>
              <a:t>0 –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13942" y="1341215"/>
            <a:ext cx="6102351" cy="5129212"/>
            <a:chOff x="1413" y="846"/>
            <a:chExt cx="3844" cy="3231"/>
          </a:xfrm>
        </p:grpSpPr>
        <p:sp>
          <p:nvSpPr>
            <p:cNvPr id="1165318" name="Rectangle 6"/>
            <p:cNvSpPr>
              <a:spLocks noChangeArrowheads="1"/>
            </p:cNvSpPr>
            <p:nvPr/>
          </p:nvSpPr>
          <p:spPr bwMode="auto">
            <a:xfrm>
              <a:off x="2646" y="1844"/>
              <a:ext cx="2611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/>
                <a:t>Rp 800.000 = 40.000</a:t>
              </a:r>
              <a:r>
                <a:rPr lang="en-US" sz="2000" i="1"/>
                <a:t>x</a:t>
              </a:r>
              <a:r>
                <a:rPr lang="en-US" sz="2000" baseline="-25000"/>
                <a:t>1</a:t>
              </a:r>
              <a:r>
                <a:rPr lang="en-US" sz="2000"/>
                <a:t> + 50.000</a:t>
              </a:r>
              <a:r>
                <a:rPr lang="en-US" sz="2000" i="1"/>
                <a:t>x</a:t>
              </a:r>
              <a:r>
                <a:rPr lang="en-US" sz="2000" baseline="-25000"/>
                <a:t>2</a:t>
              </a:r>
            </a:p>
          </p:txBody>
        </p:sp>
        <p:sp>
          <p:nvSpPr>
            <p:cNvPr id="1165319" name="Rectangle 7"/>
            <p:cNvSpPr>
              <a:spLocks noChangeArrowheads="1"/>
            </p:cNvSpPr>
            <p:nvPr/>
          </p:nvSpPr>
          <p:spPr bwMode="auto">
            <a:xfrm>
              <a:off x="3420" y="2487"/>
              <a:ext cx="106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/>
                <a:t>Optimal point</a:t>
              </a:r>
            </a:p>
          </p:txBody>
        </p:sp>
        <p:sp>
          <p:nvSpPr>
            <p:cNvPr id="1165320" name="Rectangle 8"/>
            <p:cNvSpPr>
              <a:spLocks noChangeArrowheads="1"/>
            </p:cNvSpPr>
            <p:nvPr/>
          </p:nvSpPr>
          <p:spPr bwMode="auto">
            <a:xfrm>
              <a:off x="3034" y="2932"/>
              <a:ext cx="22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</a:t>
              </a:r>
            </a:p>
          </p:txBody>
        </p:sp>
        <p:sp>
          <p:nvSpPr>
            <p:cNvPr id="1165321" name="Freeform 9"/>
            <p:cNvSpPr>
              <a:spLocks/>
            </p:cNvSpPr>
            <p:nvPr/>
          </p:nvSpPr>
          <p:spPr bwMode="auto">
            <a:xfrm>
              <a:off x="1422" y="916"/>
              <a:ext cx="3040" cy="26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684"/>
                </a:cxn>
                <a:cxn ang="0">
                  <a:pos x="3040" y="2684"/>
                </a:cxn>
              </a:cxnLst>
              <a:rect l="0" t="0" r="r" b="b"/>
              <a:pathLst>
                <a:path w="3040" h="2684">
                  <a:moveTo>
                    <a:pt x="0" y="0"/>
                  </a:moveTo>
                  <a:lnTo>
                    <a:pt x="0" y="2684"/>
                  </a:lnTo>
                  <a:lnTo>
                    <a:pt x="3040" y="2684"/>
                  </a:lnTo>
                </a:path>
              </a:pathLst>
            </a:custGeom>
            <a:noFill/>
            <a:ln w="57150" cap="flat" cmpd="sng">
              <a:solidFill>
                <a:srgbClr val="EEEEEE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165322" name="Rectangle 10"/>
            <p:cNvSpPr>
              <a:spLocks noChangeArrowheads="1"/>
            </p:cNvSpPr>
            <p:nvPr/>
          </p:nvSpPr>
          <p:spPr bwMode="auto">
            <a:xfrm>
              <a:off x="1673" y="3567"/>
              <a:ext cx="605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AU" sz="2000"/>
                <a:t>|</a:t>
              </a:r>
            </a:p>
            <a:p>
              <a:r>
                <a:rPr lang="en-AU" sz="2000"/>
                <a:t>10.000</a:t>
              </a:r>
            </a:p>
          </p:txBody>
        </p:sp>
        <p:sp>
          <p:nvSpPr>
            <p:cNvPr id="1165323" name="Rectangle 11"/>
            <p:cNvSpPr>
              <a:spLocks noChangeArrowheads="1"/>
            </p:cNvSpPr>
            <p:nvPr/>
          </p:nvSpPr>
          <p:spPr bwMode="auto">
            <a:xfrm>
              <a:off x="2313" y="3567"/>
              <a:ext cx="605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AU" sz="2000"/>
                <a:t>|</a:t>
              </a:r>
            </a:p>
            <a:p>
              <a:r>
                <a:rPr lang="en-AU" sz="2000"/>
                <a:t>20.000</a:t>
              </a:r>
            </a:p>
          </p:txBody>
        </p:sp>
        <p:sp>
          <p:nvSpPr>
            <p:cNvPr id="1165324" name="Rectangle 12"/>
            <p:cNvSpPr>
              <a:spLocks noChangeArrowheads="1"/>
            </p:cNvSpPr>
            <p:nvPr/>
          </p:nvSpPr>
          <p:spPr bwMode="auto">
            <a:xfrm>
              <a:off x="2950" y="3567"/>
              <a:ext cx="605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AU" sz="2000"/>
                <a:t>|</a:t>
              </a:r>
            </a:p>
            <a:p>
              <a:r>
                <a:rPr lang="en-AU" sz="2000"/>
                <a:t>30.000</a:t>
              </a:r>
            </a:p>
          </p:txBody>
        </p:sp>
        <p:sp>
          <p:nvSpPr>
            <p:cNvPr id="1165325" name="Rectangle 13"/>
            <p:cNvSpPr>
              <a:spLocks noChangeArrowheads="1"/>
            </p:cNvSpPr>
            <p:nvPr/>
          </p:nvSpPr>
          <p:spPr bwMode="auto">
            <a:xfrm>
              <a:off x="3589" y="3567"/>
              <a:ext cx="605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AU" sz="2000"/>
                <a:t>|</a:t>
              </a:r>
            </a:p>
            <a:p>
              <a:r>
                <a:rPr lang="en-AU" sz="2000"/>
                <a:t>40.000</a:t>
              </a:r>
            </a:p>
          </p:txBody>
        </p:sp>
        <p:sp>
          <p:nvSpPr>
            <p:cNvPr id="1165326" name="Rectangle 14"/>
            <p:cNvSpPr>
              <a:spLocks noChangeArrowheads="1"/>
            </p:cNvSpPr>
            <p:nvPr/>
          </p:nvSpPr>
          <p:spPr bwMode="auto">
            <a:xfrm>
              <a:off x="4277" y="3825"/>
              <a:ext cx="26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AU" sz="2000" i="1"/>
                <a:t>x</a:t>
              </a:r>
              <a:r>
                <a:rPr lang="en-AU" sz="2000" baseline="-25000"/>
                <a:t>1</a:t>
              </a:r>
              <a:endParaRPr lang="en-AU" sz="2000"/>
            </a:p>
          </p:txBody>
        </p:sp>
        <p:sp>
          <p:nvSpPr>
            <p:cNvPr id="1165327" name="Rectangle 15"/>
            <p:cNvSpPr>
              <a:spLocks noChangeArrowheads="1"/>
            </p:cNvSpPr>
            <p:nvPr/>
          </p:nvSpPr>
          <p:spPr bwMode="auto">
            <a:xfrm>
              <a:off x="1583" y="846"/>
              <a:ext cx="26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AU" sz="2000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lang="en-AU" sz="2000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  <a:endParaRPr lang="en-AU" sz="2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165328" name="Freeform 16"/>
            <p:cNvSpPr>
              <a:spLocks/>
            </p:cNvSpPr>
            <p:nvPr/>
          </p:nvSpPr>
          <p:spPr bwMode="auto">
            <a:xfrm>
              <a:off x="1413" y="2338"/>
              <a:ext cx="1911" cy="12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8"/>
                </a:cxn>
                <a:cxn ang="0">
                  <a:pos x="80" y="26"/>
                </a:cxn>
                <a:cxn ang="0">
                  <a:pos x="1618" y="764"/>
                </a:cxn>
                <a:cxn ang="0">
                  <a:pos x="1911" y="1262"/>
                </a:cxn>
              </a:cxnLst>
              <a:rect l="0" t="0" r="r" b="b"/>
              <a:pathLst>
                <a:path w="1911" h="1262">
                  <a:moveTo>
                    <a:pt x="0" y="0"/>
                  </a:moveTo>
                  <a:cubicBezTo>
                    <a:pt x="15" y="6"/>
                    <a:pt x="29" y="13"/>
                    <a:pt x="45" y="18"/>
                  </a:cubicBezTo>
                  <a:cubicBezTo>
                    <a:pt x="56" y="21"/>
                    <a:pt x="80" y="26"/>
                    <a:pt x="80" y="26"/>
                  </a:cubicBezTo>
                  <a:lnTo>
                    <a:pt x="1618" y="764"/>
                  </a:lnTo>
                  <a:lnTo>
                    <a:pt x="1911" y="1262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165329" name="Line 17"/>
            <p:cNvSpPr>
              <a:spLocks noChangeShapeType="1"/>
            </p:cNvSpPr>
            <p:nvPr/>
          </p:nvSpPr>
          <p:spPr bwMode="auto">
            <a:xfrm>
              <a:off x="1431" y="2649"/>
              <a:ext cx="1262" cy="951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165330" name="Line 18"/>
            <p:cNvSpPr>
              <a:spLocks noChangeShapeType="1"/>
            </p:cNvSpPr>
            <p:nvPr/>
          </p:nvSpPr>
          <p:spPr bwMode="auto">
            <a:xfrm flipH="1">
              <a:off x="1822" y="1964"/>
              <a:ext cx="836" cy="952"/>
            </a:xfrm>
            <a:prstGeom prst="line">
              <a:avLst/>
            </a:prstGeom>
            <a:noFill/>
            <a:ln w="38100">
              <a:solidFill>
                <a:srgbClr val="EEEEE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165331" name="Line 19"/>
            <p:cNvSpPr>
              <a:spLocks noChangeShapeType="1"/>
            </p:cNvSpPr>
            <p:nvPr/>
          </p:nvSpPr>
          <p:spPr bwMode="auto">
            <a:xfrm flipH="1">
              <a:off x="3065" y="2593"/>
              <a:ext cx="374" cy="436"/>
            </a:xfrm>
            <a:prstGeom prst="line">
              <a:avLst/>
            </a:prstGeom>
            <a:noFill/>
            <a:ln w="38100">
              <a:solidFill>
                <a:srgbClr val="EEEEE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165332" name="Oval 20"/>
            <p:cNvSpPr>
              <a:spLocks noChangeArrowheads="1"/>
            </p:cNvSpPr>
            <p:nvPr/>
          </p:nvSpPr>
          <p:spPr bwMode="auto">
            <a:xfrm>
              <a:off x="2978" y="3048"/>
              <a:ext cx="106" cy="106"/>
            </a:xfrm>
            <a:prstGeom prst="ellipse">
              <a:avLst/>
            </a:prstGeom>
            <a:solidFill>
              <a:srgbClr val="EEEEEE"/>
            </a:solidFill>
            <a:ln w="9525">
              <a:solidFill>
                <a:srgbClr val="EEEEE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2243138" y="3019425"/>
            <a:ext cx="3613150" cy="2724150"/>
            <a:chOff x="1413" y="1902"/>
            <a:chExt cx="2276" cy="1716"/>
          </a:xfrm>
        </p:grpSpPr>
        <p:sp>
          <p:nvSpPr>
            <p:cNvPr id="1165334" name="Line 22"/>
            <p:cNvSpPr>
              <a:spLocks noChangeShapeType="1"/>
            </p:cNvSpPr>
            <p:nvPr/>
          </p:nvSpPr>
          <p:spPr bwMode="auto">
            <a:xfrm flipV="1">
              <a:off x="1529" y="2320"/>
              <a:ext cx="391" cy="38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5335" name="Line 23"/>
            <p:cNvSpPr>
              <a:spLocks noChangeShapeType="1"/>
            </p:cNvSpPr>
            <p:nvPr/>
          </p:nvSpPr>
          <p:spPr bwMode="auto">
            <a:xfrm flipV="1">
              <a:off x="2443" y="3029"/>
              <a:ext cx="391" cy="38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5336" name="Line 24"/>
            <p:cNvSpPr>
              <a:spLocks noChangeShapeType="1"/>
            </p:cNvSpPr>
            <p:nvPr/>
          </p:nvSpPr>
          <p:spPr bwMode="auto">
            <a:xfrm>
              <a:off x="1413" y="1902"/>
              <a:ext cx="2276" cy="1716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2614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757" name="Rectangle 5"/>
          <p:cNvSpPr>
            <a:spLocks noGrp="1" noChangeArrowheads="1"/>
          </p:cNvSpPr>
          <p:nvPr>
            <p:ph type="title"/>
          </p:nvPr>
        </p:nvSpPr>
        <p:spPr>
          <a:xfrm>
            <a:off x="971600" y="188640"/>
            <a:ext cx="7056784" cy="908819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/>
              <a:t>Perhitungan Nilai Optimal</a:t>
            </a:r>
          </a:p>
        </p:txBody>
      </p:sp>
      <p:sp>
        <p:nvSpPr>
          <p:cNvPr id="1098764" name="Rectangle 12"/>
          <p:cNvSpPr>
            <a:spLocks noChangeArrowheads="1"/>
          </p:cNvSpPr>
          <p:nvPr/>
        </p:nvSpPr>
        <p:spPr bwMode="auto">
          <a:xfrm>
            <a:off x="276225" y="5532438"/>
            <a:ext cx="5127625" cy="9022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sz="2400" i="1"/>
              <a:t>Z</a:t>
            </a:r>
            <a:r>
              <a:rPr lang="en-US" sz="2400"/>
              <a:t> = Rp </a:t>
            </a:r>
            <a:r>
              <a:rPr lang="en-US" sz="2400" smtClean="0"/>
              <a:t>40.000 </a:t>
            </a:r>
            <a:r>
              <a:rPr lang="en-US" sz="2400"/>
              <a:t>(24) + Rp 50.000 (8)</a:t>
            </a:r>
          </a:p>
          <a:p>
            <a:pPr algn="l">
              <a:spcBef>
                <a:spcPct val="20000"/>
              </a:spcBef>
            </a:pPr>
            <a:r>
              <a:rPr lang="en-US" sz="2400" i="1"/>
              <a:t>Z</a:t>
            </a:r>
            <a:r>
              <a:rPr lang="en-US" sz="2400"/>
              <a:t> = Rp 1.360.000,-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5357812" y="2046288"/>
            <a:ext cx="2974974" cy="4152900"/>
            <a:chOff x="3375" y="1298"/>
            <a:chExt cx="1874" cy="2616"/>
          </a:xfrm>
        </p:grpSpPr>
        <p:sp>
          <p:nvSpPr>
            <p:cNvPr id="1098762" name="Rectangle 10"/>
            <p:cNvSpPr>
              <a:spLocks noChangeArrowheads="1"/>
            </p:cNvSpPr>
            <p:nvPr/>
          </p:nvSpPr>
          <p:spPr bwMode="auto">
            <a:xfrm>
              <a:off x="3375" y="1298"/>
              <a:ext cx="1874" cy="26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20000"/>
                </a:spcBef>
                <a:tabLst>
                  <a:tab pos="663575" algn="r"/>
                  <a:tab pos="958850" algn="r"/>
                  <a:tab pos="1622425" algn="r"/>
                  <a:tab pos="1806575" algn="l"/>
                  <a:tab pos="2765425" algn="r"/>
                </a:tabLst>
              </a:pPr>
              <a:r>
                <a:rPr lang="en-US" sz="2400"/>
                <a:t>	</a:t>
              </a:r>
              <a:r>
                <a:rPr lang="en-US" sz="2400" i="1"/>
                <a:t>x</a:t>
              </a:r>
              <a:r>
                <a:rPr lang="en-US" sz="2400" baseline="-25000"/>
                <a:t>1	</a:t>
              </a:r>
              <a:r>
                <a:rPr lang="en-US" sz="2400"/>
                <a:t>+	2</a:t>
              </a:r>
              <a:r>
                <a:rPr lang="en-US" sz="2400" i="1"/>
                <a:t>x</a:t>
              </a:r>
              <a:r>
                <a:rPr lang="en-US" sz="2400" baseline="-25000"/>
                <a:t>2</a:t>
              </a:r>
              <a:r>
                <a:rPr lang="en-US" sz="2400"/>
                <a:t>	=	40</a:t>
              </a:r>
            </a:p>
            <a:p>
              <a:pPr algn="l">
                <a:spcBef>
                  <a:spcPct val="20000"/>
                </a:spcBef>
                <a:spcAft>
                  <a:spcPct val="20000"/>
                </a:spcAft>
                <a:tabLst>
                  <a:tab pos="663575" algn="r"/>
                  <a:tab pos="958850" algn="r"/>
                  <a:tab pos="1622425" algn="r"/>
                  <a:tab pos="1806575" algn="l"/>
                  <a:tab pos="2765425" algn="r"/>
                </a:tabLst>
              </a:pPr>
              <a:r>
                <a:rPr lang="en-US" sz="2400"/>
                <a:t>	4</a:t>
              </a:r>
              <a:r>
                <a:rPr lang="en-US" sz="2400" i="1"/>
                <a:t>x</a:t>
              </a:r>
              <a:r>
                <a:rPr lang="en-US" sz="2400" baseline="-25000"/>
                <a:t>1	</a:t>
              </a:r>
              <a:r>
                <a:rPr lang="en-US" sz="2400"/>
                <a:t>+	3</a:t>
              </a:r>
              <a:r>
                <a:rPr lang="en-US" sz="2400" i="1"/>
                <a:t>x</a:t>
              </a:r>
              <a:r>
                <a:rPr lang="en-US" sz="2400" baseline="-25000"/>
                <a:t>2</a:t>
              </a:r>
              <a:r>
                <a:rPr lang="en-US" sz="2400"/>
                <a:t>	=	120</a:t>
              </a:r>
            </a:p>
            <a:p>
              <a:pPr algn="l">
                <a:spcBef>
                  <a:spcPct val="20000"/>
                </a:spcBef>
                <a:tabLst>
                  <a:tab pos="663575" algn="r"/>
                  <a:tab pos="958850" algn="r"/>
                  <a:tab pos="1622425" algn="r"/>
                  <a:tab pos="1806575" algn="l"/>
                  <a:tab pos="2765425" algn="r"/>
                </a:tabLst>
              </a:pPr>
              <a:r>
                <a:rPr lang="en-US" sz="2400"/>
                <a:t>	4</a:t>
              </a:r>
              <a:r>
                <a:rPr lang="en-US" sz="2400" i="1"/>
                <a:t>x</a:t>
              </a:r>
              <a:r>
                <a:rPr lang="en-US" sz="2400" baseline="-25000"/>
                <a:t>1</a:t>
              </a:r>
              <a:r>
                <a:rPr lang="en-US" sz="2400"/>
                <a:t>	+	8</a:t>
              </a:r>
              <a:r>
                <a:rPr lang="en-US" sz="2400" i="1"/>
                <a:t>x</a:t>
              </a:r>
              <a:r>
                <a:rPr lang="en-US" sz="2400" baseline="-25000"/>
                <a:t>2</a:t>
              </a:r>
              <a:r>
                <a:rPr lang="en-US" sz="2400"/>
                <a:t>	=	160</a:t>
              </a:r>
            </a:p>
            <a:p>
              <a:pPr algn="l">
                <a:spcBef>
                  <a:spcPct val="20000"/>
                </a:spcBef>
                <a:spcAft>
                  <a:spcPct val="20000"/>
                </a:spcAft>
                <a:tabLst>
                  <a:tab pos="663575" algn="r"/>
                  <a:tab pos="958850" algn="r"/>
                  <a:tab pos="1622425" algn="r"/>
                  <a:tab pos="1806575" algn="l"/>
                  <a:tab pos="2765425" algn="r"/>
                </a:tabLst>
              </a:pPr>
              <a:r>
                <a:rPr lang="en-US" sz="2400"/>
                <a:t>	-4</a:t>
              </a:r>
              <a:r>
                <a:rPr lang="en-US" sz="2400" i="1"/>
                <a:t>x</a:t>
              </a:r>
              <a:r>
                <a:rPr lang="en-US" sz="2400" baseline="-25000"/>
                <a:t>1</a:t>
              </a:r>
              <a:r>
                <a:rPr lang="en-US" sz="2400"/>
                <a:t>	-	3</a:t>
              </a:r>
              <a:r>
                <a:rPr lang="en-US" sz="2400" i="1"/>
                <a:t>x</a:t>
              </a:r>
              <a:r>
                <a:rPr lang="en-US" sz="2400" baseline="-25000"/>
                <a:t>2</a:t>
              </a:r>
              <a:r>
                <a:rPr lang="en-US" sz="2400"/>
                <a:t>	=	-120</a:t>
              </a:r>
            </a:p>
            <a:p>
              <a:pPr algn="l">
                <a:spcBef>
                  <a:spcPct val="20000"/>
                </a:spcBef>
                <a:tabLst>
                  <a:tab pos="663575" algn="r"/>
                  <a:tab pos="958850" algn="r"/>
                  <a:tab pos="1622425" algn="r"/>
                  <a:tab pos="1806575" algn="l"/>
                  <a:tab pos="2765425" algn="r"/>
                </a:tabLst>
              </a:pPr>
              <a:r>
                <a:rPr lang="en-US" sz="2400"/>
                <a:t>			5</a:t>
              </a:r>
              <a:r>
                <a:rPr lang="en-US" sz="2400" i="1"/>
                <a:t>x</a:t>
              </a:r>
              <a:r>
                <a:rPr lang="en-US" sz="2400" baseline="-25000"/>
                <a:t>2</a:t>
              </a:r>
              <a:r>
                <a:rPr lang="en-US" sz="2400"/>
                <a:t>	=	40</a:t>
              </a:r>
            </a:p>
            <a:p>
              <a:pPr algn="l">
                <a:spcBef>
                  <a:spcPct val="20000"/>
                </a:spcBef>
                <a:tabLst>
                  <a:tab pos="663575" algn="r"/>
                  <a:tab pos="958850" algn="r"/>
                  <a:tab pos="1622425" algn="r"/>
                  <a:tab pos="1806575" algn="l"/>
                  <a:tab pos="2765425" algn="r"/>
                </a:tabLst>
              </a:pPr>
              <a:r>
                <a:rPr lang="en-US" sz="2400" i="1"/>
                <a:t>			x</a:t>
              </a:r>
              <a:r>
                <a:rPr lang="en-US" sz="2400" baseline="-25000"/>
                <a:t>2	</a:t>
              </a:r>
              <a:r>
                <a:rPr lang="en-US" sz="2400"/>
                <a:t>=	8</a:t>
              </a:r>
            </a:p>
            <a:p>
              <a:pPr algn="l">
                <a:spcBef>
                  <a:spcPct val="20000"/>
                </a:spcBef>
                <a:tabLst>
                  <a:tab pos="663575" algn="r"/>
                  <a:tab pos="958850" algn="r"/>
                  <a:tab pos="1622425" algn="r"/>
                  <a:tab pos="1806575" algn="l"/>
                  <a:tab pos="2765425" algn="r"/>
                </a:tabLst>
              </a:pPr>
              <a:endParaRPr lang="en-US" sz="2400"/>
            </a:p>
            <a:p>
              <a:pPr algn="l">
                <a:spcBef>
                  <a:spcPct val="20000"/>
                </a:spcBef>
                <a:tabLst>
                  <a:tab pos="663575" algn="r"/>
                  <a:tab pos="958850" algn="r"/>
                  <a:tab pos="1622425" algn="r"/>
                  <a:tab pos="1806575" algn="l"/>
                  <a:tab pos="2765425" algn="r"/>
                </a:tabLst>
              </a:pPr>
              <a:r>
                <a:rPr lang="en-US" sz="2400" i="1"/>
                <a:t>	x</a:t>
              </a:r>
              <a:r>
                <a:rPr lang="en-US" sz="2400" baseline="-25000"/>
                <a:t>1</a:t>
              </a:r>
              <a:r>
                <a:rPr lang="en-US" sz="2400"/>
                <a:t>	+	2(8)	=	40</a:t>
              </a:r>
            </a:p>
            <a:p>
              <a:pPr algn="l">
                <a:spcBef>
                  <a:spcPct val="20000"/>
                </a:spcBef>
                <a:tabLst>
                  <a:tab pos="663575" algn="r"/>
                  <a:tab pos="958850" algn="r"/>
                  <a:tab pos="1622425" algn="r"/>
                  <a:tab pos="1806575" algn="l"/>
                  <a:tab pos="2765425" algn="r"/>
                </a:tabLst>
              </a:pPr>
              <a:r>
                <a:rPr lang="en-US" sz="2400"/>
                <a:t>	</a:t>
              </a:r>
              <a:r>
                <a:rPr lang="en-US" sz="2400" i="1"/>
                <a:t>x</a:t>
              </a:r>
              <a:r>
                <a:rPr lang="en-US" sz="2400" baseline="-25000"/>
                <a:t>1</a:t>
              </a:r>
              <a:r>
                <a:rPr lang="en-US" sz="2400"/>
                <a:t>			=	24</a:t>
              </a:r>
            </a:p>
          </p:txBody>
        </p:sp>
        <p:sp>
          <p:nvSpPr>
            <p:cNvPr id="1098802" name="Line 50"/>
            <p:cNvSpPr>
              <a:spLocks noChangeShapeType="1"/>
            </p:cNvSpPr>
            <p:nvPr/>
          </p:nvSpPr>
          <p:spPr bwMode="auto">
            <a:xfrm>
              <a:off x="3440" y="1885"/>
              <a:ext cx="1804" cy="0"/>
            </a:xfrm>
            <a:prstGeom prst="line">
              <a:avLst/>
            </a:prstGeom>
            <a:noFill/>
            <a:ln w="38100">
              <a:solidFill>
                <a:srgbClr val="EEEEEE"/>
              </a:solidFill>
              <a:round/>
              <a:headEnd/>
              <a:tailEnd/>
            </a:ln>
            <a:effectLst>
              <a:outerShdw dist="28398" dir="1593903" algn="ctr" rotWithShape="0">
                <a:schemeClr val="tx1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803" name="Line 51"/>
            <p:cNvSpPr>
              <a:spLocks noChangeShapeType="1"/>
            </p:cNvSpPr>
            <p:nvPr/>
          </p:nvSpPr>
          <p:spPr bwMode="auto">
            <a:xfrm>
              <a:off x="3440" y="2488"/>
              <a:ext cx="1804" cy="0"/>
            </a:xfrm>
            <a:prstGeom prst="line">
              <a:avLst/>
            </a:prstGeom>
            <a:noFill/>
            <a:ln w="38100">
              <a:solidFill>
                <a:srgbClr val="EEEEEE"/>
              </a:solidFill>
              <a:round/>
              <a:headEnd/>
              <a:tailEnd/>
            </a:ln>
            <a:effectLst>
              <a:outerShdw dist="28398" dir="1593903" algn="ctr" rotWithShape="0">
                <a:schemeClr val="tx1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277813" y="1730375"/>
            <a:ext cx="4697412" cy="3594101"/>
            <a:chOff x="175" y="1090"/>
            <a:chExt cx="2959" cy="2264"/>
          </a:xfrm>
        </p:grpSpPr>
        <p:sp>
          <p:nvSpPr>
            <p:cNvPr id="1098756" name="Freeform 4"/>
            <p:cNvSpPr>
              <a:spLocks/>
            </p:cNvSpPr>
            <p:nvPr/>
          </p:nvSpPr>
          <p:spPr bwMode="auto">
            <a:xfrm>
              <a:off x="709" y="2449"/>
              <a:ext cx="1011" cy="67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26" y="415"/>
                </a:cxn>
                <a:cxn ang="0">
                  <a:pos x="1010" y="670"/>
                </a:cxn>
                <a:cxn ang="0">
                  <a:pos x="0" y="670"/>
                </a:cxn>
                <a:cxn ang="0">
                  <a:pos x="8" y="0"/>
                </a:cxn>
              </a:cxnLst>
              <a:rect l="0" t="0" r="r" b="b"/>
              <a:pathLst>
                <a:path w="1011" h="671">
                  <a:moveTo>
                    <a:pt x="8" y="0"/>
                  </a:moveTo>
                  <a:lnTo>
                    <a:pt x="826" y="415"/>
                  </a:lnTo>
                  <a:lnTo>
                    <a:pt x="1010" y="670"/>
                  </a:lnTo>
                  <a:lnTo>
                    <a:pt x="0" y="670"/>
                  </a:lnTo>
                  <a:lnTo>
                    <a:pt x="8" y="0"/>
                  </a:lnTo>
                </a:path>
              </a:pathLst>
            </a:custGeom>
            <a:solidFill>
              <a:srgbClr val="00FF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98758" name="Line 6"/>
            <p:cNvSpPr>
              <a:spLocks noChangeShapeType="1"/>
            </p:cNvSpPr>
            <p:nvPr/>
          </p:nvSpPr>
          <p:spPr bwMode="auto">
            <a:xfrm>
              <a:off x="1543" y="2867"/>
              <a:ext cx="178" cy="25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759" name="Line 7"/>
            <p:cNvSpPr>
              <a:spLocks noChangeShapeType="1"/>
            </p:cNvSpPr>
            <p:nvPr/>
          </p:nvSpPr>
          <p:spPr bwMode="auto">
            <a:xfrm>
              <a:off x="739" y="2459"/>
              <a:ext cx="796" cy="40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760" name="Rectangle 8"/>
            <p:cNvSpPr>
              <a:spLocks noChangeArrowheads="1"/>
            </p:cNvSpPr>
            <p:nvPr/>
          </p:nvSpPr>
          <p:spPr bwMode="auto">
            <a:xfrm>
              <a:off x="740" y="2230"/>
              <a:ext cx="22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 i="1"/>
                <a:t>A</a:t>
              </a:r>
            </a:p>
          </p:txBody>
        </p:sp>
        <p:sp>
          <p:nvSpPr>
            <p:cNvPr id="1098761" name="Rectangle 9"/>
            <p:cNvSpPr>
              <a:spLocks noChangeArrowheads="1"/>
            </p:cNvSpPr>
            <p:nvPr/>
          </p:nvSpPr>
          <p:spPr bwMode="auto">
            <a:xfrm>
              <a:off x="1436" y="2532"/>
              <a:ext cx="214" cy="4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4400"/>
                <a:t>.</a:t>
              </a:r>
            </a:p>
          </p:txBody>
        </p:sp>
        <p:sp>
          <p:nvSpPr>
            <p:cNvPr id="1098765" name="Rectangle 13"/>
            <p:cNvSpPr>
              <a:spLocks noChangeArrowheads="1"/>
            </p:cNvSpPr>
            <p:nvPr/>
          </p:nvSpPr>
          <p:spPr bwMode="auto">
            <a:xfrm>
              <a:off x="1987" y="1090"/>
              <a:ext cx="115" cy="5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20000"/>
                </a:spcBef>
              </a:pPr>
              <a:endParaRPr lang="en-US" sz="2400"/>
            </a:p>
            <a:p>
              <a:pPr algn="l" latinLnBrk="1"/>
              <a:endParaRPr lang="en-US" sz="2400"/>
            </a:p>
          </p:txBody>
        </p:sp>
        <p:sp>
          <p:nvSpPr>
            <p:cNvPr id="1098767" name="Line 15"/>
            <p:cNvSpPr>
              <a:spLocks noChangeShapeType="1"/>
            </p:cNvSpPr>
            <p:nvPr/>
          </p:nvSpPr>
          <p:spPr bwMode="auto">
            <a:xfrm>
              <a:off x="757" y="1799"/>
              <a:ext cx="784" cy="1054"/>
            </a:xfrm>
            <a:prstGeom prst="line">
              <a:avLst/>
            </a:prstGeom>
            <a:noFill/>
            <a:ln w="38100">
              <a:solidFill>
                <a:srgbClr val="EEEEEE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768" name="Line 16"/>
            <p:cNvSpPr>
              <a:spLocks noChangeShapeType="1"/>
            </p:cNvSpPr>
            <p:nvPr/>
          </p:nvSpPr>
          <p:spPr bwMode="auto">
            <a:xfrm>
              <a:off x="1543" y="2867"/>
              <a:ext cx="490" cy="244"/>
            </a:xfrm>
            <a:prstGeom prst="line">
              <a:avLst/>
            </a:prstGeom>
            <a:noFill/>
            <a:ln w="38100">
              <a:solidFill>
                <a:srgbClr val="EEEEEE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769" name="Line 17"/>
            <p:cNvSpPr>
              <a:spLocks noChangeShapeType="1"/>
            </p:cNvSpPr>
            <p:nvPr/>
          </p:nvSpPr>
          <p:spPr bwMode="auto">
            <a:xfrm>
              <a:off x="727" y="2869"/>
              <a:ext cx="80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770" name="Line 18"/>
            <p:cNvSpPr>
              <a:spLocks noChangeShapeType="1"/>
            </p:cNvSpPr>
            <p:nvPr/>
          </p:nvSpPr>
          <p:spPr bwMode="auto">
            <a:xfrm>
              <a:off x="1533" y="2879"/>
              <a:ext cx="0" cy="2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772" name="Rectangle 20"/>
            <p:cNvSpPr>
              <a:spLocks noChangeArrowheads="1"/>
            </p:cNvSpPr>
            <p:nvPr/>
          </p:nvSpPr>
          <p:spPr bwMode="auto">
            <a:xfrm>
              <a:off x="1532" y="2632"/>
              <a:ext cx="22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 i="1"/>
                <a:t>B</a:t>
              </a:r>
            </a:p>
          </p:txBody>
        </p:sp>
        <p:sp>
          <p:nvSpPr>
            <p:cNvPr id="1098773" name="Rectangle 21"/>
            <p:cNvSpPr>
              <a:spLocks noChangeArrowheads="1"/>
            </p:cNvSpPr>
            <p:nvPr/>
          </p:nvSpPr>
          <p:spPr bwMode="auto">
            <a:xfrm>
              <a:off x="1670" y="2923"/>
              <a:ext cx="23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 i="1"/>
                <a:t>C</a:t>
              </a:r>
            </a:p>
          </p:txBody>
        </p:sp>
        <p:sp>
          <p:nvSpPr>
            <p:cNvPr id="1098774" name="Rectangle 22"/>
            <p:cNvSpPr>
              <a:spLocks noChangeArrowheads="1"/>
            </p:cNvSpPr>
            <p:nvPr/>
          </p:nvSpPr>
          <p:spPr bwMode="auto">
            <a:xfrm>
              <a:off x="1912" y="2582"/>
              <a:ext cx="1222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lang="en-US" sz="2400" i="1"/>
                <a:t>x</a:t>
              </a:r>
              <a:r>
                <a:rPr lang="en-US" sz="2400" baseline="-25000"/>
                <a:t>1</a:t>
              </a:r>
              <a:r>
                <a:rPr lang="en-US" sz="2400"/>
                <a:t> + 2</a:t>
              </a:r>
              <a:r>
                <a:rPr lang="en-US" sz="2400" i="1"/>
                <a:t>x</a:t>
              </a:r>
              <a:r>
                <a:rPr lang="en-US" sz="2400" baseline="-25000"/>
                <a:t>2 </a:t>
              </a:r>
              <a:r>
                <a:rPr lang="en-US" sz="2400"/>
                <a:t>= 40</a:t>
              </a:r>
            </a:p>
          </p:txBody>
        </p:sp>
        <p:sp>
          <p:nvSpPr>
            <p:cNvPr id="1098775" name="Rectangle 23"/>
            <p:cNvSpPr>
              <a:spLocks noChangeArrowheads="1"/>
            </p:cNvSpPr>
            <p:nvPr/>
          </p:nvSpPr>
          <p:spPr bwMode="auto">
            <a:xfrm>
              <a:off x="942" y="1773"/>
              <a:ext cx="1438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lang="en-US" sz="2400"/>
                <a:t>4</a:t>
              </a:r>
              <a:r>
                <a:rPr lang="en-US" sz="2400" i="1"/>
                <a:t>x</a:t>
              </a:r>
              <a:r>
                <a:rPr lang="en-US" sz="2400" baseline="-25000"/>
                <a:t>1</a:t>
              </a:r>
              <a:r>
                <a:rPr lang="en-US" sz="2400"/>
                <a:t> + 3</a:t>
              </a:r>
              <a:r>
                <a:rPr lang="en-US" sz="2400" i="1"/>
                <a:t>x</a:t>
              </a:r>
              <a:r>
                <a:rPr lang="en-US" sz="2400" baseline="-25000"/>
                <a:t>2 </a:t>
              </a:r>
              <a:r>
                <a:rPr lang="en-US" sz="2400"/>
                <a:t>= 120</a:t>
              </a:r>
            </a:p>
          </p:txBody>
        </p:sp>
        <p:sp>
          <p:nvSpPr>
            <p:cNvPr id="1098780" name="Rectangle 28"/>
            <p:cNvSpPr>
              <a:spLocks noChangeArrowheads="1"/>
            </p:cNvSpPr>
            <p:nvPr/>
          </p:nvSpPr>
          <p:spPr bwMode="auto">
            <a:xfrm>
              <a:off x="817" y="3059"/>
              <a:ext cx="410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/>
                <a:t>|</a:t>
              </a:r>
            </a:p>
            <a:p>
              <a:r>
                <a:rPr lang="en-US" sz="1200"/>
                <a:t>10.000</a:t>
              </a:r>
            </a:p>
          </p:txBody>
        </p:sp>
        <p:sp>
          <p:nvSpPr>
            <p:cNvPr id="1098786" name="Rectangle 34"/>
            <p:cNvSpPr>
              <a:spLocks noChangeArrowheads="1"/>
            </p:cNvSpPr>
            <p:nvPr/>
          </p:nvSpPr>
          <p:spPr bwMode="auto">
            <a:xfrm>
              <a:off x="2384" y="3102"/>
              <a:ext cx="265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 i="1"/>
                <a:t>x</a:t>
              </a:r>
              <a:r>
                <a:rPr lang="en-US" sz="2000" baseline="-25000"/>
                <a:t>1</a:t>
              </a:r>
            </a:p>
          </p:txBody>
        </p:sp>
        <p:sp>
          <p:nvSpPr>
            <p:cNvPr id="1098796" name="Rectangle 44"/>
            <p:cNvSpPr>
              <a:spLocks noChangeArrowheads="1"/>
            </p:cNvSpPr>
            <p:nvPr/>
          </p:nvSpPr>
          <p:spPr bwMode="auto">
            <a:xfrm>
              <a:off x="439" y="1213"/>
              <a:ext cx="265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 i="1"/>
                <a:t>x</a:t>
              </a:r>
              <a:r>
                <a:rPr lang="en-US" sz="2000" baseline="-25000"/>
                <a:t>2</a:t>
              </a:r>
            </a:p>
          </p:txBody>
        </p:sp>
        <p:sp>
          <p:nvSpPr>
            <p:cNvPr id="1098797" name="Freeform 45"/>
            <p:cNvSpPr>
              <a:spLocks/>
            </p:cNvSpPr>
            <p:nvPr/>
          </p:nvSpPr>
          <p:spPr bwMode="auto">
            <a:xfrm>
              <a:off x="719" y="1360"/>
              <a:ext cx="1743" cy="17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769"/>
                </a:cxn>
                <a:cxn ang="0">
                  <a:pos x="1743" y="1769"/>
                </a:cxn>
              </a:cxnLst>
              <a:rect l="0" t="0" r="r" b="b"/>
              <a:pathLst>
                <a:path w="1743" h="1769">
                  <a:moveTo>
                    <a:pt x="0" y="0"/>
                  </a:moveTo>
                  <a:lnTo>
                    <a:pt x="0" y="1769"/>
                  </a:lnTo>
                  <a:lnTo>
                    <a:pt x="1743" y="1769"/>
                  </a:lnTo>
                </a:path>
              </a:pathLst>
            </a:custGeom>
            <a:noFill/>
            <a:ln w="38100" cap="flat" cmpd="sng">
              <a:solidFill>
                <a:srgbClr val="EEEEEE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798" name="Rectangle 46"/>
            <p:cNvSpPr>
              <a:spLocks noChangeArrowheads="1"/>
            </p:cNvSpPr>
            <p:nvPr/>
          </p:nvSpPr>
          <p:spPr bwMode="auto">
            <a:xfrm>
              <a:off x="175" y="1514"/>
              <a:ext cx="676" cy="1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>
                <a:lnSpc>
                  <a:spcPct val="195000"/>
                </a:lnSpc>
              </a:pPr>
              <a:r>
                <a:rPr lang="en-AU" sz="1800"/>
                <a:t>40.000 –</a:t>
              </a:r>
            </a:p>
            <a:p>
              <a:pPr algn="r">
                <a:lnSpc>
                  <a:spcPct val="195000"/>
                </a:lnSpc>
              </a:pPr>
              <a:r>
                <a:rPr lang="en-AU" sz="1800"/>
                <a:t>30.000 –</a:t>
              </a:r>
            </a:p>
            <a:p>
              <a:pPr algn="r">
                <a:lnSpc>
                  <a:spcPct val="195000"/>
                </a:lnSpc>
              </a:pPr>
              <a:r>
                <a:rPr lang="en-AU" sz="1800"/>
                <a:t>20.000 –</a:t>
              </a:r>
            </a:p>
            <a:p>
              <a:pPr algn="r">
                <a:lnSpc>
                  <a:spcPct val="195000"/>
                </a:lnSpc>
              </a:pPr>
              <a:r>
                <a:rPr lang="en-AU" sz="1800"/>
                <a:t>10.000 –</a:t>
              </a:r>
            </a:p>
            <a:p>
              <a:pPr algn="r">
                <a:lnSpc>
                  <a:spcPct val="195000"/>
                </a:lnSpc>
              </a:pPr>
              <a:r>
                <a:rPr lang="en-AU" sz="1800"/>
                <a:t>0 –</a:t>
              </a:r>
            </a:p>
          </p:txBody>
        </p:sp>
        <p:sp>
          <p:nvSpPr>
            <p:cNvPr id="1098807" name="Oval 55"/>
            <p:cNvSpPr>
              <a:spLocks noChangeArrowheads="1"/>
            </p:cNvSpPr>
            <p:nvPr/>
          </p:nvSpPr>
          <p:spPr bwMode="auto">
            <a:xfrm>
              <a:off x="1504" y="2826"/>
              <a:ext cx="72" cy="72"/>
            </a:xfrm>
            <a:prstGeom prst="ellipse">
              <a:avLst/>
            </a:prstGeom>
            <a:solidFill>
              <a:srgbClr val="EEEEEE"/>
            </a:solidFill>
            <a:ln w="9525">
              <a:solidFill>
                <a:srgbClr val="EEEEE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810" name="Rectangle 58"/>
            <p:cNvSpPr>
              <a:spLocks noChangeArrowheads="1"/>
            </p:cNvSpPr>
            <p:nvPr/>
          </p:nvSpPr>
          <p:spPr bwMode="auto">
            <a:xfrm>
              <a:off x="1165" y="3056"/>
              <a:ext cx="410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/>
                <a:t>|</a:t>
              </a:r>
            </a:p>
            <a:p>
              <a:r>
                <a:rPr lang="en-US" sz="1200"/>
                <a:t>20.000</a:t>
              </a:r>
            </a:p>
          </p:txBody>
        </p:sp>
        <p:sp>
          <p:nvSpPr>
            <p:cNvPr id="1098811" name="Rectangle 59"/>
            <p:cNvSpPr>
              <a:spLocks noChangeArrowheads="1"/>
            </p:cNvSpPr>
            <p:nvPr/>
          </p:nvSpPr>
          <p:spPr bwMode="auto">
            <a:xfrm>
              <a:off x="1516" y="3065"/>
              <a:ext cx="410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/>
                <a:t>|</a:t>
              </a:r>
            </a:p>
            <a:p>
              <a:r>
                <a:rPr lang="en-US" sz="1200"/>
                <a:t>30.000</a:t>
              </a:r>
            </a:p>
          </p:txBody>
        </p:sp>
        <p:sp>
          <p:nvSpPr>
            <p:cNvPr id="1098812" name="Rectangle 60"/>
            <p:cNvSpPr>
              <a:spLocks noChangeArrowheads="1"/>
            </p:cNvSpPr>
            <p:nvPr/>
          </p:nvSpPr>
          <p:spPr bwMode="auto">
            <a:xfrm>
              <a:off x="1849" y="3065"/>
              <a:ext cx="410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/>
                <a:t>|</a:t>
              </a:r>
            </a:p>
            <a:p>
              <a:r>
                <a:rPr lang="en-US" sz="1200"/>
                <a:t>40.000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849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805" name="Rectangle 5"/>
          <p:cNvSpPr>
            <a:spLocks noGrp="1" noChangeArrowheads="1"/>
          </p:cNvSpPr>
          <p:nvPr>
            <p:ph type="title"/>
          </p:nvPr>
        </p:nvSpPr>
        <p:spPr>
          <a:xfrm>
            <a:off x="1252538" y="0"/>
            <a:ext cx="7056784" cy="908819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Titik Ekstrim</a:t>
            </a:r>
          </a:p>
        </p:txBody>
      </p:sp>
      <p:sp>
        <p:nvSpPr>
          <p:cNvPr id="1100814" name="Rectangle 14"/>
          <p:cNvSpPr>
            <a:spLocks noChangeArrowheads="1"/>
          </p:cNvSpPr>
          <p:nvPr/>
        </p:nvSpPr>
        <p:spPr bwMode="auto">
          <a:xfrm>
            <a:off x="4156075" y="2803525"/>
            <a:ext cx="2168864" cy="11362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sz="2000" i="1"/>
              <a:t>x</a:t>
            </a:r>
            <a:r>
              <a:rPr lang="en-US" sz="2000" baseline="-25000"/>
              <a:t>1</a:t>
            </a:r>
            <a:r>
              <a:rPr lang="en-US" sz="2000"/>
              <a:t> = 24 unit A</a:t>
            </a:r>
          </a:p>
          <a:p>
            <a:pPr algn="l">
              <a:spcBef>
                <a:spcPct val="20000"/>
              </a:spcBef>
            </a:pPr>
            <a:r>
              <a:rPr lang="en-US" sz="2000" i="1"/>
              <a:t>x</a:t>
            </a:r>
            <a:r>
              <a:rPr lang="en-US" sz="2000" baseline="-25000"/>
              <a:t>2 </a:t>
            </a:r>
            <a:r>
              <a:rPr lang="en-US" sz="2000"/>
              <a:t>=</a:t>
            </a:r>
            <a:r>
              <a:rPr lang="en-US" sz="2000">
                <a:latin typeface="Symbol" pitchFamily="18" charset="2"/>
              </a:rPr>
              <a:t></a:t>
            </a:r>
            <a:r>
              <a:rPr lang="en-US" sz="2000"/>
              <a:t>8 unit B</a:t>
            </a:r>
          </a:p>
          <a:p>
            <a:pPr algn="l">
              <a:spcBef>
                <a:spcPct val="20000"/>
              </a:spcBef>
            </a:pPr>
            <a:r>
              <a:rPr lang="en-US" sz="2000" i="1"/>
              <a:t>Z</a:t>
            </a:r>
            <a:r>
              <a:rPr lang="en-US" sz="2000"/>
              <a:t> = Rp 1.360.000</a:t>
            </a:r>
          </a:p>
        </p:txBody>
      </p:sp>
      <p:sp>
        <p:nvSpPr>
          <p:cNvPr id="1100815" name="Rectangle 15"/>
          <p:cNvSpPr>
            <a:spLocks noChangeArrowheads="1"/>
          </p:cNvSpPr>
          <p:nvPr/>
        </p:nvSpPr>
        <p:spPr bwMode="auto">
          <a:xfrm>
            <a:off x="5834063" y="4186238"/>
            <a:ext cx="2239397" cy="11362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sz="2000" i="1"/>
              <a:t>x</a:t>
            </a:r>
            <a:r>
              <a:rPr lang="en-US" sz="2000" baseline="-25000"/>
              <a:t>1</a:t>
            </a:r>
            <a:r>
              <a:rPr lang="en-US" sz="2000"/>
              <a:t> = 30 unit A</a:t>
            </a:r>
          </a:p>
          <a:p>
            <a:pPr algn="l">
              <a:spcBef>
                <a:spcPct val="20000"/>
              </a:spcBef>
            </a:pPr>
            <a:r>
              <a:rPr lang="en-US" sz="2000" i="1"/>
              <a:t>x</a:t>
            </a:r>
            <a:r>
              <a:rPr lang="en-US" sz="2000" baseline="-25000"/>
              <a:t>2 </a:t>
            </a:r>
            <a:r>
              <a:rPr lang="en-US" sz="2000"/>
              <a:t>=</a:t>
            </a:r>
            <a:r>
              <a:rPr lang="en-US" sz="2000">
                <a:latin typeface="Symbol" pitchFamily="18" charset="2"/>
              </a:rPr>
              <a:t></a:t>
            </a:r>
            <a:r>
              <a:rPr lang="en-US" sz="2000"/>
              <a:t>0 unit B</a:t>
            </a:r>
          </a:p>
          <a:p>
            <a:pPr algn="l">
              <a:spcBef>
                <a:spcPct val="20000"/>
              </a:spcBef>
            </a:pPr>
            <a:r>
              <a:rPr lang="en-US" sz="2000" i="1"/>
              <a:t>Z</a:t>
            </a:r>
            <a:r>
              <a:rPr lang="en-US" sz="2000"/>
              <a:t> =  Rp 1.200.000</a:t>
            </a:r>
          </a:p>
        </p:txBody>
      </p:sp>
      <p:sp>
        <p:nvSpPr>
          <p:cNvPr id="1100818" name="Line 18"/>
          <p:cNvSpPr>
            <a:spLocks noChangeShapeType="1"/>
          </p:cNvSpPr>
          <p:nvPr/>
        </p:nvSpPr>
        <p:spPr bwMode="auto">
          <a:xfrm flipH="1">
            <a:off x="3232150" y="4530725"/>
            <a:ext cx="2636838" cy="879475"/>
          </a:xfrm>
          <a:prstGeom prst="line">
            <a:avLst/>
          </a:prstGeom>
          <a:noFill/>
          <a:ln w="57150">
            <a:solidFill>
              <a:srgbClr val="EEEEEE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0813" name="Rectangle 13"/>
          <p:cNvSpPr>
            <a:spLocks noChangeArrowheads="1"/>
          </p:cNvSpPr>
          <p:nvPr/>
        </p:nvSpPr>
        <p:spPr bwMode="auto">
          <a:xfrm>
            <a:off x="1762125" y="2070100"/>
            <a:ext cx="2239397" cy="11362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sz="2000" i="1"/>
              <a:t>x</a:t>
            </a:r>
            <a:r>
              <a:rPr lang="en-US" sz="2000" baseline="-25000"/>
              <a:t>1</a:t>
            </a:r>
            <a:r>
              <a:rPr lang="en-US" sz="2000"/>
              <a:t> = 0 unit A</a:t>
            </a:r>
          </a:p>
          <a:p>
            <a:pPr algn="l">
              <a:spcBef>
                <a:spcPct val="20000"/>
              </a:spcBef>
            </a:pPr>
            <a:r>
              <a:rPr lang="en-US" sz="2000" i="1"/>
              <a:t>x</a:t>
            </a:r>
            <a:r>
              <a:rPr lang="en-US" sz="2000" baseline="-25000"/>
              <a:t>2 </a:t>
            </a:r>
            <a:r>
              <a:rPr lang="en-US" sz="2000"/>
              <a:t>=</a:t>
            </a:r>
            <a:r>
              <a:rPr lang="en-US" sz="2000">
                <a:latin typeface="Symbol" pitchFamily="18" charset="2"/>
              </a:rPr>
              <a:t></a:t>
            </a:r>
            <a:r>
              <a:rPr lang="en-US" sz="2000"/>
              <a:t>20 unit B</a:t>
            </a:r>
          </a:p>
          <a:p>
            <a:pPr algn="l">
              <a:spcBef>
                <a:spcPct val="20000"/>
              </a:spcBef>
            </a:pPr>
            <a:r>
              <a:rPr lang="en-US" sz="2000" i="1"/>
              <a:t>Z</a:t>
            </a:r>
            <a:r>
              <a:rPr lang="en-US" sz="2000"/>
              <a:t> =  Rp 1.000.000</a:t>
            </a:r>
          </a:p>
        </p:txBody>
      </p:sp>
      <p:sp>
        <p:nvSpPr>
          <p:cNvPr id="1100841" name="Freeform 41"/>
          <p:cNvSpPr>
            <a:spLocks/>
          </p:cNvSpPr>
          <p:nvPr/>
        </p:nvSpPr>
        <p:spPr bwMode="auto">
          <a:xfrm>
            <a:off x="1563688" y="4438650"/>
            <a:ext cx="1604962" cy="1065213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826" y="415"/>
              </a:cxn>
              <a:cxn ang="0">
                <a:pos x="1010" y="670"/>
              </a:cxn>
              <a:cxn ang="0">
                <a:pos x="0" y="670"/>
              </a:cxn>
              <a:cxn ang="0">
                <a:pos x="8" y="0"/>
              </a:cxn>
            </a:cxnLst>
            <a:rect l="0" t="0" r="r" b="b"/>
            <a:pathLst>
              <a:path w="1011" h="671">
                <a:moveTo>
                  <a:pt x="8" y="0"/>
                </a:moveTo>
                <a:lnTo>
                  <a:pt x="826" y="415"/>
                </a:lnTo>
                <a:lnTo>
                  <a:pt x="1010" y="670"/>
                </a:lnTo>
                <a:lnTo>
                  <a:pt x="0" y="670"/>
                </a:lnTo>
                <a:lnTo>
                  <a:pt x="8" y="0"/>
                </a:lnTo>
              </a:path>
            </a:pathLst>
          </a:custGeom>
          <a:solidFill>
            <a:srgbClr val="00FFFF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0842" name="Line 42"/>
          <p:cNvSpPr>
            <a:spLocks noChangeShapeType="1"/>
          </p:cNvSpPr>
          <p:nvPr/>
        </p:nvSpPr>
        <p:spPr bwMode="auto">
          <a:xfrm>
            <a:off x="2887663" y="5102225"/>
            <a:ext cx="282575" cy="406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0843" name="Line 43"/>
          <p:cNvSpPr>
            <a:spLocks noChangeShapeType="1"/>
          </p:cNvSpPr>
          <p:nvPr/>
        </p:nvSpPr>
        <p:spPr bwMode="auto">
          <a:xfrm>
            <a:off x="1611313" y="4454525"/>
            <a:ext cx="1263650" cy="64452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0844" name="Rectangle 44"/>
          <p:cNvSpPr>
            <a:spLocks noChangeArrowheads="1"/>
          </p:cNvSpPr>
          <p:nvPr/>
        </p:nvSpPr>
        <p:spPr bwMode="auto">
          <a:xfrm>
            <a:off x="1711325" y="4175125"/>
            <a:ext cx="3651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 i="1">
                <a:solidFill>
                  <a:srgbClr val="EEEEE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1100852" name="Rectangle 52"/>
          <p:cNvSpPr>
            <a:spLocks noChangeArrowheads="1"/>
          </p:cNvSpPr>
          <p:nvPr/>
        </p:nvSpPr>
        <p:spPr bwMode="auto">
          <a:xfrm>
            <a:off x="3067050" y="4870450"/>
            <a:ext cx="3651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 i="1">
                <a:solidFill>
                  <a:srgbClr val="EEEEE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1100853" name="Rectangle 53"/>
          <p:cNvSpPr>
            <a:spLocks noChangeArrowheads="1"/>
          </p:cNvSpPr>
          <p:nvPr/>
        </p:nvSpPr>
        <p:spPr bwMode="auto">
          <a:xfrm>
            <a:off x="3387725" y="5191125"/>
            <a:ext cx="3651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 i="1">
                <a:solidFill>
                  <a:srgbClr val="EEEEE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1100856" name="Rectangle 56"/>
          <p:cNvSpPr>
            <a:spLocks noChangeArrowheads="1"/>
          </p:cNvSpPr>
          <p:nvPr/>
        </p:nvSpPr>
        <p:spPr bwMode="auto">
          <a:xfrm>
            <a:off x="2306638" y="5364163"/>
            <a:ext cx="65082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</a:p>
          <a:p>
            <a:r>
              <a: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20.000</a:t>
            </a:r>
          </a:p>
        </p:txBody>
      </p:sp>
      <p:sp>
        <p:nvSpPr>
          <p:cNvPr id="1100857" name="Rectangle 57"/>
          <p:cNvSpPr>
            <a:spLocks noChangeArrowheads="1"/>
          </p:cNvSpPr>
          <p:nvPr/>
        </p:nvSpPr>
        <p:spPr bwMode="auto">
          <a:xfrm>
            <a:off x="2851150" y="5364163"/>
            <a:ext cx="65082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</a:p>
          <a:p>
            <a:r>
              <a: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30.000</a:t>
            </a:r>
          </a:p>
        </p:txBody>
      </p:sp>
      <p:sp>
        <p:nvSpPr>
          <p:cNvPr id="1100858" name="Rectangle 58"/>
          <p:cNvSpPr>
            <a:spLocks noChangeArrowheads="1"/>
          </p:cNvSpPr>
          <p:nvPr/>
        </p:nvSpPr>
        <p:spPr bwMode="auto">
          <a:xfrm>
            <a:off x="3395663" y="5364163"/>
            <a:ext cx="65082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</a:p>
          <a:p>
            <a:r>
              <a: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40.000</a:t>
            </a:r>
          </a:p>
        </p:txBody>
      </p:sp>
      <p:sp>
        <p:nvSpPr>
          <p:cNvPr id="1100859" name="Rectangle 59"/>
          <p:cNvSpPr>
            <a:spLocks noChangeArrowheads="1"/>
          </p:cNvSpPr>
          <p:nvPr/>
        </p:nvSpPr>
        <p:spPr bwMode="auto">
          <a:xfrm>
            <a:off x="1762125" y="5364163"/>
            <a:ext cx="65082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</a:p>
          <a:p>
            <a:r>
              <a: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10.000</a:t>
            </a:r>
          </a:p>
        </p:txBody>
      </p:sp>
      <p:sp>
        <p:nvSpPr>
          <p:cNvPr id="1100860" name="Rectangle 60"/>
          <p:cNvSpPr>
            <a:spLocks noChangeArrowheads="1"/>
          </p:cNvSpPr>
          <p:nvPr/>
        </p:nvSpPr>
        <p:spPr bwMode="auto">
          <a:xfrm>
            <a:off x="4222750" y="5475288"/>
            <a:ext cx="414338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 i="1">
                <a:solidFill>
                  <a:srgbClr val="EEEEE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000" baseline="-25000">
                <a:solidFill>
                  <a:srgbClr val="EEEEE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100861" name="Rectangle 61"/>
          <p:cNvSpPr>
            <a:spLocks noChangeArrowheads="1"/>
          </p:cNvSpPr>
          <p:nvPr/>
        </p:nvSpPr>
        <p:spPr bwMode="auto">
          <a:xfrm>
            <a:off x="1135063" y="2476500"/>
            <a:ext cx="41433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 i="1">
                <a:solidFill>
                  <a:srgbClr val="EEEEE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000" baseline="-25000">
                <a:solidFill>
                  <a:srgbClr val="EEEEE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1100862" name="Freeform 62"/>
          <p:cNvSpPr>
            <a:spLocks/>
          </p:cNvSpPr>
          <p:nvPr/>
        </p:nvSpPr>
        <p:spPr bwMode="auto">
          <a:xfrm>
            <a:off x="1579563" y="2709863"/>
            <a:ext cx="2767012" cy="280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69"/>
              </a:cxn>
              <a:cxn ang="0">
                <a:pos x="1743" y="1769"/>
              </a:cxn>
            </a:cxnLst>
            <a:rect l="0" t="0" r="r" b="b"/>
            <a:pathLst>
              <a:path w="1743" h="1769">
                <a:moveTo>
                  <a:pt x="0" y="0"/>
                </a:moveTo>
                <a:lnTo>
                  <a:pt x="0" y="1769"/>
                </a:lnTo>
                <a:lnTo>
                  <a:pt x="1743" y="1769"/>
                </a:lnTo>
              </a:path>
            </a:pathLst>
          </a:custGeom>
          <a:noFill/>
          <a:ln w="38100" cap="flat" cmpd="sng">
            <a:solidFill>
              <a:srgbClr val="EEEEEE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0863" name="Rectangle 63"/>
          <p:cNvSpPr>
            <a:spLocks noChangeArrowheads="1"/>
          </p:cNvSpPr>
          <p:nvPr/>
        </p:nvSpPr>
        <p:spPr bwMode="auto">
          <a:xfrm>
            <a:off x="715963" y="2954338"/>
            <a:ext cx="1073150" cy="276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95000"/>
              </a:lnSpc>
            </a:pPr>
            <a:r>
              <a:rPr lang="en-AU" sz="1800"/>
              <a:t>40.000 –</a:t>
            </a:r>
          </a:p>
          <a:p>
            <a:pPr algn="r">
              <a:lnSpc>
                <a:spcPct val="195000"/>
              </a:lnSpc>
            </a:pPr>
            <a:r>
              <a:rPr lang="en-AU" sz="1800"/>
              <a:t>30.000 –</a:t>
            </a:r>
          </a:p>
          <a:p>
            <a:pPr algn="r">
              <a:lnSpc>
                <a:spcPct val="195000"/>
              </a:lnSpc>
            </a:pPr>
            <a:r>
              <a:rPr lang="en-AU" sz="1800"/>
              <a:t>20.000 –</a:t>
            </a:r>
          </a:p>
          <a:p>
            <a:pPr algn="r">
              <a:lnSpc>
                <a:spcPct val="195000"/>
              </a:lnSpc>
            </a:pPr>
            <a:r>
              <a:rPr lang="en-AU" sz="1800"/>
              <a:t>10.000 –</a:t>
            </a:r>
          </a:p>
          <a:p>
            <a:pPr algn="r">
              <a:lnSpc>
                <a:spcPct val="195000"/>
              </a:lnSpc>
            </a:pPr>
            <a:r>
              <a:rPr lang="en-AU" sz="1800"/>
              <a:t>0 –</a:t>
            </a:r>
          </a:p>
        </p:txBody>
      </p:sp>
      <p:sp>
        <p:nvSpPr>
          <p:cNvPr id="1100866" name="Line 66"/>
          <p:cNvSpPr>
            <a:spLocks noChangeShapeType="1"/>
          </p:cNvSpPr>
          <p:nvPr/>
        </p:nvSpPr>
        <p:spPr bwMode="auto">
          <a:xfrm flipH="1">
            <a:off x="1692275" y="3143250"/>
            <a:ext cx="688975" cy="1219200"/>
          </a:xfrm>
          <a:prstGeom prst="line">
            <a:avLst/>
          </a:prstGeom>
          <a:noFill/>
          <a:ln w="57150">
            <a:solidFill>
              <a:srgbClr val="EEEEEE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0867" name="Line 67"/>
          <p:cNvSpPr>
            <a:spLocks noChangeShapeType="1"/>
          </p:cNvSpPr>
          <p:nvPr/>
        </p:nvSpPr>
        <p:spPr bwMode="auto">
          <a:xfrm flipH="1">
            <a:off x="3028950" y="3803650"/>
            <a:ext cx="1098550" cy="1192213"/>
          </a:xfrm>
          <a:prstGeom prst="line">
            <a:avLst/>
          </a:prstGeom>
          <a:noFill/>
          <a:ln w="57150">
            <a:solidFill>
              <a:srgbClr val="EEEEEE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0868" name="Oval 68"/>
          <p:cNvSpPr>
            <a:spLocks noChangeArrowheads="1"/>
          </p:cNvSpPr>
          <p:nvPr/>
        </p:nvSpPr>
        <p:spPr bwMode="auto">
          <a:xfrm>
            <a:off x="2825750" y="5037138"/>
            <a:ext cx="114300" cy="114300"/>
          </a:xfrm>
          <a:prstGeom prst="ellipse">
            <a:avLst/>
          </a:prstGeom>
          <a:solidFill>
            <a:srgbClr val="EEEEEE"/>
          </a:solidFill>
          <a:ln w="9525">
            <a:solidFill>
              <a:srgbClr val="EEEEE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93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23" name="Rectangle 7"/>
          <p:cNvSpPr>
            <a:spLocks noChangeArrowheads="1"/>
          </p:cNvSpPr>
          <p:nvPr/>
        </p:nvSpPr>
        <p:spPr bwMode="auto">
          <a:xfrm>
            <a:off x="742950" y="1556792"/>
            <a:ext cx="7908925" cy="365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81000" indent="-381000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ü"/>
            </a:pPr>
            <a:r>
              <a:rPr lang="en-US" sz="2600" smtClean="0"/>
              <a:t>Pemrograman Linear merupakan metode matematik</a:t>
            </a:r>
            <a:r>
              <a:rPr lang="id-ID" sz="2600" smtClean="0"/>
              <a:t> </a:t>
            </a:r>
            <a:r>
              <a:rPr lang="en-US" sz="2600"/>
              <a:t>untuk mencapai </a:t>
            </a:r>
            <a:r>
              <a:rPr lang="en-US" sz="2600" smtClean="0"/>
              <a:t>tujuan </a:t>
            </a:r>
            <a:r>
              <a:rPr lang="id-ID" sz="2600" b="1" smtClean="0"/>
              <a:t>MEMAKSIMUMKAN</a:t>
            </a:r>
            <a:r>
              <a:rPr lang="id-ID" sz="2600" smtClean="0"/>
              <a:t> </a:t>
            </a:r>
            <a:r>
              <a:rPr lang="en-US" sz="2600" smtClean="0"/>
              <a:t>keuntungan </a:t>
            </a:r>
            <a:r>
              <a:rPr lang="en-US" sz="2600"/>
              <a:t>atau </a:t>
            </a:r>
            <a:r>
              <a:rPr lang="id-ID" sz="2600" b="1" smtClean="0"/>
              <a:t>MEMINIMUMKAN</a:t>
            </a:r>
            <a:r>
              <a:rPr lang="en-US" sz="2600" smtClean="0"/>
              <a:t> </a:t>
            </a:r>
            <a:r>
              <a:rPr lang="en-US" sz="2600"/>
              <a:t>biaya </a:t>
            </a:r>
            <a:r>
              <a:rPr lang="id-ID" sz="2600" smtClean="0"/>
              <a:t>dengan </a:t>
            </a:r>
            <a:r>
              <a:rPr lang="en-US" sz="2600" smtClean="0"/>
              <a:t>mengalokasikan sumber daya yang terbatas. </a:t>
            </a:r>
          </a:p>
          <a:p>
            <a:pPr marL="381000" indent="-381000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ü"/>
            </a:pPr>
            <a:r>
              <a:rPr lang="en-US" sz="2600" smtClean="0"/>
              <a:t>Pemrograman Linear banyak diterapkan dalam masalah ekonomi, industri, militer, sosial dan lain-lain.</a:t>
            </a:r>
          </a:p>
          <a:p>
            <a:pPr marL="381000" indent="-381000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ü"/>
            </a:pPr>
            <a:r>
              <a:rPr lang="en-US" sz="2600" smtClean="0"/>
              <a:t>Dalam formulasi ransum dapat digunakan untuk mendapatkan </a:t>
            </a:r>
            <a:r>
              <a:rPr lang="id-ID" sz="2600" i="1"/>
              <a:t>l</a:t>
            </a:r>
            <a:r>
              <a:rPr lang="en-US" sz="2600" i="1" smtClean="0"/>
              <a:t>east cost ration</a:t>
            </a:r>
            <a:r>
              <a:rPr lang="en-US" sz="2600" smtClean="0"/>
              <a:t> yaitu ransum dengan harga terendah.</a:t>
            </a:r>
          </a:p>
        </p:txBody>
      </p:sp>
      <p:sp>
        <p:nvSpPr>
          <p:cNvPr id="1084420" name="Rectangle 4"/>
          <p:cNvSpPr>
            <a:spLocks noGrp="1" noChangeArrowheads="1"/>
          </p:cNvSpPr>
          <p:nvPr>
            <p:ph type="title"/>
          </p:nvPr>
        </p:nvSpPr>
        <p:spPr>
          <a:xfrm>
            <a:off x="742950" y="188640"/>
            <a:ext cx="7376492" cy="795561"/>
          </a:xfrm>
          <a:noFill/>
          <a:ln/>
        </p:spPr>
        <p:txBody>
          <a:bodyPr lIns="90488" tIns="44450" rIns="90488" bIns="44450"/>
          <a:lstStyle/>
          <a:p>
            <a:pPr algn="l">
              <a:spcBef>
                <a:spcPct val="30000"/>
              </a:spcBef>
            </a:pPr>
            <a:r>
              <a:rPr lang="en-US"/>
              <a:t>Linear Programming</a:t>
            </a:r>
          </a:p>
        </p:txBody>
      </p:sp>
    </p:spTree>
    <p:extLst>
      <p:ext uri="{BB962C8B-B14F-4D97-AF65-F5344CB8AC3E}">
        <p14:creationId xmlns:p14="http://schemas.microsoft.com/office/powerpoint/2010/main" val="2547926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7056784" cy="908819"/>
          </a:xfrm>
        </p:spPr>
        <p:txBody>
          <a:bodyPr/>
          <a:lstStyle/>
          <a:p>
            <a:pPr algn="l"/>
            <a:r>
              <a:rPr lang="en-US"/>
              <a:t>Aplikasi LP dengan QM</a:t>
            </a:r>
          </a:p>
        </p:txBody>
      </p:sp>
      <p:pic>
        <p:nvPicPr>
          <p:cNvPr id="1177604" name="Picture 4"/>
          <p:cNvPicPr>
            <a:picLocks noChangeAspect="1" noChangeArrowheads="1"/>
          </p:cNvPicPr>
          <p:nvPr/>
        </p:nvPicPr>
        <p:blipFill>
          <a:blip r:embed="rId2" cstate="print"/>
          <a:srcRect b="11952"/>
          <a:stretch>
            <a:fillRect/>
          </a:stretch>
        </p:blipFill>
        <p:spPr bwMode="auto">
          <a:xfrm>
            <a:off x="309563" y="1828800"/>
            <a:ext cx="8567737" cy="37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44938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3" y="-4763"/>
            <a:ext cx="7522989" cy="1143001"/>
          </a:xfrm>
        </p:spPr>
        <p:txBody>
          <a:bodyPr/>
          <a:lstStyle/>
          <a:p>
            <a:r>
              <a:rPr lang="en-US" sz="3200"/>
              <a:t>Aplikasi LP dengan QM - Solution</a:t>
            </a:r>
          </a:p>
        </p:txBody>
      </p:sp>
      <p:pic>
        <p:nvPicPr>
          <p:cNvPr id="1178629" name="Picture 5"/>
          <p:cNvPicPr>
            <a:picLocks noChangeAspect="1" noChangeArrowheads="1"/>
          </p:cNvPicPr>
          <p:nvPr/>
        </p:nvPicPr>
        <p:blipFill>
          <a:blip r:embed="rId2" cstate="print"/>
          <a:srcRect b="17296"/>
          <a:stretch>
            <a:fillRect/>
          </a:stretch>
        </p:blipFill>
        <p:spPr bwMode="auto">
          <a:xfrm>
            <a:off x="390525" y="1595536"/>
            <a:ext cx="8305800" cy="384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855003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5" y="175146"/>
            <a:ext cx="7594997" cy="661566"/>
          </a:xfrm>
        </p:spPr>
        <p:txBody>
          <a:bodyPr/>
          <a:lstStyle/>
          <a:p>
            <a:r>
              <a:rPr lang="en-US" sz="3200"/>
              <a:t>Aplikasi LP dengan QM - Iterasi</a:t>
            </a:r>
          </a:p>
        </p:txBody>
      </p:sp>
      <p:pic>
        <p:nvPicPr>
          <p:cNvPr id="1179651" name="Picture 3"/>
          <p:cNvPicPr>
            <a:picLocks noChangeAspect="1" noChangeArrowheads="1"/>
          </p:cNvPicPr>
          <p:nvPr/>
        </p:nvPicPr>
        <p:blipFill>
          <a:blip r:embed="rId2" cstate="print"/>
          <a:srcRect b="7346"/>
          <a:stretch>
            <a:fillRect/>
          </a:stretch>
        </p:blipFill>
        <p:spPr bwMode="auto">
          <a:xfrm>
            <a:off x="423863" y="1556792"/>
            <a:ext cx="8328025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81770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19" name="Rectangle 3"/>
          <p:cNvSpPr>
            <a:spLocks noChangeArrowheads="1"/>
          </p:cNvSpPr>
          <p:nvPr/>
        </p:nvSpPr>
        <p:spPr bwMode="auto">
          <a:xfrm>
            <a:off x="779463" y="1992313"/>
            <a:ext cx="7559675" cy="301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</a:pPr>
            <a:r>
              <a:rPr lang="en-US" sz="2400" i="1"/>
              <a:t>How sensitive the results are to parameter changes</a:t>
            </a:r>
          </a:p>
          <a:p>
            <a:pPr marL="914400" lvl="1" indent="-457200" algn="l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</a:pPr>
            <a:r>
              <a:rPr lang="en-US" sz="2400" i="1"/>
              <a:t>Change in the value of coefficients</a:t>
            </a:r>
          </a:p>
          <a:p>
            <a:pPr marL="914400" lvl="1" indent="-457200" algn="l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</a:pPr>
            <a:r>
              <a:rPr lang="en-US" sz="2400" i="1"/>
              <a:t>Change in a right-hand-side value of a constraint</a:t>
            </a:r>
          </a:p>
          <a:p>
            <a:pPr marL="457200" indent="-457200" algn="l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</a:pPr>
            <a:r>
              <a:rPr lang="en-US" sz="2400" i="1"/>
              <a:t>Trial-and-error approach</a:t>
            </a:r>
          </a:p>
          <a:p>
            <a:pPr marL="457200" indent="-457200" algn="l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</a:pPr>
            <a:r>
              <a:rPr lang="en-US" sz="2400" i="1" u="sng"/>
              <a:t>Analytic postoptimality method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Sensitivity Analysis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4265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675" name="Rectangle 3"/>
          <p:cNvSpPr>
            <a:spLocks noChangeArrowheads="1"/>
          </p:cNvSpPr>
          <p:nvPr/>
        </p:nvSpPr>
        <p:spPr bwMode="auto">
          <a:xfrm>
            <a:off x="971600" y="1772816"/>
            <a:ext cx="7367538" cy="293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</a:pPr>
            <a:r>
              <a:rPr lang="en-US" sz="2600" b="0" i="1"/>
              <a:t>Sebuah industri pakan memproduksi 3 macam produk, </a:t>
            </a:r>
            <a:r>
              <a:rPr lang="en-US" sz="2600" b="0" i="1" smtClean="0"/>
              <a:t>yaitu</a:t>
            </a:r>
            <a:r>
              <a:rPr lang="id-ID" sz="2600" b="0" i="1" smtClean="0"/>
              <a:t>:</a:t>
            </a:r>
          </a:p>
          <a:p>
            <a:pPr marL="914400" lvl="1" indent="-457200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</a:pPr>
            <a:r>
              <a:rPr lang="en-US" sz="2600" b="0" i="1" smtClean="0"/>
              <a:t>Ransum </a:t>
            </a:r>
            <a:r>
              <a:rPr lang="en-US" sz="2600" b="0" i="1"/>
              <a:t>A, Ransum B dan Ransum C. </a:t>
            </a:r>
            <a:endParaRPr lang="id-ID" sz="2600" b="0" i="1" smtClean="0"/>
          </a:p>
          <a:p>
            <a:pPr marL="914400" lvl="1" indent="-457200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</a:pPr>
            <a:r>
              <a:rPr lang="en-US" sz="2600" b="0" i="1" smtClean="0"/>
              <a:t>Waktu </a:t>
            </a:r>
            <a:r>
              <a:rPr lang="en-US" sz="2600" b="0" i="1"/>
              <a:t>yang diperlukan memproduksi ketiga ransum berbeda-beda (Tabel 1), dengan tingkat keuntungan masing-masing Rp 550.000, Rp 600.000,- dan Rp 650.000,-/ton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CONTOH KASUS 2: </a:t>
            </a:r>
            <a:br>
              <a:rPr lang="en-US" sz="3200" smtClean="0"/>
            </a:br>
            <a:r>
              <a:rPr lang="en-US" sz="3200" smtClean="0"/>
              <a:t>Memaksimumkan produksi pakan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167156368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116632"/>
            <a:ext cx="7532514" cy="686023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3000" smtClean="0"/>
              <a:t>Waktu </a:t>
            </a:r>
            <a:r>
              <a:rPr lang="en-US" sz="3000"/>
              <a:t>Prosesing dan Waktu yang Tersedia untuk Memproduksi Ransum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09613" y="2247900"/>
            <a:ext cx="8434387" cy="3205163"/>
            <a:chOff x="709613" y="2247900"/>
            <a:chExt cx="8434387" cy="3205163"/>
          </a:xfrm>
        </p:grpSpPr>
        <p:sp>
          <p:nvSpPr>
            <p:cNvPr id="1181700" name="Rectangle 4"/>
            <p:cNvSpPr>
              <a:spLocks noChangeArrowheads="1"/>
            </p:cNvSpPr>
            <p:nvPr/>
          </p:nvSpPr>
          <p:spPr bwMode="auto">
            <a:xfrm>
              <a:off x="2262188" y="2738438"/>
              <a:ext cx="43799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tabLst>
                  <a:tab pos="2667000" algn="ctr"/>
                  <a:tab pos="4006850" algn="ctr"/>
                  <a:tab pos="5334000" algn="ctr"/>
                </a:tabLst>
              </a:pPr>
              <a:r>
                <a:rPr lang="en-US" sz="2000"/>
                <a:t>Ransum A    Ransum B    Rasum C</a:t>
              </a:r>
              <a:endParaRPr lang="en-AU" sz="2000"/>
            </a:p>
          </p:txBody>
        </p:sp>
        <p:sp>
          <p:nvSpPr>
            <p:cNvPr id="1181701" name="Rectangle 5"/>
            <p:cNvSpPr>
              <a:spLocks noChangeArrowheads="1"/>
            </p:cNvSpPr>
            <p:nvPr/>
          </p:nvSpPr>
          <p:spPr bwMode="auto">
            <a:xfrm>
              <a:off x="3175000" y="2266950"/>
              <a:ext cx="217636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Waktu / Ton (min)</a:t>
              </a:r>
              <a:endParaRPr lang="en-AU" sz="2000"/>
            </a:p>
          </p:txBody>
        </p:sp>
        <p:sp>
          <p:nvSpPr>
            <p:cNvPr id="1181703" name="Line 7"/>
            <p:cNvSpPr>
              <a:spLocks noChangeShapeType="1"/>
            </p:cNvSpPr>
            <p:nvPr/>
          </p:nvSpPr>
          <p:spPr bwMode="auto">
            <a:xfrm>
              <a:off x="2406650" y="2724150"/>
              <a:ext cx="4065588" cy="28575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1705" name="Line 9"/>
            <p:cNvSpPr>
              <a:spLocks noChangeShapeType="1"/>
            </p:cNvSpPr>
            <p:nvPr/>
          </p:nvSpPr>
          <p:spPr bwMode="auto">
            <a:xfrm>
              <a:off x="762000" y="2247900"/>
              <a:ext cx="7896225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1706" name="Line 10"/>
            <p:cNvSpPr>
              <a:spLocks noChangeShapeType="1"/>
            </p:cNvSpPr>
            <p:nvPr/>
          </p:nvSpPr>
          <p:spPr bwMode="auto">
            <a:xfrm>
              <a:off x="776288" y="3205163"/>
              <a:ext cx="7896225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1707" name="Rectangle 11"/>
            <p:cNvSpPr>
              <a:spLocks noChangeArrowheads="1"/>
            </p:cNvSpPr>
            <p:nvPr/>
          </p:nvSpPr>
          <p:spPr bwMode="auto">
            <a:xfrm>
              <a:off x="709613" y="2359025"/>
              <a:ext cx="1326004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/>
                <a:t>Tahapan</a:t>
              </a:r>
            </a:p>
            <a:p>
              <a:pPr algn="l"/>
              <a:r>
                <a:rPr lang="en-US" sz="2000"/>
                <a:t>Prosesing</a:t>
              </a:r>
              <a:endParaRPr lang="en-AU" sz="2000"/>
            </a:p>
          </p:txBody>
        </p:sp>
        <p:sp>
          <p:nvSpPr>
            <p:cNvPr id="1181708" name="Rectangle 12"/>
            <p:cNvSpPr>
              <a:spLocks noChangeArrowheads="1"/>
            </p:cNvSpPr>
            <p:nvPr/>
          </p:nvSpPr>
          <p:spPr bwMode="auto">
            <a:xfrm>
              <a:off x="6729413" y="2336800"/>
              <a:ext cx="209878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/>
                <a:t>Kapasitas Waktu</a:t>
              </a:r>
            </a:p>
            <a:p>
              <a:pPr algn="l"/>
              <a:r>
                <a:rPr lang="en-US" sz="2000"/>
                <a:t>Tersedia </a:t>
              </a:r>
              <a:r>
                <a:rPr lang="en-US" sz="2000" smtClean="0"/>
                <a:t>(mak)</a:t>
              </a:r>
              <a:endParaRPr lang="en-AU" sz="2000"/>
            </a:p>
          </p:txBody>
        </p:sp>
        <p:sp>
          <p:nvSpPr>
            <p:cNvPr id="1181709" name="Rectangle 13"/>
            <p:cNvSpPr>
              <a:spLocks noChangeArrowheads="1"/>
            </p:cNvSpPr>
            <p:nvPr/>
          </p:nvSpPr>
          <p:spPr bwMode="auto">
            <a:xfrm>
              <a:off x="714375" y="3390900"/>
              <a:ext cx="8429625" cy="1920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tabLst>
                  <a:tab pos="2667000" algn="ctr"/>
                  <a:tab pos="4006850" algn="ctr"/>
                  <a:tab pos="5334000" algn="ctr"/>
                </a:tabLst>
              </a:pPr>
              <a:r>
                <a:rPr lang="en-US" sz="2000"/>
                <a:t>Grinding             10                   15                 15                      180 </a:t>
              </a:r>
            </a:p>
            <a:p>
              <a:pPr algn="l" eaLnBrk="1" hangingPunct="1">
                <a:tabLst>
                  <a:tab pos="2667000" algn="ctr"/>
                  <a:tab pos="4006850" algn="ctr"/>
                  <a:tab pos="5334000" algn="ctr"/>
                </a:tabLst>
              </a:pPr>
              <a:r>
                <a:rPr lang="en-US" sz="2000"/>
                <a:t>Mixing                  8                     7                   8                       140</a:t>
              </a:r>
            </a:p>
            <a:p>
              <a:pPr algn="l" eaLnBrk="1" hangingPunct="1">
                <a:tabLst>
                  <a:tab pos="2667000" algn="ctr"/>
                  <a:tab pos="4006850" algn="ctr"/>
                  <a:tab pos="5334000" algn="ctr"/>
                </a:tabLst>
              </a:pPr>
              <a:r>
                <a:rPr lang="en-US" sz="2000"/>
                <a:t>Pelleting	             20                   15                 20                      240 </a:t>
              </a:r>
            </a:p>
            <a:p>
              <a:pPr algn="l" eaLnBrk="1" hangingPunct="1">
                <a:tabLst>
                  <a:tab pos="2667000" algn="ctr"/>
                  <a:tab pos="4006850" algn="ctr"/>
                  <a:tab pos="5334000" algn="ctr"/>
                </a:tabLst>
              </a:pPr>
              <a:endParaRPr lang="en-US" sz="2000"/>
            </a:p>
            <a:p>
              <a:pPr algn="l" eaLnBrk="1" hangingPunct="1">
                <a:tabLst>
                  <a:tab pos="2667000" algn="ctr"/>
                  <a:tab pos="4006850" algn="ctr"/>
                  <a:tab pos="5334000" algn="ctr"/>
                </a:tabLst>
              </a:pPr>
              <a:r>
                <a:rPr lang="en-US" sz="2000"/>
                <a:t>Keuntungan      550                 600               650 </a:t>
              </a:r>
            </a:p>
            <a:p>
              <a:pPr algn="l" eaLnBrk="1" hangingPunct="1">
                <a:tabLst>
                  <a:tab pos="2667000" algn="ctr"/>
                  <a:tab pos="4006850" algn="ctr"/>
                  <a:tab pos="5334000" algn="ctr"/>
                </a:tabLst>
              </a:pPr>
              <a:r>
                <a:rPr lang="en-US" sz="2000"/>
                <a:t>(Rp ribuan)       </a:t>
              </a:r>
              <a:endParaRPr lang="en-AU" sz="2000"/>
            </a:p>
          </p:txBody>
        </p:sp>
        <p:sp>
          <p:nvSpPr>
            <p:cNvPr id="1181710" name="Line 14"/>
            <p:cNvSpPr>
              <a:spLocks noChangeShapeType="1"/>
            </p:cNvSpPr>
            <p:nvPr/>
          </p:nvSpPr>
          <p:spPr bwMode="auto">
            <a:xfrm>
              <a:off x="800100" y="4514850"/>
              <a:ext cx="7896225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1711" name="Line 15"/>
            <p:cNvSpPr>
              <a:spLocks noChangeShapeType="1"/>
            </p:cNvSpPr>
            <p:nvPr/>
          </p:nvSpPr>
          <p:spPr bwMode="auto">
            <a:xfrm>
              <a:off x="809625" y="5453063"/>
              <a:ext cx="7896225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6026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7244482" cy="758031"/>
          </a:xfrm>
          <a:noFill/>
          <a:ln/>
        </p:spPr>
        <p:txBody>
          <a:bodyPr lIns="90488" tIns="44450" rIns="90488" bIns="44450"/>
          <a:lstStyle/>
          <a:p>
            <a:pPr algn="l">
              <a:lnSpc>
                <a:spcPct val="90000"/>
              </a:lnSpc>
            </a:pPr>
            <a:r>
              <a:rPr lang="en-US"/>
              <a:t>Permasalahan</a:t>
            </a:r>
          </a:p>
        </p:txBody>
      </p:sp>
      <p:sp>
        <p:nvSpPr>
          <p:cNvPr id="1183758" name="Rectangle 14"/>
          <p:cNvSpPr>
            <a:spLocks noChangeArrowheads="1"/>
          </p:cNvSpPr>
          <p:nvPr/>
        </p:nvSpPr>
        <p:spPr bwMode="auto">
          <a:xfrm>
            <a:off x="1043608" y="1484784"/>
            <a:ext cx="7343651" cy="220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</a:pPr>
            <a:r>
              <a:rPr lang="en-US" sz="2800" i="1"/>
              <a:t>Berapa ton produksi masing-masing Ransum A, B dan C yang harus diproduksi oleh Industri Pakan tsb?</a:t>
            </a:r>
          </a:p>
          <a:p>
            <a:pPr marL="457200" indent="-457200" algn="l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</a:pPr>
            <a:r>
              <a:rPr lang="en-US" sz="2800" i="1"/>
              <a:t>Berapa keuntungan maksimum yang diperoleh industri pakan ?</a:t>
            </a:r>
          </a:p>
        </p:txBody>
      </p:sp>
    </p:spTree>
    <p:extLst>
      <p:ext uri="{BB962C8B-B14F-4D97-AF65-F5344CB8AC3E}">
        <p14:creationId xmlns:p14="http://schemas.microsoft.com/office/powerpoint/2010/main" val="3300629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0"/>
            <a:ext cx="7288014" cy="864096"/>
          </a:xfrm>
          <a:noFill/>
          <a:ln/>
        </p:spPr>
        <p:txBody>
          <a:bodyPr lIns="90488" tIns="44450" rIns="90488" bIns="44450"/>
          <a:lstStyle/>
          <a:p>
            <a:pPr algn="l">
              <a:lnSpc>
                <a:spcPct val="90000"/>
              </a:lnSpc>
            </a:pPr>
            <a:r>
              <a:rPr lang="en-US" sz="3400" b="0"/>
              <a:t>Model </a:t>
            </a:r>
            <a:r>
              <a:rPr lang="en-US" sz="3400" b="0" smtClean="0"/>
              <a:t>Matemati</a:t>
            </a:r>
            <a:r>
              <a:rPr lang="id-ID" sz="3400" b="0" smtClean="0"/>
              <a:t>k</a:t>
            </a:r>
            <a:r>
              <a:rPr lang="en-US" sz="3400" b="0"/>
              <a:t/>
            </a:r>
            <a:br>
              <a:rPr lang="en-US" sz="3400" b="0"/>
            </a:br>
            <a:r>
              <a:rPr lang="en-US" sz="3400" b="0"/>
              <a:t>Produksi Ransum Ternak</a:t>
            </a:r>
          </a:p>
        </p:txBody>
      </p:sp>
      <p:sp>
        <p:nvSpPr>
          <p:cNvPr id="1187843" name="Rectangle 3"/>
          <p:cNvSpPr>
            <a:spLocks noChangeArrowheads="1"/>
          </p:cNvSpPr>
          <p:nvPr/>
        </p:nvSpPr>
        <p:spPr bwMode="auto">
          <a:xfrm>
            <a:off x="1331640" y="1844824"/>
            <a:ext cx="6711950" cy="374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/>
              <a:t>Fungsi Tujuan :</a:t>
            </a:r>
          </a:p>
          <a:p>
            <a:pPr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/>
              <a:t>	           </a:t>
            </a:r>
            <a:r>
              <a:rPr lang="en-US" sz="2400" i="1"/>
              <a:t>Maximize   Z = 550 A + 600 B + 650 C</a:t>
            </a:r>
            <a:endParaRPr lang="en-US" sz="1000" i="1"/>
          </a:p>
          <a:p>
            <a:pPr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endParaRPr lang="en-US" sz="1000" i="1"/>
          </a:p>
          <a:p>
            <a:pPr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/>
              <a:t>Faktor Kendala :</a:t>
            </a:r>
          </a:p>
          <a:p>
            <a:pPr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 i="1"/>
              <a:t>		10 A + 15 B + 15 C  </a:t>
            </a:r>
            <a:r>
              <a:rPr lang="en-US" sz="2400" i="1" u="sng"/>
              <a:t>&lt;</a:t>
            </a:r>
            <a:r>
              <a:rPr lang="en-US" sz="2400" i="1"/>
              <a:t> 180 </a:t>
            </a:r>
          </a:p>
          <a:p>
            <a:pPr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 i="1"/>
              <a:t>		8 A + 7 B + 8 C  </a:t>
            </a:r>
            <a:r>
              <a:rPr lang="en-US" sz="2400" i="1" u="sng"/>
              <a:t>&lt;</a:t>
            </a:r>
            <a:r>
              <a:rPr lang="en-US" sz="2400" i="1"/>
              <a:t> 140 </a:t>
            </a:r>
          </a:p>
          <a:p>
            <a:pPr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 i="1"/>
              <a:t>		20 A + 15 B + 20 C  </a:t>
            </a:r>
            <a:r>
              <a:rPr lang="en-US" sz="2400" i="1" u="sng"/>
              <a:t>&lt;</a:t>
            </a:r>
            <a:r>
              <a:rPr lang="en-US" sz="2400" i="1"/>
              <a:t> 240 </a:t>
            </a:r>
          </a:p>
          <a:p>
            <a:pPr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/>
              <a:t>Asumsi:</a:t>
            </a:r>
          </a:p>
          <a:p>
            <a:pPr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/>
              <a:t>	</a:t>
            </a:r>
            <a:r>
              <a:rPr lang="en-US" sz="2400" i="1"/>
              <a:t>	A, B dan C </a:t>
            </a:r>
            <a:r>
              <a:rPr lang="en-US" sz="2400" i="1" u="sng"/>
              <a:t>&gt;</a:t>
            </a:r>
            <a:r>
              <a:rPr lang="en-US" sz="2400" i="1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1849844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05359"/>
            <a:ext cx="8280400" cy="287337"/>
          </a:xfrm>
          <a:noFill/>
          <a:ln/>
        </p:spPr>
        <p:txBody>
          <a:bodyPr lIns="90488" tIns="44450" rIns="90488" bIns="44450"/>
          <a:lstStyle/>
          <a:p>
            <a:pPr algn="l">
              <a:lnSpc>
                <a:spcPct val="90000"/>
              </a:lnSpc>
            </a:pPr>
            <a:r>
              <a:rPr lang="en-US"/>
              <a:t>Solution using QM</a:t>
            </a:r>
          </a:p>
        </p:txBody>
      </p:sp>
      <p:pic>
        <p:nvPicPr>
          <p:cNvPr id="11857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5450" y="3943350"/>
            <a:ext cx="8742363" cy="267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857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1800" y="842963"/>
            <a:ext cx="8026400" cy="306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85798" name="AutoShape 6"/>
          <p:cNvSpPr>
            <a:spLocks/>
          </p:cNvSpPr>
          <p:nvPr/>
        </p:nvSpPr>
        <p:spPr bwMode="auto">
          <a:xfrm>
            <a:off x="855663" y="3846513"/>
            <a:ext cx="1554162" cy="639762"/>
          </a:xfrm>
          <a:prstGeom prst="borderCallout1">
            <a:avLst>
              <a:gd name="adj1" fmla="val 17866"/>
              <a:gd name="adj2" fmla="val 104903"/>
              <a:gd name="adj3" fmla="val -69727"/>
              <a:gd name="adj4" fmla="val 122676"/>
            </a:avLst>
          </a:prstGeom>
          <a:solidFill>
            <a:srgbClr val="FF0000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Produksi Ransum A</a:t>
            </a:r>
          </a:p>
        </p:txBody>
      </p:sp>
      <p:sp>
        <p:nvSpPr>
          <p:cNvPr id="1185799" name="AutoShape 7"/>
          <p:cNvSpPr>
            <a:spLocks/>
          </p:cNvSpPr>
          <p:nvPr/>
        </p:nvSpPr>
        <p:spPr bwMode="auto">
          <a:xfrm>
            <a:off x="4238625" y="3752850"/>
            <a:ext cx="1554163" cy="639763"/>
          </a:xfrm>
          <a:prstGeom prst="borderCallout1">
            <a:avLst>
              <a:gd name="adj1" fmla="val 17866"/>
              <a:gd name="adj2" fmla="val -4903"/>
              <a:gd name="adj3" fmla="val -54093"/>
              <a:gd name="adj4" fmla="val -18898"/>
            </a:avLst>
          </a:prstGeom>
          <a:solidFill>
            <a:srgbClr val="FF99FF"/>
          </a:solidFill>
          <a:ln w="38100">
            <a:solidFill>
              <a:srgbClr val="FF99FF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Produksi Ransum B</a:t>
            </a:r>
          </a:p>
        </p:txBody>
      </p:sp>
      <p:sp>
        <p:nvSpPr>
          <p:cNvPr id="1185801" name="Oval 9"/>
          <p:cNvSpPr>
            <a:spLocks noChangeArrowheads="1"/>
          </p:cNvSpPr>
          <p:nvPr/>
        </p:nvSpPr>
        <p:spPr bwMode="auto">
          <a:xfrm>
            <a:off x="6489700" y="3149600"/>
            <a:ext cx="1160463" cy="6826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934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85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5798" grpId="0" animBg="1"/>
      <p:bldP spid="1185799" grpId="0" animBg="1"/>
      <p:bldP spid="118580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7604522" cy="843756"/>
          </a:xfrm>
          <a:noFill/>
          <a:ln/>
        </p:spPr>
        <p:txBody>
          <a:bodyPr lIns="90488" tIns="44450" rIns="90488" bIns="44450"/>
          <a:lstStyle/>
          <a:p>
            <a:pPr algn="l">
              <a:lnSpc>
                <a:spcPct val="90000"/>
              </a:lnSpc>
            </a:pPr>
            <a:r>
              <a:rPr lang="en-US"/>
              <a:t>Solusi</a:t>
            </a:r>
          </a:p>
        </p:txBody>
      </p:sp>
      <p:sp>
        <p:nvSpPr>
          <p:cNvPr id="1189891" name="Rectangle 3"/>
          <p:cNvSpPr>
            <a:spLocks noChangeArrowheads="1"/>
          </p:cNvSpPr>
          <p:nvPr/>
        </p:nvSpPr>
        <p:spPr bwMode="auto">
          <a:xfrm>
            <a:off x="1043608" y="1492250"/>
            <a:ext cx="729553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</a:pPr>
            <a:r>
              <a:rPr lang="en-US" sz="2800" i="1"/>
              <a:t>Produksi Ransum</a:t>
            </a:r>
          </a:p>
          <a:p>
            <a:pPr marL="1371600" lvl="2" indent="-457200" algn="l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800" i="1"/>
              <a:t>Produksi Ransum A = 6 ton/hari</a:t>
            </a:r>
          </a:p>
          <a:p>
            <a:pPr marL="1371600" lvl="2" indent="-457200" algn="l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800" i="1"/>
              <a:t>Produksi Ransum B = 8 ton/hari </a:t>
            </a:r>
          </a:p>
          <a:p>
            <a:pPr marL="1371600" lvl="2" indent="-457200" algn="l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800" i="1"/>
              <a:t>Ransum C tidak diproduksi</a:t>
            </a:r>
          </a:p>
          <a:p>
            <a:pPr marL="1371600" lvl="2" indent="-457200" algn="l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800" i="1"/>
              <a:t>Total Produksi 14 ton/hari</a:t>
            </a:r>
          </a:p>
          <a:p>
            <a:pPr marL="1371600" lvl="2" indent="-457200" algn="l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endParaRPr lang="en-US" sz="2800" i="1"/>
          </a:p>
          <a:p>
            <a:pPr marL="457200" indent="-457200" algn="l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</a:pPr>
            <a:r>
              <a:rPr lang="en-US" sz="2800" i="1"/>
              <a:t>Keuntungan Total Perusahaan </a:t>
            </a:r>
          </a:p>
          <a:p>
            <a:pPr marL="914400" lvl="1" indent="-457200" algn="l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800" i="1"/>
              <a:t>	Rp 8.100.000/hari</a:t>
            </a:r>
          </a:p>
        </p:txBody>
      </p:sp>
    </p:spTree>
    <p:extLst>
      <p:ext uri="{BB962C8B-B14F-4D97-AF65-F5344CB8AC3E}">
        <p14:creationId xmlns:p14="http://schemas.microsoft.com/office/powerpoint/2010/main" val="1178748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23" name="Rectangle 7"/>
          <p:cNvSpPr>
            <a:spLocks noChangeArrowheads="1"/>
          </p:cNvSpPr>
          <p:nvPr/>
        </p:nvSpPr>
        <p:spPr bwMode="auto">
          <a:xfrm>
            <a:off x="467544" y="1583123"/>
            <a:ext cx="5485234" cy="4376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81000" indent="-381000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ü"/>
            </a:pPr>
            <a:r>
              <a:rPr lang="en-US" sz="2400" dirty="0" smtClean="0"/>
              <a:t>LP </a:t>
            </a:r>
            <a:r>
              <a:rPr lang="en-US" sz="2400" dirty="0" err="1" smtClean="0"/>
              <a:t>sebetulnya</a:t>
            </a:r>
            <a:r>
              <a:rPr lang="en-US" sz="2400" dirty="0" smtClean="0"/>
              <a:t> </a:t>
            </a: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dirty="0" err="1" smtClean="0"/>
              <a:t>lahir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tahun</a:t>
            </a:r>
            <a:r>
              <a:rPr lang="en-US" sz="2400" dirty="0" smtClean="0"/>
              <a:t> 1939 </a:t>
            </a:r>
            <a:r>
              <a:rPr lang="en-US" sz="2400" dirty="0" err="1" smtClean="0"/>
              <a:t>oleh</a:t>
            </a:r>
            <a:r>
              <a:rPr lang="en-US" sz="2400" dirty="0" smtClean="0"/>
              <a:t> ide </a:t>
            </a:r>
            <a:r>
              <a:rPr lang="en-US" sz="2400" dirty="0" err="1" smtClean="0"/>
              <a:t>seorang</a:t>
            </a:r>
            <a:r>
              <a:rPr lang="en-US" sz="2400" dirty="0" smtClean="0"/>
              <a:t> </a:t>
            </a:r>
            <a:r>
              <a:rPr lang="en-US" sz="2400" dirty="0" err="1" smtClean="0"/>
              <a:t>ahli</a:t>
            </a:r>
            <a:r>
              <a:rPr lang="en-US" sz="2400" dirty="0" smtClean="0"/>
              <a:t> </a:t>
            </a:r>
            <a:r>
              <a:rPr lang="en-US" sz="2400" dirty="0" err="1" smtClean="0"/>
              <a:t>matematika</a:t>
            </a:r>
            <a:r>
              <a:rPr lang="en-US" sz="2400" dirty="0" smtClean="0"/>
              <a:t> </a:t>
            </a:r>
            <a:r>
              <a:rPr lang="en-US" sz="2400" dirty="0" err="1" smtClean="0"/>
              <a:t>Rusia</a:t>
            </a:r>
            <a:r>
              <a:rPr lang="en-US" sz="2400" dirty="0" smtClean="0"/>
              <a:t> </a:t>
            </a:r>
            <a:r>
              <a:rPr lang="en-US" sz="2400" dirty="0" err="1" smtClean="0"/>
              <a:t>bernama</a:t>
            </a:r>
            <a:r>
              <a:rPr lang="en-US" sz="2400" dirty="0" smtClean="0"/>
              <a:t> </a:t>
            </a:r>
            <a:r>
              <a:rPr lang="en-US" sz="2400" b="1" dirty="0" smtClean="0"/>
              <a:t>L. V. Kantorovich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terbatas</a:t>
            </a:r>
            <a:r>
              <a:rPr lang="en-US" sz="2400" dirty="0" smtClean="0"/>
              <a:t>. </a:t>
            </a:r>
          </a:p>
          <a:p>
            <a:pPr marL="381000" indent="-381000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ü"/>
            </a:pPr>
            <a:r>
              <a:rPr lang="id-ID" sz="2400" dirty="0" smtClean="0"/>
              <a:t>Pada perang dunia pertama LP digunakan untuk menganalisis dalam mengurangi biaya perang dan meningkatkan kemenangan.</a:t>
            </a:r>
          </a:p>
          <a:p>
            <a:pPr marL="381000" indent="-381000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ü"/>
            </a:pPr>
            <a:r>
              <a:rPr lang="en-US" sz="2400" dirty="0" err="1" smtClean="0"/>
              <a:t>Kemudian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tahun</a:t>
            </a:r>
            <a:r>
              <a:rPr lang="en-US" sz="2400" dirty="0" smtClean="0"/>
              <a:t> 1947 </a:t>
            </a:r>
            <a:r>
              <a:rPr lang="en-US" sz="2400" dirty="0" err="1" smtClean="0"/>
              <a:t>seorang</a:t>
            </a:r>
            <a:r>
              <a:rPr lang="en-US" sz="2400" dirty="0" smtClean="0"/>
              <a:t> </a:t>
            </a:r>
            <a:r>
              <a:rPr lang="en-US" sz="2400" dirty="0" err="1" smtClean="0"/>
              <a:t>ahli</a:t>
            </a:r>
            <a:r>
              <a:rPr lang="en-US" sz="2400" dirty="0" smtClean="0"/>
              <a:t> </a:t>
            </a:r>
            <a:r>
              <a:rPr lang="en-US" sz="2400" dirty="0" err="1" smtClean="0"/>
              <a:t>matematika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Amerika </a:t>
            </a:r>
            <a:r>
              <a:rPr lang="en-US" sz="2400" dirty="0" err="1" smtClean="0"/>
              <a:t>yaitu</a:t>
            </a:r>
            <a:r>
              <a:rPr lang="en-US" sz="2400" dirty="0" smtClean="0"/>
              <a:t> </a:t>
            </a:r>
            <a:r>
              <a:rPr lang="en-US" sz="2400" b="1" dirty="0" smtClean="0"/>
              <a:t>George B. </a:t>
            </a:r>
            <a:r>
              <a:rPr lang="en-US" sz="2400" b="1" dirty="0" err="1" smtClean="0"/>
              <a:t>Dantzig</a:t>
            </a:r>
            <a:r>
              <a:rPr lang="en-US" sz="2400" dirty="0" smtClean="0"/>
              <a:t> </a:t>
            </a:r>
            <a:r>
              <a:rPr lang="en-US" sz="2400" dirty="0" err="1" smtClean="0"/>
              <a:t>mengembangkan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menemukan</a:t>
            </a:r>
            <a:r>
              <a:rPr lang="en-US" sz="2400" dirty="0" smtClean="0"/>
              <a:t> “</a:t>
            </a:r>
            <a:r>
              <a:rPr lang="id-ID" sz="2400" b="1" dirty="0" smtClean="0">
                <a:solidFill>
                  <a:srgbClr val="333399"/>
                </a:solidFill>
              </a:rPr>
              <a:t>M</a:t>
            </a:r>
            <a:r>
              <a:rPr lang="en-US" sz="2400" b="1" dirty="0" err="1" smtClean="0">
                <a:solidFill>
                  <a:srgbClr val="333399"/>
                </a:solidFill>
              </a:rPr>
              <a:t>etode</a:t>
            </a:r>
            <a:r>
              <a:rPr lang="en-US" sz="2400" b="1" dirty="0" smtClean="0">
                <a:solidFill>
                  <a:srgbClr val="333399"/>
                </a:solidFill>
              </a:rPr>
              <a:t> </a:t>
            </a:r>
            <a:r>
              <a:rPr lang="id-ID" sz="2400" b="1" dirty="0" smtClean="0">
                <a:solidFill>
                  <a:srgbClr val="333399"/>
                </a:solidFill>
              </a:rPr>
              <a:t>S</a:t>
            </a:r>
            <a:r>
              <a:rPr lang="en-US" sz="2400" b="1" dirty="0" err="1" smtClean="0">
                <a:solidFill>
                  <a:srgbClr val="333399"/>
                </a:solidFill>
              </a:rPr>
              <a:t>impleks</a:t>
            </a:r>
            <a:r>
              <a:rPr lang="en-US" sz="2400" dirty="0" smtClean="0"/>
              <a:t>”</a:t>
            </a:r>
            <a:endParaRPr lang="en-US" sz="2300" b="0" dirty="0"/>
          </a:p>
        </p:txBody>
      </p:sp>
      <p:sp>
        <p:nvSpPr>
          <p:cNvPr id="1084420" name="Rectangle 4"/>
          <p:cNvSpPr>
            <a:spLocks noGrp="1" noChangeArrowheads="1"/>
          </p:cNvSpPr>
          <p:nvPr>
            <p:ph type="title"/>
          </p:nvPr>
        </p:nvSpPr>
        <p:spPr>
          <a:xfrm>
            <a:off x="755576" y="116632"/>
            <a:ext cx="7376492" cy="795561"/>
          </a:xfrm>
          <a:noFill/>
          <a:ln/>
        </p:spPr>
        <p:txBody>
          <a:bodyPr lIns="90488" tIns="44450" rIns="90488" bIns="44450"/>
          <a:lstStyle/>
          <a:p>
            <a:pPr algn="l">
              <a:spcBef>
                <a:spcPct val="30000"/>
              </a:spcBef>
            </a:pPr>
            <a:r>
              <a:rPr lang="id-ID" smtClean="0"/>
              <a:t>Sejarah </a:t>
            </a:r>
            <a:r>
              <a:rPr lang="en-US" smtClean="0"/>
              <a:t>L</a:t>
            </a:r>
            <a:r>
              <a:rPr lang="id-ID" smtClean="0"/>
              <a:t>P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1583123"/>
            <a:ext cx="2520280" cy="3873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55197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9" name="Rectangle 3"/>
          <p:cNvSpPr>
            <a:spLocks noChangeArrowheads="1"/>
          </p:cNvSpPr>
          <p:nvPr/>
        </p:nvSpPr>
        <p:spPr bwMode="auto">
          <a:xfrm>
            <a:off x="827584" y="1628800"/>
            <a:ext cx="7559675" cy="382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</a:pPr>
            <a:r>
              <a:rPr lang="en-US" sz="2500" b="0" i="1"/>
              <a:t>Sebuah industri pakan memiliki 2 buah PABRIK yang berlokasi di Pasuruan dan Malang, dengan produksi masing-masing 120 dan 140 ton/minggu. </a:t>
            </a:r>
          </a:p>
          <a:p>
            <a:pPr marL="457200" indent="-457200" algn="l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</a:pPr>
            <a:r>
              <a:rPr lang="en-US" sz="2500" b="0" i="1"/>
              <a:t>Produk ransum tersebut distribusi ke Sidoarjo, Surabaya dan Jakarta, masing-masing kota tersebut kebutuhannya minimal 100, 60 dan 80 ton/minggu. </a:t>
            </a:r>
          </a:p>
          <a:p>
            <a:pPr marL="457200" indent="-457200" algn="l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</a:pPr>
            <a:r>
              <a:rPr lang="en-US" sz="2500" b="0" i="1"/>
              <a:t>Biaya pengiriman pada masing-masing lokasi diperlihatkan pada Tabel 2.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CONTOH KASUS 3: </a:t>
            </a:r>
            <a:br>
              <a:rPr lang="en-US" sz="3200" smtClean="0"/>
            </a:br>
            <a:r>
              <a:rPr lang="en-US" sz="3200" smtClean="0"/>
              <a:t>Minimuman Biaya Transportasi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845798510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22042" y="-137343"/>
            <a:ext cx="6696744" cy="902047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3000"/>
              <a:t/>
            </a:r>
            <a:br>
              <a:rPr lang="en-US" sz="3000"/>
            </a:br>
            <a:r>
              <a:rPr lang="en-US" sz="3000"/>
              <a:t>Biaya per ton Pengiriman Barang ke Tempat Tujuan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09613" y="1700808"/>
            <a:ext cx="8443912" cy="4699000"/>
            <a:chOff x="709613" y="1700808"/>
            <a:chExt cx="8443912" cy="4699000"/>
          </a:xfrm>
        </p:grpSpPr>
        <p:sp>
          <p:nvSpPr>
            <p:cNvPr id="1192963" name="Rectangle 3"/>
            <p:cNvSpPr>
              <a:spLocks noChangeArrowheads="1"/>
            </p:cNvSpPr>
            <p:nvPr/>
          </p:nvSpPr>
          <p:spPr bwMode="auto">
            <a:xfrm>
              <a:off x="2390775" y="2191346"/>
              <a:ext cx="641191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tabLst>
                  <a:tab pos="2667000" algn="ctr"/>
                  <a:tab pos="4006850" algn="ctr"/>
                  <a:tab pos="5334000" algn="ctr"/>
                </a:tabLst>
              </a:pPr>
              <a:r>
                <a:rPr lang="en-US" sz="2000"/>
                <a:t>Sidoarjo (X</a:t>
              </a:r>
              <a:r>
                <a:rPr lang="en-US" sz="2000" baseline="-25000"/>
                <a:t>1</a:t>
              </a:r>
              <a:r>
                <a:rPr lang="en-US" sz="2000"/>
                <a:t>)       Surabaya  (X</a:t>
              </a:r>
              <a:r>
                <a:rPr lang="en-US" sz="2000" baseline="-25000"/>
                <a:t>2</a:t>
              </a:r>
              <a:r>
                <a:rPr lang="en-US" sz="2000"/>
                <a:t>)        Jakarta  (X</a:t>
              </a:r>
              <a:r>
                <a:rPr lang="en-US" sz="2000" baseline="-25000"/>
                <a:t>3</a:t>
              </a:r>
              <a:r>
                <a:rPr lang="en-US" sz="2000"/>
                <a:t>)</a:t>
              </a:r>
              <a:endParaRPr lang="en-AU" sz="2000"/>
            </a:p>
          </p:txBody>
        </p:sp>
        <p:sp>
          <p:nvSpPr>
            <p:cNvPr id="1192964" name="Rectangle 4"/>
            <p:cNvSpPr>
              <a:spLocks noChangeArrowheads="1"/>
            </p:cNvSpPr>
            <p:nvPr/>
          </p:nvSpPr>
          <p:spPr bwMode="auto">
            <a:xfrm>
              <a:off x="4702175" y="1719858"/>
              <a:ext cx="109677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Gudang</a:t>
              </a:r>
              <a:endParaRPr lang="en-AU" sz="2000"/>
            </a:p>
          </p:txBody>
        </p:sp>
        <p:sp>
          <p:nvSpPr>
            <p:cNvPr id="1192965" name="Line 5"/>
            <p:cNvSpPr>
              <a:spLocks noChangeShapeType="1"/>
            </p:cNvSpPr>
            <p:nvPr/>
          </p:nvSpPr>
          <p:spPr bwMode="auto">
            <a:xfrm>
              <a:off x="2406650" y="2177058"/>
              <a:ext cx="6229350" cy="42863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2966" name="Line 6"/>
            <p:cNvSpPr>
              <a:spLocks noChangeShapeType="1"/>
            </p:cNvSpPr>
            <p:nvPr/>
          </p:nvSpPr>
          <p:spPr bwMode="auto">
            <a:xfrm>
              <a:off x="762000" y="1700808"/>
              <a:ext cx="7896225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2967" name="Line 7"/>
            <p:cNvSpPr>
              <a:spLocks noChangeShapeType="1"/>
            </p:cNvSpPr>
            <p:nvPr/>
          </p:nvSpPr>
          <p:spPr bwMode="auto">
            <a:xfrm>
              <a:off x="776288" y="2658071"/>
              <a:ext cx="7896225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2968" name="Rectangle 8"/>
            <p:cNvSpPr>
              <a:spLocks noChangeArrowheads="1"/>
            </p:cNvSpPr>
            <p:nvPr/>
          </p:nvSpPr>
          <p:spPr bwMode="auto">
            <a:xfrm>
              <a:off x="709613" y="1954808"/>
              <a:ext cx="91242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/>
                <a:t>Pabrik</a:t>
              </a:r>
              <a:endParaRPr lang="en-AU" sz="2000"/>
            </a:p>
          </p:txBody>
        </p:sp>
        <p:sp>
          <p:nvSpPr>
            <p:cNvPr id="1192970" name="Rectangle 10"/>
            <p:cNvSpPr>
              <a:spLocks noChangeArrowheads="1"/>
            </p:cNvSpPr>
            <p:nvPr/>
          </p:nvSpPr>
          <p:spPr bwMode="auto">
            <a:xfrm>
              <a:off x="714375" y="2780928"/>
              <a:ext cx="8429625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tabLst>
                  <a:tab pos="2667000" algn="ctr"/>
                  <a:tab pos="4006850" algn="ctr"/>
                  <a:tab pos="5334000" algn="ctr"/>
                </a:tabLst>
              </a:pPr>
              <a:r>
                <a:rPr lang="en-US" sz="2000"/>
                <a:t>Pasuruan             50		          70			 190</a:t>
              </a:r>
            </a:p>
            <a:p>
              <a:pPr algn="l" eaLnBrk="1" hangingPunct="1">
                <a:tabLst>
                  <a:tab pos="2667000" algn="ctr"/>
                  <a:tab pos="4006850" algn="ctr"/>
                  <a:tab pos="5334000" algn="ctr"/>
                </a:tabLst>
              </a:pPr>
              <a:endParaRPr lang="en-US" sz="2000"/>
            </a:p>
          </p:txBody>
        </p:sp>
        <p:sp>
          <p:nvSpPr>
            <p:cNvPr id="1192971" name="Line 11"/>
            <p:cNvSpPr>
              <a:spLocks noChangeShapeType="1"/>
            </p:cNvSpPr>
            <p:nvPr/>
          </p:nvSpPr>
          <p:spPr bwMode="auto">
            <a:xfrm>
              <a:off x="800100" y="3967758"/>
              <a:ext cx="7896225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2973" name="Rectangle 13"/>
            <p:cNvSpPr>
              <a:spLocks noChangeArrowheads="1"/>
            </p:cNvSpPr>
            <p:nvPr/>
          </p:nvSpPr>
          <p:spPr bwMode="auto">
            <a:xfrm>
              <a:off x="723900" y="3356992"/>
              <a:ext cx="8429625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tabLst>
                  <a:tab pos="2667000" algn="ctr"/>
                  <a:tab pos="4006850" algn="ctr"/>
                  <a:tab pos="5334000" algn="ctr"/>
                </a:tabLst>
              </a:pPr>
              <a:r>
                <a:rPr lang="en-US" sz="2000"/>
                <a:t>Malang                 60		          80			 200</a:t>
              </a:r>
            </a:p>
            <a:p>
              <a:pPr algn="l" eaLnBrk="1" hangingPunct="1">
                <a:tabLst>
                  <a:tab pos="2667000" algn="ctr"/>
                  <a:tab pos="4006850" algn="ctr"/>
                  <a:tab pos="5334000" algn="ctr"/>
                </a:tabLst>
              </a:pPr>
              <a:endParaRPr lang="en-US" sz="2000"/>
            </a:p>
          </p:txBody>
        </p:sp>
        <p:sp>
          <p:nvSpPr>
            <p:cNvPr id="1192975" name="Rectangle 15"/>
            <p:cNvSpPr>
              <a:spLocks noChangeArrowheads="1"/>
            </p:cNvSpPr>
            <p:nvPr/>
          </p:nvSpPr>
          <p:spPr bwMode="auto">
            <a:xfrm>
              <a:off x="779463" y="4107458"/>
              <a:ext cx="7559675" cy="2292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algn="l">
                <a:lnSpc>
                  <a:spcPct val="90000"/>
                </a:lnSpc>
                <a:spcBef>
                  <a:spcPct val="40000"/>
                </a:spcBef>
                <a:buFont typeface="Wingdings" pitchFamily="2" charset="2"/>
                <a:buChar char="þ"/>
              </a:pPr>
              <a:r>
                <a:rPr lang="en-US" sz="1800" i="1"/>
                <a:t>Sebuah industri pakan memiliki 2 buah PABRIK yang berlokasi di Pasuruan dan Malang, dengan produksi masing-masing 120 dan 140 ton/minggu. </a:t>
              </a:r>
            </a:p>
            <a:p>
              <a:pPr marL="457200" indent="-457200" algn="l">
                <a:lnSpc>
                  <a:spcPct val="90000"/>
                </a:lnSpc>
                <a:spcBef>
                  <a:spcPct val="40000"/>
                </a:spcBef>
                <a:buFont typeface="Wingdings" pitchFamily="2" charset="2"/>
                <a:buChar char="þ"/>
              </a:pPr>
              <a:r>
                <a:rPr lang="en-US" sz="1800" i="1"/>
                <a:t>Produk ransum tersebut distribusi ke Sidoarjo, Surabaya dan Jakarta, masing-masing kota tersebut kebutuhannya minimal 100, 60 dan 80 ton/minggu. </a:t>
              </a:r>
            </a:p>
            <a:p>
              <a:pPr marL="457200" indent="-457200" algn="l">
                <a:lnSpc>
                  <a:spcPct val="90000"/>
                </a:lnSpc>
                <a:spcBef>
                  <a:spcPct val="40000"/>
                </a:spcBef>
                <a:buFont typeface="Wingdings" pitchFamily="2" charset="2"/>
                <a:buChar char="þ"/>
              </a:pPr>
              <a:r>
                <a:rPr lang="en-US" sz="1800" i="1"/>
                <a:t>Biaya pengiriman pada masing-masing lokasi diperlihatkan pada Tabel 2.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1771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7604522" cy="686023"/>
          </a:xfrm>
          <a:noFill/>
          <a:ln/>
        </p:spPr>
        <p:txBody>
          <a:bodyPr lIns="90488" tIns="44450" rIns="90488" bIns="44450"/>
          <a:lstStyle/>
          <a:p>
            <a:pPr algn="l">
              <a:lnSpc>
                <a:spcPct val="90000"/>
              </a:lnSpc>
            </a:pPr>
            <a:r>
              <a:rPr lang="en-US"/>
              <a:t>Permasalahan</a:t>
            </a:r>
          </a:p>
        </p:txBody>
      </p:sp>
      <p:sp>
        <p:nvSpPr>
          <p:cNvPr id="1213443" name="Rectangle 3"/>
          <p:cNvSpPr>
            <a:spLocks noChangeArrowheads="1"/>
          </p:cNvSpPr>
          <p:nvPr/>
        </p:nvSpPr>
        <p:spPr bwMode="auto">
          <a:xfrm>
            <a:off x="899592" y="1700808"/>
            <a:ext cx="7439546" cy="315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</a:pPr>
            <a:r>
              <a:rPr lang="en-US" sz="2800" i="1"/>
              <a:t>Berapa ton/minggu produksi ransum di masing-masing Pabrik Pasuruan dan Malang ?</a:t>
            </a:r>
          </a:p>
          <a:p>
            <a:pPr marL="457200" indent="-457200" algn="l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</a:pPr>
            <a:r>
              <a:rPr lang="en-US" sz="2800" i="1"/>
              <a:t>Kemana saja produksi ransum kedua pabrik tersebut dikirim dan berapa ton/minggu ?</a:t>
            </a:r>
          </a:p>
          <a:p>
            <a:pPr marL="457200" indent="-457200" algn="l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</a:pPr>
            <a:r>
              <a:rPr lang="en-US" sz="2800" i="1"/>
              <a:t>Berapa biaya tranportasi yang minimum ?</a:t>
            </a:r>
          </a:p>
        </p:txBody>
      </p:sp>
    </p:spTree>
    <p:extLst>
      <p:ext uri="{BB962C8B-B14F-4D97-AF65-F5344CB8AC3E}">
        <p14:creationId xmlns:p14="http://schemas.microsoft.com/office/powerpoint/2010/main" val="3158437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6632"/>
            <a:ext cx="7200800" cy="743744"/>
          </a:xfrm>
          <a:noFill/>
          <a:ln/>
        </p:spPr>
        <p:txBody>
          <a:bodyPr lIns="90488" tIns="44450" rIns="90488" bIns="44450"/>
          <a:lstStyle/>
          <a:p>
            <a:pPr algn="l">
              <a:lnSpc>
                <a:spcPct val="90000"/>
              </a:lnSpc>
            </a:pPr>
            <a:r>
              <a:rPr lang="en-US" sz="3400"/>
              <a:t>Model Matematis</a:t>
            </a:r>
            <a:br>
              <a:rPr lang="en-US" sz="3400"/>
            </a:br>
            <a:r>
              <a:rPr lang="en-US" sz="3400"/>
              <a:t>Biaya Transportasi Ransum</a:t>
            </a:r>
          </a:p>
        </p:txBody>
      </p:sp>
      <p:sp>
        <p:nvSpPr>
          <p:cNvPr id="1195011" name="Rectangle 3"/>
          <p:cNvSpPr>
            <a:spLocks noChangeArrowheads="1"/>
          </p:cNvSpPr>
          <p:nvPr/>
        </p:nvSpPr>
        <p:spPr bwMode="auto">
          <a:xfrm>
            <a:off x="285750" y="1484784"/>
            <a:ext cx="8858250" cy="481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/>
              <a:t>Fungsi Tujuan :</a:t>
            </a:r>
          </a:p>
          <a:p>
            <a:pPr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/>
              <a:t>         </a:t>
            </a:r>
            <a:r>
              <a:rPr lang="en-US" sz="2000" i="1"/>
              <a:t>Minimize   Z = 50 X</a:t>
            </a:r>
            <a:r>
              <a:rPr lang="en-US" sz="2000" i="1" baseline="-25000"/>
              <a:t>11</a:t>
            </a:r>
            <a:r>
              <a:rPr lang="en-US" sz="2000" i="1"/>
              <a:t> + 70 X</a:t>
            </a:r>
            <a:r>
              <a:rPr lang="en-US" sz="2000" i="1" baseline="-25000"/>
              <a:t>12</a:t>
            </a:r>
            <a:r>
              <a:rPr lang="en-US" sz="2000" i="1"/>
              <a:t> + 190 X</a:t>
            </a:r>
            <a:r>
              <a:rPr lang="en-US" sz="2000" i="1" baseline="-25000"/>
              <a:t>13</a:t>
            </a:r>
            <a:r>
              <a:rPr lang="en-US" sz="2000" i="1"/>
              <a:t> + 60 X</a:t>
            </a:r>
            <a:r>
              <a:rPr lang="en-US" sz="2000" i="1" baseline="-25000"/>
              <a:t>21</a:t>
            </a:r>
            <a:r>
              <a:rPr lang="en-US" sz="2000" i="1"/>
              <a:t> + 80 X</a:t>
            </a:r>
            <a:r>
              <a:rPr lang="en-US" sz="2000" i="1" baseline="-25000"/>
              <a:t>22</a:t>
            </a:r>
            <a:r>
              <a:rPr lang="en-US" sz="2000" i="1"/>
              <a:t> + 200 X</a:t>
            </a:r>
            <a:r>
              <a:rPr lang="en-US" sz="2000" i="1" baseline="-25000"/>
              <a:t>23</a:t>
            </a:r>
          </a:p>
          <a:p>
            <a:pPr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endParaRPr lang="en-US" sz="2000" i="1"/>
          </a:p>
          <a:p>
            <a:pPr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/>
              <a:t>Faktor Kendala :</a:t>
            </a:r>
          </a:p>
          <a:p>
            <a:pPr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000" i="1"/>
              <a:t>	           X</a:t>
            </a:r>
            <a:r>
              <a:rPr lang="en-US" sz="2000" i="1" baseline="-25000"/>
              <a:t>11</a:t>
            </a:r>
            <a:r>
              <a:rPr lang="en-US" sz="2000" i="1"/>
              <a:t> + X</a:t>
            </a:r>
            <a:r>
              <a:rPr lang="en-US" sz="2000" i="1" baseline="-25000"/>
              <a:t>12</a:t>
            </a:r>
            <a:r>
              <a:rPr lang="en-US" sz="2000" i="1"/>
              <a:t> + X</a:t>
            </a:r>
            <a:r>
              <a:rPr lang="en-US" sz="2000" i="1" baseline="-25000"/>
              <a:t>13</a:t>
            </a:r>
            <a:r>
              <a:rPr lang="en-US" sz="2000" i="1"/>
              <a:t>  </a:t>
            </a:r>
            <a:r>
              <a:rPr lang="en-US" sz="2000" i="1" u="sng"/>
              <a:t>&lt;</a:t>
            </a:r>
            <a:r>
              <a:rPr lang="en-US" sz="2000" i="1"/>
              <a:t> 120      (Produksi Pabrik Pasuruan)</a:t>
            </a:r>
          </a:p>
          <a:p>
            <a:pPr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000"/>
              <a:t>	           </a:t>
            </a:r>
            <a:r>
              <a:rPr lang="en-US" sz="2000" i="1"/>
              <a:t>X</a:t>
            </a:r>
            <a:r>
              <a:rPr lang="en-US" sz="2000" i="1" baseline="-25000"/>
              <a:t>21</a:t>
            </a:r>
            <a:r>
              <a:rPr lang="en-US" sz="2000" i="1"/>
              <a:t> + X</a:t>
            </a:r>
            <a:r>
              <a:rPr lang="en-US" sz="2000" i="1" baseline="-25000"/>
              <a:t>22</a:t>
            </a:r>
            <a:r>
              <a:rPr lang="en-US" sz="2000" i="1"/>
              <a:t> + X</a:t>
            </a:r>
            <a:r>
              <a:rPr lang="en-US" sz="2000" i="1" baseline="-25000"/>
              <a:t>23</a:t>
            </a:r>
            <a:r>
              <a:rPr lang="en-US" sz="2000" i="1"/>
              <a:t>  </a:t>
            </a:r>
            <a:r>
              <a:rPr lang="en-US" sz="2000" i="1" u="sng"/>
              <a:t>&lt;</a:t>
            </a:r>
            <a:r>
              <a:rPr lang="en-US" sz="2000" i="1"/>
              <a:t> 140      (Produksi Pabrik Malang)</a:t>
            </a:r>
          </a:p>
          <a:p>
            <a:pPr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000"/>
              <a:t>           </a:t>
            </a:r>
            <a:r>
              <a:rPr lang="en-US" sz="2000" i="1"/>
              <a:t>X</a:t>
            </a:r>
            <a:r>
              <a:rPr lang="en-US" sz="2000" i="1" baseline="-25000"/>
              <a:t>11</a:t>
            </a:r>
            <a:r>
              <a:rPr lang="en-US" sz="2000" i="1"/>
              <a:t> + X</a:t>
            </a:r>
            <a:r>
              <a:rPr lang="en-US" sz="2000" i="1" baseline="-25000"/>
              <a:t>21</a:t>
            </a:r>
            <a:r>
              <a:rPr lang="en-US" sz="2000" i="1"/>
              <a:t>  </a:t>
            </a:r>
            <a:r>
              <a:rPr lang="en-US" sz="2000" i="1" u="sng"/>
              <a:t>&gt;</a:t>
            </a:r>
            <a:r>
              <a:rPr lang="en-US" sz="2000" i="1"/>
              <a:t> 100                (Jumlah Ransum dikirim ke Sidoarjo)</a:t>
            </a:r>
          </a:p>
          <a:p>
            <a:pPr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000"/>
              <a:t>           </a:t>
            </a:r>
            <a:r>
              <a:rPr lang="en-US" sz="2000" i="1"/>
              <a:t>X</a:t>
            </a:r>
            <a:r>
              <a:rPr lang="en-US" sz="2000" i="1" baseline="-25000"/>
              <a:t>12</a:t>
            </a:r>
            <a:r>
              <a:rPr lang="en-US" sz="2000" i="1"/>
              <a:t> + X</a:t>
            </a:r>
            <a:r>
              <a:rPr lang="en-US" sz="2000" i="1" baseline="-25000"/>
              <a:t>22</a:t>
            </a:r>
            <a:r>
              <a:rPr lang="en-US" sz="2000" i="1"/>
              <a:t>  </a:t>
            </a:r>
            <a:r>
              <a:rPr lang="en-US" sz="2000" i="1" u="sng"/>
              <a:t>&gt;</a:t>
            </a:r>
            <a:r>
              <a:rPr lang="en-US" sz="2000" i="1"/>
              <a:t> 60                  (Jumlah Ransum dikirim ke Surabaya)</a:t>
            </a:r>
          </a:p>
          <a:p>
            <a:pPr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000" i="1"/>
              <a:t>           X</a:t>
            </a:r>
            <a:r>
              <a:rPr lang="en-US" sz="2000" i="1" baseline="-25000"/>
              <a:t>13</a:t>
            </a:r>
            <a:r>
              <a:rPr lang="en-US" sz="2000" i="1"/>
              <a:t> + X</a:t>
            </a:r>
            <a:r>
              <a:rPr lang="en-US" sz="2000" i="1" baseline="-25000"/>
              <a:t>23</a:t>
            </a:r>
            <a:r>
              <a:rPr lang="en-US" sz="2000" i="1"/>
              <a:t>  </a:t>
            </a:r>
            <a:r>
              <a:rPr lang="en-US" sz="2000" i="1" u="sng"/>
              <a:t>&gt;</a:t>
            </a:r>
            <a:r>
              <a:rPr lang="en-US" sz="2000" i="1"/>
              <a:t> 80                  (Jumlah Ransum dikirim ke Jakarta)</a:t>
            </a:r>
          </a:p>
          <a:p>
            <a:pPr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endParaRPr lang="en-US" sz="2000" i="1"/>
          </a:p>
          <a:p>
            <a:pPr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/>
              <a:t>Asumsi:</a:t>
            </a:r>
          </a:p>
          <a:p>
            <a:pPr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/>
              <a:t>	</a:t>
            </a:r>
            <a:r>
              <a:rPr lang="en-US" sz="2400" i="1"/>
              <a:t>        </a:t>
            </a:r>
            <a:r>
              <a:rPr lang="en-US" sz="2000" i="1"/>
              <a:t>X</a:t>
            </a:r>
            <a:r>
              <a:rPr lang="en-US" sz="2000" i="1" baseline="-25000"/>
              <a:t>11</a:t>
            </a:r>
            <a:r>
              <a:rPr lang="en-US" sz="2000" i="1"/>
              <a:t>, X</a:t>
            </a:r>
            <a:r>
              <a:rPr lang="en-US" sz="2000" i="1" baseline="-25000"/>
              <a:t>12</a:t>
            </a:r>
            <a:r>
              <a:rPr lang="en-US" sz="2000" i="1"/>
              <a:t>, X</a:t>
            </a:r>
            <a:r>
              <a:rPr lang="en-US" sz="2000" i="1" baseline="-25000"/>
              <a:t>13</a:t>
            </a:r>
            <a:r>
              <a:rPr lang="en-US" sz="2000" i="1"/>
              <a:t>, X</a:t>
            </a:r>
            <a:r>
              <a:rPr lang="en-US" sz="2000" i="1" baseline="-25000"/>
              <a:t>21</a:t>
            </a:r>
            <a:r>
              <a:rPr lang="en-US" sz="2000" i="1"/>
              <a:t>, X</a:t>
            </a:r>
            <a:r>
              <a:rPr lang="en-US" sz="2000" i="1" baseline="-25000"/>
              <a:t>22</a:t>
            </a:r>
            <a:r>
              <a:rPr lang="en-US" sz="2000" i="1"/>
              <a:t>, X</a:t>
            </a:r>
            <a:r>
              <a:rPr lang="en-US" sz="2000" i="1" baseline="-25000"/>
              <a:t>23</a:t>
            </a:r>
            <a:r>
              <a:rPr lang="en-US" sz="2000" i="1"/>
              <a:t> </a:t>
            </a:r>
            <a:r>
              <a:rPr lang="en-US" sz="2000" i="1" u="sng"/>
              <a:t>&gt;</a:t>
            </a:r>
            <a:r>
              <a:rPr lang="en-US" sz="2000" i="1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3014153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7476504" cy="406549"/>
          </a:xfrm>
          <a:noFill/>
          <a:ln/>
        </p:spPr>
        <p:txBody>
          <a:bodyPr lIns="90488" tIns="44450" rIns="90488" bIns="44450"/>
          <a:lstStyle/>
          <a:p>
            <a:pPr algn="l">
              <a:lnSpc>
                <a:spcPct val="90000"/>
              </a:lnSpc>
            </a:pPr>
            <a:r>
              <a:rPr lang="en-US"/>
              <a:t>Aplikasi QM</a:t>
            </a:r>
          </a:p>
        </p:txBody>
      </p:sp>
      <p:pic>
        <p:nvPicPr>
          <p:cNvPr id="1215494" name="Picture 6"/>
          <p:cNvPicPr>
            <a:picLocks noChangeAspect="1" noChangeArrowheads="1"/>
          </p:cNvPicPr>
          <p:nvPr/>
        </p:nvPicPr>
        <p:blipFill>
          <a:blip r:embed="rId3" cstate="print"/>
          <a:srcRect b="9944"/>
          <a:stretch>
            <a:fillRect/>
          </a:stretch>
        </p:blipFill>
        <p:spPr bwMode="auto">
          <a:xfrm>
            <a:off x="185738" y="1700808"/>
            <a:ext cx="8772525" cy="408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84224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7189042" cy="677441"/>
          </a:xfrm>
          <a:noFill/>
          <a:ln/>
        </p:spPr>
        <p:txBody>
          <a:bodyPr lIns="90488" tIns="44450" rIns="90488" bIns="44450"/>
          <a:lstStyle/>
          <a:p>
            <a:pPr algn="l">
              <a:lnSpc>
                <a:spcPct val="90000"/>
              </a:lnSpc>
            </a:pPr>
            <a:r>
              <a:rPr lang="en-US"/>
              <a:t>Solution using QM</a:t>
            </a:r>
          </a:p>
        </p:txBody>
      </p:sp>
      <p:pic>
        <p:nvPicPr>
          <p:cNvPr id="12195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" y="1615802"/>
            <a:ext cx="897255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15867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6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1095"/>
            <a:ext cx="7460506" cy="915764"/>
          </a:xfrm>
          <a:noFill/>
          <a:ln/>
        </p:spPr>
        <p:txBody>
          <a:bodyPr lIns="90488" tIns="44450" rIns="90488" bIns="44450"/>
          <a:lstStyle/>
          <a:p>
            <a:pPr algn="l">
              <a:lnSpc>
                <a:spcPct val="90000"/>
              </a:lnSpc>
            </a:pPr>
            <a:r>
              <a:rPr lang="en-US"/>
              <a:t>Solusi</a:t>
            </a:r>
          </a:p>
        </p:txBody>
      </p:sp>
      <p:sp>
        <p:nvSpPr>
          <p:cNvPr id="1223683" name="Rectangle 3"/>
          <p:cNvSpPr>
            <a:spLocks noChangeArrowheads="1"/>
          </p:cNvSpPr>
          <p:nvPr/>
        </p:nvSpPr>
        <p:spPr bwMode="auto">
          <a:xfrm>
            <a:off x="938659" y="1692789"/>
            <a:ext cx="8097837" cy="3896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</a:pPr>
            <a:r>
              <a:rPr lang="en-US" sz="2400" i="1"/>
              <a:t>Produksi Pabrik Pasuruan 120 ton/mg</a:t>
            </a:r>
          </a:p>
          <a:p>
            <a:pPr marL="1371600" lvl="2" indent="-457200" algn="l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400" i="1"/>
              <a:t>dikirim ke Surabaya 50 ton/mg</a:t>
            </a:r>
          </a:p>
          <a:p>
            <a:pPr marL="1371600" lvl="2" indent="-457200" algn="l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400" i="1"/>
              <a:t>dikirim ke Jakarta 70 ton/mg</a:t>
            </a:r>
          </a:p>
          <a:p>
            <a:pPr marL="457200" indent="-457200" algn="l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</a:pPr>
            <a:r>
              <a:rPr lang="en-US" sz="2400" i="1"/>
              <a:t>Produksi Pabrik Malang 110 ton/mg</a:t>
            </a:r>
          </a:p>
          <a:p>
            <a:pPr marL="457200" indent="-457200" algn="l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400" i="1"/>
              <a:t>        dikirim ke Sidoarjo 100 ton/mg</a:t>
            </a:r>
          </a:p>
          <a:p>
            <a:pPr marL="457200" indent="-457200" algn="l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400" i="1"/>
              <a:t>	    dikirim ke Surabaya 10 ton/mg</a:t>
            </a:r>
          </a:p>
          <a:p>
            <a:pPr marL="457200" indent="-457200" algn="l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</a:pPr>
            <a:r>
              <a:rPr lang="en-US" sz="2400" i="1"/>
              <a:t>Biaya transportasi total</a:t>
            </a:r>
          </a:p>
          <a:p>
            <a:pPr marL="914400" lvl="1" indent="-457200" algn="l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400" i="1"/>
              <a:t>	Rp 23.600.000,-/minggu</a:t>
            </a:r>
          </a:p>
        </p:txBody>
      </p:sp>
    </p:spTree>
    <p:extLst>
      <p:ext uri="{BB962C8B-B14F-4D97-AF65-F5344CB8AC3E}">
        <p14:creationId xmlns:p14="http://schemas.microsoft.com/office/powerpoint/2010/main" val="2743821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7916416" cy="646336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Linear Programming - Minimization</a:t>
            </a:r>
          </a:p>
        </p:txBody>
      </p:sp>
      <p:graphicFrame>
        <p:nvGraphicFramePr>
          <p:cNvPr id="1228845" name="Group 45"/>
          <p:cNvGraphicFramePr>
            <a:graphicFrameLocks noGrp="1"/>
          </p:cNvGraphicFramePr>
          <p:nvPr>
            <p:ph type="tbl" idx="1"/>
          </p:nvPr>
        </p:nvGraphicFramePr>
        <p:xfrm>
          <a:off x="685800" y="1772816"/>
          <a:ext cx="7772400" cy="4114801"/>
        </p:xfrm>
        <a:graphic>
          <a:graphicData uri="http://schemas.openxmlformats.org/drawingml/2006/table">
            <a:tbl>
              <a:tblPr/>
              <a:tblGrid>
                <a:gridCol w="1943100"/>
                <a:gridCol w="1943100"/>
                <a:gridCol w="1943100"/>
                <a:gridCol w="1943100"/>
              </a:tblGrid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Unit Nutrient/Unit Feed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Nutrient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Ingred X1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Ingred X2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Requiremt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Energy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Protein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 per Unit of Feed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Rp 1.000,-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Rp 2.000,-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270076"/>
      </p:ext>
    </p:extLst>
  </p:cSld>
  <p:clrMapOvr>
    <a:masterClrMapping/>
  </p:clrMapOvr>
  <p:transition spd="med">
    <p:pull dir="l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Minimization Model</a:t>
            </a:r>
          </a:p>
        </p:txBody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Minimize cost = 1.000 X</a:t>
            </a:r>
            <a:r>
              <a:rPr lang="en-US" baseline="-25000"/>
              <a:t>1</a:t>
            </a:r>
            <a:r>
              <a:rPr lang="en-US"/>
              <a:t> + 2.000 X</a:t>
            </a:r>
            <a:r>
              <a:rPr lang="en-US" baseline="-25000"/>
              <a:t>2</a:t>
            </a:r>
          </a:p>
          <a:p>
            <a:r>
              <a:rPr lang="en-US"/>
              <a:t>Subject to: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1X</a:t>
            </a:r>
            <a:r>
              <a:rPr lang="en-US" baseline="-25000" smtClean="0"/>
              <a:t>1</a:t>
            </a:r>
            <a:r>
              <a:rPr lang="en-US" smtClean="0"/>
              <a:t> +6X</a:t>
            </a:r>
            <a:r>
              <a:rPr lang="en-US" baseline="-25000" smtClean="0"/>
              <a:t>2</a:t>
            </a:r>
            <a:r>
              <a:rPr lang="en-US" smtClean="0"/>
              <a:t>&gt;=15 (Energy)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3X</a:t>
            </a:r>
            <a:r>
              <a:rPr lang="en-US" baseline="-25000" smtClean="0"/>
              <a:t>1</a:t>
            </a:r>
            <a:r>
              <a:rPr lang="en-US" smtClean="0"/>
              <a:t> +1X</a:t>
            </a:r>
            <a:r>
              <a:rPr lang="en-US" baseline="-25000" smtClean="0"/>
              <a:t>2</a:t>
            </a:r>
            <a:r>
              <a:rPr lang="en-US" smtClean="0"/>
              <a:t> &gt;=15 (Protein)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1X</a:t>
            </a:r>
            <a:r>
              <a:rPr lang="en-US" baseline="-25000" smtClean="0"/>
              <a:t>1</a:t>
            </a:r>
            <a:r>
              <a:rPr lang="en-US" smtClean="0"/>
              <a:t> </a:t>
            </a:r>
            <a:r>
              <a:rPr lang="en-US"/>
              <a:t>+ 1X</a:t>
            </a:r>
            <a:r>
              <a:rPr lang="en-US" baseline="-25000"/>
              <a:t>2</a:t>
            </a:r>
            <a:r>
              <a:rPr lang="en-US"/>
              <a:t> &gt;=10 (Calcium)</a:t>
            </a:r>
          </a:p>
          <a:p>
            <a:r>
              <a:rPr lang="en-US" smtClean="0"/>
              <a:t>And</a:t>
            </a:r>
            <a:endParaRPr lang="en-US"/>
          </a:p>
          <a:p>
            <a:pPr lvl="1">
              <a:buFont typeface="Wingdings" pitchFamily="2" charset="2"/>
              <a:buChar char="§"/>
            </a:pPr>
            <a:r>
              <a:rPr lang="en-US"/>
              <a:t>X</a:t>
            </a:r>
            <a:r>
              <a:rPr lang="en-US" baseline="-25000"/>
              <a:t>1</a:t>
            </a:r>
            <a:r>
              <a:rPr lang="en-US"/>
              <a:t>&gt;=0, X</a:t>
            </a:r>
            <a:r>
              <a:rPr lang="en-US" baseline="-25000"/>
              <a:t>2</a:t>
            </a:r>
            <a:r>
              <a:rPr lang="en-US"/>
              <a:t>&gt;=0</a:t>
            </a:r>
          </a:p>
        </p:txBody>
      </p:sp>
    </p:spTree>
    <p:extLst>
      <p:ext uri="{BB962C8B-B14F-4D97-AF65-F5344CB8AC3E}">
        <p14:creationId xmlns:p14="http://schemas.microsoft.com/office/powerpoint/2010/main" val="105577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850" name="Line 2"/>
          <p:cNvSpPr>
            <a:spLocks noChangeShapeType="1"/>
          </p:cNvSpPr>
          <p:nvPr/>
        </p:nvSpPr>
        <p:spPr bwMode="auto">
          <a:xfrm>
            <a:off x="1600200" y="838200"/>
            <a:ext cx="0" cy="502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200"/>
          </a:p>
        </p:txBody>
      </p:sp>
      <p:sp>
        <p:nvSpPr>
          <p:cNvPr id="1230851" name="Line 3"/>
          <p:cNvSpPr>
            <a:spLocks noChangeShapeType="1"/>
          </p:cNvSpPr>
          <p:nvPr/>
        </p:nvSpPr>
        <p:spPr bwMode="auto">
          <a:xfrm>
            <a:off x="1600200" y="5867400"/>
            <a:ext cx="502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200"/>
          </a:p>
        </p:txBody>
      </p:sp>
      <p:sp>
        <p:nvSpPr>
          <p:cNvPr id="1230852" name="Line 4"/>
          <p:cNvSpPr>
            <a:spLocks noChangeShapeType="1"/>
          </p:cNvSpPr>
          <p:nvPr/>
        </p:nvSpPr>
        <p:spPr bwMode="auto">
          <a:xfrm>
            <a:off x="1447800" y="8382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200"/>
          </a:p>
        </p:txBody>
      </p:sp>
      <p:sp>
        <p:nvSpPr>
          <p:cNvPr id="1230853" name="Line 5"/>
          <p:cNvSpPr>
            <a:spLocks noChangeShapeType="1"/>
          </p:cNvSpPr>
          <p:nvPr/>
        </p:nvSpPr>
        <p:spPr bwMode="auto">
          <a:xfrm>
            <a:off x="1447800" y="41148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200"/>
          </a:p>
        </p:txBody>
      </p:sp>
      <p:sp>
        <p:nvSpPr>
          <p:cNvPr id="1230854" name="Line 6"/>
          <p:cNvSpPr>
            <a:spLocks noChangeShapeType="1"/>
          </p:cNvSpPr>
          <p:nvPr/>
        </p:nvSpPr>
        <p:spPr bwMode="auto">
          <a:xfrm>
            <a:off x="1447800" y="24384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200"/>
          </a:p>
        </p:txBody>
      </p:sp>
      <p:sp>
        <p:nvSpPr>
          <p:cNvPr id="1230855" name="Text Box 7"/>
          <p:cNvSpPr txBox="1">
            <a:spLocks noChangeArrowheads="1"/>
          </p:cNvSpPr>
          <p:nvPr/>
        </p:nvSpPr>
        <p:spPr bwMode="auto">
          <a:xfrm>
            <a:off x="838200" y="3962400"/>
            <a:ext cx="38100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b="0">
                <a:effectLst/>
              </a:rPr>
              <a:t>5</a:t>
            </a:r>
          </a:p>
        </p:txBody>
      </p:sp>
      <p:sp>
        <p:nvSpPr>
          <p:cNvPr id="1230856" name="Text Box 8"/>
          <p:cNvSpPr txBox="1">
            <a:spLocks noChangeArrowheads="1"/>
          </p:cNvSpPr>
          <p:nvPr/>
        </p:nvSpPr>
        <p:spPr bwMode="auto">
          <a:xfrm>
            <a:off x="762000" y="2133600"/>
            <a:ext cx="76200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b="0">
                <a:effectLst/>
              </a:rPr>
              <a:t>10</a:t>
            </a:r>
          </a:p>
        </p:txBody>
      </p:sp>
      <p:sp>
        <p:nvSpPr>
          <p:cNvPr id="1230857" name="Text Box 9"/>
          <p:cNvSpPr txBox="1">
            <a:spLocks noChangeArrowheads="1"/>
          </p:cNvSpPr>
          <p:nvPr/>
        </p:nvSpPr>
        <p:spPr bwMode="auto">
          <a:xfrm>
            <a:off x="685800" y="685800"/>
            <a:ext cx="60960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b="0">
                <a:effectLst/>
              </a:rPr>
              <a:t>15</a:t>
            </a:r>
          </a:p>
        </p:txBody>
      </p:sp>
      <p:sp>
        <p:nvSpPr>
          <p:cNvPr id="1230858" name="Line 10"/>
          <p:cNvSpPr>
            <a:spLocks noChangeShapeType="1"/>
          </p:cNvSpPr>
          <p:nvPr/>
        </p:nvSpPr>
        <p:spPr bwMode="auto">
          <a:xfrm>
            <a:off x="6629400" y="5867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200"/>
          </a:p>
        </p:txBody>
      </p:sp>
      <p:sp>
        <p:nvSpPr>
          <p:cNvPr id="1230859" name="Line 11"/>
          <p:cNvSpPr>
            <a:spLocks noChangeShapeType="1"/>
          </p:cNvSpPr>
          <p:nvPr/>
        </p:nvSpPr>
        <p:spPr bwMode="auto">
          <a:xfrm flipH="1">
            <a:off x="4953000" y="5867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200"/>
          </a:p>
        </p:txBody>
      </p:sp>
      <p:sp>
        <p:nvSpPr>
          <p:cNvPr id="1230860" name="Line 12"/>
          <p:cNvSpPr>
            <a:spLocks noChangeShapeType="1"/>
          </p:cNvSpPr>
          <p:nvPr/>
        </p:nvSpPr>
        <p:spPr bwMode="auto">
          <a:xfrm>
            <a:off x="3276600" y="5867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200"/>
          </a:p>
        </p:txBody>
      </p:sp>
      <p:sp>
        <p:nvSpPr>
          <p:cNvPr id="1230861" name="Text Box 13"/>
          <p:cNvSpPr txBox="1">
            <a:spLocks noChangeArrowheads="1"/>
          </p:cNvSpPr>
          <p:nvPr/>
        </p:nvSpPr>
        <p:spPr bwMode="auto">
          <a:xfrm>
            <a:off x="3124200" y="6019800"/>
            <a:ext cx="76200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b="0">
                <a:effectLst/>
              </a:rPr>
              <a:t>5</a:t>
            </a:r>
          </a:p>
        </p:txBody>
      </p:sp>
      <p:sp>
        <p:nvSpPr>
          <p:cNvPr id="1230862" name="Text Box 14"/>
          <p:cNvSpPr txBox="1">
            <a:spLocks noChangeArrowheads="1"/>
          </p:cNvSpPr>
          <p:nvPr/>
        </p:nvSpPr>
        <p:spPr bwMode="auto">
          <a:xfrm>
            <a:off x="4724400" y="6019800"/>
            <a:ext cx="76200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b="0">
                <a:effectLst/>
              </a:rPr>
              <a:t>10</a:t>
            </a:r>
          </a:p>
        </p:txBody>
      </p:sp>
      <p:sp>
        <p:nvSpPr>
          <p:cNvPr id="1230863" name="Text Box 15"/>
          <p:cNvSpPr txBox="1">
            <a:spLocks noChangeArrowheads="1"/>
          </p:cNvSpPr>
          <p:nvPr/>
        </p:nvSpPr>
        <p:spPr bwMode="auto">
          <a:xfrm>
            <a:off x="6400800" y="5943600"/>
            <a:ext cx="83820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b="0">
                <a:effectLst/>
              </a:rPr>
              <a:t>15</a:t>
            </a:r>
          </a:p>
        </p:txBody>
      </p:sp>
      <p:cxnSp>
        <p:nvCxnSpPr>
          <p:cNvPr id="1230864" name="AutoShape 16"/>
          <p:cNvCxnSpPr>
            <a:cxnSpLocks noChangeShapeType="1"/>
            <a:stCxn id="1230854" idx="1"/>
            <a:endCxn id="1230859" idx="0"/>
          </p:cNvCxnSpPr>
          <p:nvPr/>
        </p:nvCxnSpPr>
        <p:spPr bwMode="auto">
          <a:xfrm>
            <a:off x="1600200" y="2438400"/>
            <a:ext cx="3352800" cy="3429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30865" name="Text Box 17"/>
          <p:cNvSpPr txBox="1">
            <a:spLocks noChangeArrowheads="1"/>
          </p:cNvSpPr>
          <p:nvPr/>
        </p:nvSpPr>
        <p:spPr bwMode="auto">
          <a:xfrm>
            <a:off x="3733800" y="2667000"/>
            <a:ext cx="335280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b="0">
                <a:effectLst/>
              </a:rPr>
              <a:t>1X</a:t>
            </a:r>
            <a:r>
              <a:rPr lang="en-US" sz="2200" b="0" baseline="-25000">
                <a:effectLst/>
              </a:rPr>
              <a:t>1</a:t>
            </a:r>
            <a:r>
              <a:rPr lang="en-US" sz="2200" b="0">
                <a:effectLst/>
              </a:rPr>
              <a:t> + 1X</a:t>
            </a:r>
            <a:r>
              <a:rPr lang="en-US" sz="2200" b="0" baseline="-25000">
                <a:effectLst/>
              </a:rPr>
              <a:t>2</a:t>
            </a:r>
            <a:r>
              <a:rPr lang="en-US" sz="2200" b="0">
                <a:effectLst/>
              </a:rPr>
              <a:t> = 10 (Calsium)</a:t>
            </a:r>
          </a:p>
        </p:txBody>
      </p:sp>
      <p:sp>
        <p:nvSpPr>
          <p:cNvPr id="1230866" name="Line 18"/>
          <p:cNvSpPr>
            <a:spLocks noChangeShapeType="1"/>
          </p:cNvSpPr>
          <p:nvPr/>
        </p:nvSpPr>
        <p:spPr bwMode="auto">
          <a:xfrm flipH="1">
            <a:off x="3048000" y="3124200"/>
            <a:ext cx="838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200"/>
          </a:p>
        </p:txBody>
      </p:sp>
      <p:sp>
        <p:nvSpPr>
          <p:cNvPr id="1230867" name="Text Box 19"/>
          <p:cNvSpPr txBox="1">
            <a:spLocks noChangeArrowheads="1"/>
          </p:cNvSpPr>
          <p:nvPr/>
        </p:nvSpPr>
        <p:spPr bwMode="auto">
          <a:xfrm>
            <a:off x="1371600" y="381000"/>
            <a:ext cx="68580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b="0">
                <a:effectLst/>
              </a:rPr>
              <a:t>X</a:t>
            </a:r>
            <a:r>
              <a:rPr lang="en-US" sz="2200" b="0" baseline="-25000">
                <a:effectLst/>
              </a:rPr>
              <a:t>2</a:t>
            </a:r>
          </a:p>
        </p:txBody>
      </p:sp>
      <p:sp>
        <p:nvSpPr>
          <p:cNvPr id="1230868" name="Text Box 20"/>
          <p:cNvSpPr txBox="1">
            <a:spLocks noChangeArrowheads="1"/>
          </p:cNvSpPr>
          <p:nvPr/>
        </p:nvSpPr>
        <p:spPr bwMode="auto">
          <a:xfrm>
            <a:off x="6934200" y="5715000"/>
            <a:ext cx="68580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b="0">
                <a:effectLst/>
              </a:rPr>
              <a:t>X</a:t>
            </a:r>
            <a:r>
              <a:rPr lang="en-US" sz="2200" b="0" baseline="-25000">
                <a:effectLst/>
              </a:rPr>
              <a:t>1</a:t>
            </a:r>
          </a:p>
        </p:txBody>
      </p:sp>
      <p:cxnSp>
        <p:nvCxnSpPr>
          <p:cNvPr id="1230869" name="AutoShape 21"/>
          <p:cNvCxnSpPr>
            <a:cxnSpLocks noChangeShapeType="1"/>
            <a:stCxn id="1230850" idx="0"/>
            <a:endCxn id="1230850" idx="0"/>
          </p:cNvCxnSpPr>
          <p:nvPr/>
        </p:nvCxnSpPr>
        <p:spPr bwMode="auto">
          <a:xfrm>
            <a:off x="1600200" y="838200"/>
            <a:ext cx="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30870" name="AutoShape 22"/>
          <p:cNvCxnSpPr>
            <a:cxnSpLocks noChangeShapeType="1"/>
            <a:stCxn id="1230850" idx="0"/>
            <a:endCxn id="1230860" idx="0"/>
          </p:cNvCxnSpPr>
          <p:nvPr/>
        </p:nvCxnSpPr>
        <p:spPr bwMode="auto">
          <a:xfrm>
            <a:off x="1600200" y="838200"/>
            <a:ext cx="1676400" cy="5029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30871" name="Rectangle 23"/>
          <p:cNvSpPr>
            <a:spLocks noChangeArrowheads="1"/>
          </p:cNvSpPr>
          <p:nvPr/>
        </p:nvSpPr>
        <p:spPr bwMode="auto">
          <a:xfrm>
            <a:off x="2819400" y="1295400"/>
            <a:ext cx="3108325" cy="7694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b="0">
                <a:effectLst/>
              </a:rPr>
              <a:t>3X</a:t>
            </a:r>
            <a:r>
              <a:rPr lang="en-US" sz="2200" b="0" baseline="-25000">
                <a:effectLst/>
              </a:rPr>
              <a:t>1</a:t>
            </a:r>
            <a:r>
              <a:rPr lang="en-US" sz="2200" b="0">
                <a:effectLst/>
              </a:rPr>
              <a:t> + 1X</a:t>
            </a:r>
            <a:r>
              <a:rPr lang="en-US" sz="2200" b="0" baseline="-25000">
                <a:effectLst/>
              </a:rPr>
              <a:t>2</a:t>
            </a:r>
            <a:r>
              <a:rPr lang="en-US" sz="2200" b="0">
                <a:effectLst/>
              </a:rPr>
              <a:t> = 15 (Protein)</a:t>
            </a:r>
          </a:p>
        </p:txBody>
      </p:sp>
      <p:sp>
        <p:nvSpPr>
          <p:cNvPr id="1230872" name="Line 24"/>
          <p:cNvSpPr>
            <a:spLocks noChangeShapeType="1"/>
          </p:cNvSpPr>
          <p:nvPr/>
        </p:nvSpPr>
        <p:spPr bwMode="auto">
          <a:xfrm flipH="1">
            <a:off x="2133600" y="1676400"/>
            <a:ext cx="762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200"/>
          </a:p>
        </p:txBody>
      </p:sp>
      <p:sp>
        <p:nvSpPr>
          <p:cNvPr id="1230873" name="Line 25"/>
          <p:cNvSpPr>
            <a:spLocks noChangeShapeType="1"/>
          </p:cNvSpPr>
          <p:nvPr/>
        </p:nvSpPr>
        <p:spPr bwMode="auto">
          <a:xfrm>
            <a:off x="1600200" y="4953000"/>
            <a:ext cx="50292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200"/>
          </a:p>
        </p:txBody>
      </p:sp>
      <p:sp>
        <p:nvSpPr>
          <p:cNvPr id="1230874" name="Text Box 26"/>
          <p:cNvSpPr txBox="1">
            <a:spLocks noChangeArrowheads="1"/>
          </p:cNvSpPr>
          <p:nvPr/>
        </p:nvSpPr>
        <p:spPr bwMode="auto">
          <a:xfrm>
            <a:off x="5715000" y="4343400"/>
            <a:ext cx="2971800" cy="12772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b="0">
                <a:effectLst/>
              </a:rPr>
              <a:t>1X</a:t>
            </a:r>
            <a:r>
              <a:rPr lang="en-US" sz="2200" b="0" baseline="-25000">
                <a:effectLst/>
              </a:rPr>
              <a:t>1</a:t>
            </a:r>
            <a:r>
              <a:rPr lang="en-US" sz="2200" b="0">
                <a:effectLst/>
              </a:rPr>
              <a:t> + 6X</a:t>
            </a:r>
            <a:r>
              <a:rPr lang="en-US" sz="2200" b="0" baseline="-25000">
                <a:effectLst/>
              </a:rPr>
              <a:t>2 </a:t>
            </a:r>
            <a:r>
              <a:rPr lang="en-US" sz="2200" b="0">
                <a:effectLst/>
              </a:rPr>
              <a:t>= 15 (Calories)</a:t>
            </a:r>
          </a:p>
          <a:p>
            <a:pPr algn="l">
              <a:spcBef>
                <a:spcPct val="50000"/>
              </a:spcBef>
            </a:pPr>
            <a:endParaRPr lang="en-US" sz="2200" b="0">
              <a:effectLst/>
            </a:endParaRPr>
          </a:p>
        </p:txBody>
      </p:sp>
      <p:sp>
        <p:nvSpPr>
          <p:cNvPr id="1230875" name="Line 27"/>
          <p:cNvSpPr>
            <a:spLocks noChangeShapeType="1"/>
          </p:cNvSpPr>
          <p:nvPr/>
        </p:nvSpPr>
        <p:spPr bwMode="auto">
          <a:xfrm flipH="1">
            <a:off x="5486400" y="4724400"/>
            <a:ext cx="3810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200"/>
          </a:p>
        </p:txBody>
      </p:sp>
      <p:sp>
        <p:nvSpPr>
          <p:cNvPr id="1230876" name="Freeform 28"/>
          <p:cNvSpPr>
            <a:spLocks/>
          </p:cNvSpPr>
          <p:nvPr/>
        </p:nvSpPr>
        <p:spPr bwMode="auto">
          <a:xfrm>
            <a:off x="1600200" y="838200"/>
            <a:ext cx="5029200" cy="5029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8" y="1536"/>
              </a:cxn>
              <a:cxn ang="0">
                <a:pos x="1872" y="2928"/>
              </a:cxn>
              <a:cxn ang="0">
                <a:pos x="3168" y="3168"/>
              </a:cxn>
            </a:cxnLst>
            <a:rect l="0" t="0" r="r" b="b"/>
            <a:pathLst>
              <a:path w="3168" h="3168">
                <a:moveTo>
                  <a:pt x="0" y="0"/>
                </a:moveTo>
                <a:lnTo>
                  <a:pt x="528" y="1536"/>
                </a:lnTo>
                <a:lnTo>
                  <a:pt x="1872" y="2928"/>
                </a:lnTo>
                <a:lnTo>
                  <a:pt x="3168" y="3168"/>
                </a:lnTo>
              </a:path>
            </a:pathLst>
          </a:custGeom>
          <a:noFill/>
          <a:ln w="114300" cap="flat" cmpd="sng">
            <a:pattFill prst="ltDnDiag">
              <a:fgClr>
                <a:srgbClr val="000000"/>
              </a:fgClr>
              <a:bgClr>
                <a:srgbClr val="FFFFFF"/>
              </a:bgClr>
            </a:patt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2200"/>
          </a:p>
        </p:txBody>
      </p:sp>
      <p:sp>
        <p:nvSpPr>
          <p:cNvPr id="1230877" name="Text Box 29"/>
          <p:cNvSpPr txBox="1">
            <a:spLocks noChangeArrowheads="1"/>
          </p:cNvSpPr>
          <p:nvPr/>
        </p:nvSpPr>
        <p:spPr bwMode="auto">
          <a:xfrm>
            <a:off x="4724400" y="1600200"/>
            <a:ext cx="3962400" cy="9387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b="0">
                <a:effectLst/>
              </a:rPr>
              <a:t>Feasible </a:t>
            </a:r>
          </a:p>
          <a:p>
            <a:pPr algn="l">
              <a:spcBef>
                <a:spcPct val="50000"/>
              </a:spcBef>
            </a:pPr>
            <a:r>
              <a:rPr lang="en-US" sz="2200" b="0">
                <a:effectLst/>
              </a:rPr>
              <a:t>Region</a:t>
            </a:r>
          </a:p>
        </p:txBody>
      </p:sp>
      <p:sp>
        <p:nvSpPr>
          <p:cNvPr id="1230878" name="Oval 30"/>
          <p:cNvSpPr>
            <a:spLocks noChangeArrowheads="1"/>
          </p:cNvSpPr>
          <p:nvPr/>
        </p:nvSpPr>
        <p:spPr bwMode="auto">
          <a:xfrm>
            <a:off x="1524000" y="8382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200"/>
          </a:p>
        </p:txBody>
      </p:sp>
      <p:sp>
        <p:nvSpPr>
          <p:cNvPr id="1230879" name="Oval 31"/>
          <p:cNvSpPr>
            <a:spLocks noChangeArrowheads="1"/>
          </p:cNvSpPr>
          <p:nvPr/>
        </p:nvSpPr>
        <p:spPr bwMode="auto">
          <a:xfrm>
            <a:off x="2362200" y="3200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200"/>
          </a:p>
        </p:txBody>
      </p:sp>
      <p:sp>
        <p:nvSpPr>
          <p:cNvPr id="1230880" name="Oval 32"/>
          <p:cNvSpPr>
            <a:spLocks noChangeArrowheads="1"/>
          </p:cNvSpPr>
          <p:nvPr/>
        </p:nvSpPr>
        <p:spPr bwMode="auto">
          <a:xfrm>
            <a:off x="4495800" y="54102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200"/>
          </a:p>
        </p:txBody>
      </p:sp>
      <p:sp>
        <p:nvSpPr>
          <p:cNvPr id="1230881" name="Oval 33"/>
          <p:cNvSpPr>
            <a:spLocks noChangeArrowheads="1"/>
          </p:cNvSpPr>
          <p:nvPr/>
        </p:nvSpPr>
        <p:spPr bwMode="auto">
          <a:xfrm>
            <a:off x="6553200" y="57912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200"/>
          </a:p>
        </p:txBody>
      </p:sp>
      <p:sp>
        <p:nvSpPr>
          <p:cNvPr id="1230882" name="Text Box 34"/>
          <p:cNvSpPr txBox="1">
            <a:spLocks noChangeArrowheads="1"/>
          </p:cNvSpPr>
          <p:nvPr/>
        </p:nvSpPr>
        <p:spPr bwMode="auto">
          <a:xfrm>
            <a:off x="1828800" y="685800"/>
            <a:ext cx="114300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b="0">
                <a:effectLst/>
              </a:rPr>
              <a:t>(0,15)</a:t>
            </a:r>
          </a:p>
        </p:txBody>
      </p:sp>
      <p:sp>
        <p:nvSpPr>
          <p:cNvPr id="1230883" name="Text Box 35"/>
          <p:cNvSpPr txBox="1">
            <a:spLocks noChangeArrowheads="1"/>
          </p:cNvSpPr>
          <p:nvPr/>
        </p:nvSpPr>
        <p:spPr bwMode="auto">
          <a:xfrm>
            <a:off x="2438400" y="2895600"/>
            <a:ext cx="144780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b="0">
                <a:effectLst/>
              </a:rPr>
              <a:t>(2.5,7.5)</a:t>
            </a:r>
          </a:p>
        </p:txBody>
      </p:sp>
      <p:sp>
        <p:nvSpPr>
          <p:cNvPr id="1230884" name="Text Box 36"/>
          <p:cNvSpPr txBox="1">
            <a:spLocks noChangeArrowheads="1"/>
          </p:cNvSpPr>
          <p:nvPr/>
        </p:nvSpPr>
        <p:spPr bwMode="auto">
          <a:xfrm>
            <a:off x="4572000" y="4953000"/>
            <a:ext cx="83820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b="0">
                <a:effectLst/>
              </a:rPr>
              <a:t>(9,1)</a:t>
            </a:r>
          </a:p>
        </p:txBody>
      </p:sp>
      <p:sp>
        <p:nvSpPr>
          <p:cNvPr id="1230885" name="Text Box 37"/>
          <p:cNvSpPr txBox="1">
            <a:spLocks noChangeArrowheads="1"/>
          </p:cNvSpPr>
          <p:nvPr/>
        </p:nvSpPr>
        <p:spPr bwMode="auto">
          <a:xfrm>
            <a:off x="6477000" y="5410200"/>
            <a:ext cx="106680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b="0">
                <a:effectLst/>
              </a:rPr>
              <a:t>(15,0)</a:t>
            </a:r>
          </a:p>
        </p:txBody>
      </p:sp>
    </p:spTree>
    <p:extLst>
      <p:ext uri="{BB962C8B-B14F-4D97-AF65-F5344CB8AC3E}">
        <p14:creationId xmlns:p14="http://schemas.microsoft.com/office/powerpoint/2010/main" val="32181688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0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0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30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30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30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30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30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30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30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30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30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30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30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30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30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30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30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30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30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30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30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30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30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30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30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30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30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30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30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30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30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30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30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30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30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30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30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30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230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230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30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230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30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30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865" grpId="0"/>
      <p:bldP spid="1230865" grpId="1"/>
      <p:bldP spid="1230866" grpId="0" animBg="1"/>
      <p:bldP spid="1230866" grpId="1" animBg="1"/>
      <p:bldP spid="1230871" grpId="0"/>
      <p:bldP spid="1230872" grpId="0" animBg="1"/>
      <p:bldP spid="1230873" grpId="0" animBg="1"/>
      <p:bldP spid="1230874" grpId="0"/>
      <p:bldP spid="1230875" grpId="0" animBg="1"/>
      <p:bldP spid="1230876" grpId="0" animBg="1"/>
      <p:bldP spid="1230877" grpId="0"/>
      <p:bldP spid="1230878" grpId="0" animBg="1"/>
      <p:bldP spid="1230879" grpId="0" animBg="1"/>
      <p:bldP spid="1230880" grpId="0" animBg="1"/>
      <p:bldP spid="1230881" grpId="0" animBg="1"/>
      <p:bldP spid="1230882" grpId="0"/>
      <p:bldP spid="1230883" grpId="0"/>
      <p:bldP spid="1230884" grpId="0"/>
      <p:bldP spid="123088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23" name="Rectangle 7"/>
          <p:cNvSpPr>
            <a:spLocks noChangeArrowheads="1"/>
          </p:cNvSpPr>
          <p:nvPr/>
        </p:nvSpPr>
        <p:spPr bwMode="auto">
          <a:xfrm>
            <a:off x="742950" y="1556792"/>
            <a:ext cx="7908925" cy="4487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81000" indent="-381000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ü"/>
            </a:pPr>
            <a:r>
              <a:rPr lang="id-ID" sz="2800" smtClean="0"/>
              <a:t>Se</a:t>
            </a:r>
            <a:r>
              <a:rPr lang="sv-SE" sz="2800" smtClean="0"/>
              <a:t>orang </a:t>
            </a:r>
            <a:r>
              <a:rPr lang="sv-SE" sz="2800"/>
              <a:t>anak diharuskan minum dua jenis tablet setiap hari. </a:t>
            </a:r>
            <a:endParaRPr lang="id-ID" sz="2800" smtClean="0"/>
          </a:p>
          <a:p>
            <a:pPr marL="381000" indent="-381000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ü"/>
            </a:pPr>
            <a:r>
              <a:rPr lang="sv-SE" sz="2800" smtClean="0"/>
              <a:t>Tablet </a:t>
            </a:r>
            <a:r>
              <a:rPr lang="sv-SE" sz="2800"/>
              <a:t>jenis I mengandung 5 unit vitamin A dan 3 unit vitamin B. Tablet jenis II mengandung 10 unit vitamin A dan 1 unit vitamin B. </a:t>
            </a:r>
            <a:endParaRPr lang="id-ID" sz="2800" smtClean="0"/>
          </a:p>
          <a:p>
            <a:pPr marL="381000" indent="-381000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ü"/>
            </a:pPr>
            <a:r>
              <a:rPr lang="sv-SE" sz="2800" smtClean="0"/>
              <a:t>Dalam </a:t>
            </a:r>
            <a:r>
              <a:rPr lang="id-ID" sz="2800" smtClean="0"/>
              <a:t>satu</a:t>
            </a:r>
            <a:r>
              <a:rPr lang="sv-SE" sz="2800" smtClean="0"/>
              <a:t> </a:t>
            </a:r>
            <a:r>
              <a:rPr lang="sv-SE" sz="2800"/>
              <a:t>hari anak tersebut memerlukan 25 unit vitamin A dan 5 unit vitamin B. </a:t>
            </a:r>
            <a:endParaRPr lang="id-ID" sz="2800" smtClean="0"/>
          </a:p>
          <a:p>
            <a:pPr marL="381000" indent="-381000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ü"/>
            </a:pPr>
            <a:r>
              <a:rPr lang="sv-SE" sz="2800" smtClean="0"/>
              <a:t>Jika </a:t>
            </a:r>
            <a:r>
              <a:rPr lang="sv-SE" sz="2800"/>
              <a:t>harga tablet </a:t>
            </a:r>
            <a:r>
              <a:rPr lang="id-ID" sz="2800" smtClean="0"/>
              <a:t>I</a:t>
            </a:r>
            <a:r>
              <a:rPr lang="sv-SE" sz="2800" smtClean="0"/>
              <a:t> </a:t>
            </a:r>
            <a:r>
              <a:rPr lang="sv-SE" sz="2800"/>
              <a:t>Rp. 4000</a:t>
            </a:r>
            <a:r>
              <a:rPr lang="sv-SE" sz="2800" smtClean="0"/>
              <a:t>,</a:t>
            </a:r>
            <a:r>
              <a:rPr lang="id-ID" sz="2800" smtClean="0"/>
              <a:t>-</a:t>
            </a:r>
            <a:r>
              <a:rPr lang="sv-SE" sz="2800" smtClean="0"/>
              <a:t> </a:t>
            </a:r>
            <a:r>
              <a:rPr lang="sv-SE" sz="2800"/>
              <a:t>per </a:t>
            </a:r>
            <a:r>
              <a:rPr lang="id-ID" sz="2800" smtClean="0"/>
              <a:t>butir</a:t>
            </a:r>
            <a:r>
              <a:rPr lang="sv-SE" sz="2800" smtClean="0"/>
              <a:t> </a:t>
            </a:r>
            <a:r>
              <a:rPr lang="sv-SE" sz="2800"/>
              <a:t>dan tablet II Rp. 8.000</a:t>
            </a:r>
            <a:r>
              <a:rPr lang="sv-SE" sz="2800" smtClean="0"/>
              <a:t>,</a:t>
            </a:r>
            <a:r>
              <a:rPr lang="id-ID" sz="2800" smtClean="0"/>
              <a:t>-</a:t>
            </a:r>
            <a:r>
              <a:rPr lang="sv-SE" sz="2800" smtClean="0"/>
              <a:t> </a:t>
            </a:r>
            <a:r>
              <a:rPr lang="sv-SE" sz="2800"/>
              <a:t>per </a:t>
            </a:r>
            <a:r>
              <a:rPr lang="id-ID" sz="2800" smtClean="0"/>
              <a:t>butir</a:t>
            </a:r>
            <a:r>
              <a:rPr lang="sv-SE" sz="2800" smtClean="0"/>
              <a:t>, </a:t>
            </a:r>
            <a:r>
              <a:rPr lang="id-ID" sz="2800" smtClean="0"/>
              <a:t>berapa biaya pengeluaran terendah?</a:t>
            </a:r>
            <a:endParaRPr lang="en-US" sz="2600" smtClean="0"/>
          </a:p>
        </p:txBody>
      </p:sp>
      <p:sp>
        <p:nvSpPr>
          <p:cNvPr id="1084420" name="Rectangle 4"/>
          <p:cNvSpPr>
            <a:spLocks noGrp="1" noChangeArrowheads="1"/>
          </p:cNvSpPr>
          <p:nvPr>
            <p:ph type="title"/>
          </p:nvPr>
        </p:nvSpPr>
        <p:spPr>
          <a:xfrm>
            <a:off x="742950" y="188640"/>
            <a:ext cx="7376492" cy="795561"/>
          </a:xfrm>
          <a:noFill/>
          <a:ln/>
        </p:spPr>
        <p:txBody>
          <a:bodyPr lIns="90488" tIns="44450" rIns="90488" bIns="44450"/>
          <a:lstStyle/>
          <a:p>
            <a:pPr algn="l">
              <a:spcBef>
                <a:spcPct val="30000"/>
              </a:spcBef>
            </a:pPr>
            <a:r>
              <a:rPr lang="en-US" sz="3000" dirty="0" err="1" smtClean="0"/>
              <a:t>Kasus</a:t>
            </a:r>
            <a:r>
              <a:rPr lang="en-US" sz="3000" dirty="0" smtClean="0"/>
              <a:t> </a:t>
            </a:r>
            <a:r>
              <a:rPr lang="en-US" sz="3000" dirty="0" err="1" smtClean="0"/>
              <a:t>Meminimukan</a:t>
            </a:r>
            <a:r>
              <a:rPr lang="en-US" sz="3000" dirty="0" smtClean="0"/>
              <a:t> </a:t>
            </a:r>
            <a:r>
              <a:rPr lang="en-US" sz="3000" dirty="0" err="1" smtClean="0"/>
              <a:t>Biaya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09139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Line 2"/>
          <p:cNvSpPr>
            <a:spLocks noChangeShapeType="1"/>
          </p:cNvSpPr>
          <p:nvPr/>
        </p:nvSpPr>
        <p:spPr bwMode="auto">
          <a:xfrm>
            <a:off x="1600200" y="838200"/>
            <a:ext cx="0" cy="502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875" name="Line 3"/>
          <p:cNvSpPr>
            <a:spLocks noChangeShapeType="1"/>
          </p:cNvSpPr>
          <p:nvPr/>
        </p:nvSpPr>
        <p:spPr bwMode="auto">
          <a:xfrm>
            <a:off x="1600200" y="5867400"/>
            <a:ext cx="502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876" name="Line 4"/>
          <p:cNvSpPr>
            <a:spLocks noChangeShapeType="1"/>
          </p:cNvSpPr>
          <p:nvPr/>
        </p:nvSpPr>
        <p:spPr bwMode="auto">
          <a:xfrm>
            <a:off x="1447800" y="8382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877" name="Line 5"/>
          <p:cNvSpPr>
            <a:spLocks noChangeShapeType="1"/>
          </p:cNvSpPr>
          <p:nvPr/>
        </p:nvSpPr>
        <p:spPr bwMode="auto">
          <a:xfrm>
            <a:off x="1447800" y="41148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878" name="Line 6"/>
          <p:cNvSpPr>
            <a:spLocks noChangeShapeType="1"/>
          </p:cNvSpPr>
          <p:nvPr/>
        </p:nvSpPr>
        <p:spPr bwMode="auto">
          <a:xfrm>
            <a:off x="1447800" y="24384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879" name="Text Box 7"/>
          <p:cNvSpPr txBox="1">
            <a:spLocks noChangeArrowheads="1"/>
          </p:cNvSpPr>
          <p:nvPr/>
        </p:nvSpPr>
        <p:spPr bwMode="auto">
          <a:xfrm>
            <a:off x="838200" y="3962400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0">
                <a:effectLst/>
              </a:rPr>
              <a:t>5</a:t>
            </a:r>
          </a:p>
        </p:txBody>
      </p:sp>
      <p:sp>
        <p:nvSpPr>
          <p:cNvPr id="1231880" name="Text Box 8"/>
          <p:cNvSpPr txBox="1">
            <a:spLocks noChangeArrowheads="1"/>
          </p:cNvSpPr>
          <p:nvPr/>
        </p:nvSpPr>
        <p:spPr bwMode="auto">
          <a:xfrm>
            <a:off x="762000" y="2133600"/>
            <a:ext cx="762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0">
                <a:effectLst/>
              </a:rPr>
              <a:t>10</a:t>
            </a:r>
          </a:p>
        </p:txBody>
      </p:sp>
      <p:sp>
        <p:nvSpPr>
          <p:cNvPr id="1231881" name="Text Box 9"/>
          <p:cNvSpPr txBox="1">
            <a:spLocks noChangeArrowheads="1"/>
          </p:cNvSpPr>
          <p:nvPr/>
        </p:nvSpPr>
        <p:spPr bwMode="auto">
          <a:xfrm>
            <a:off x="685800" y="6858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0">
                <a:effectLst/>
              </a:rPr>
              <a:t>15</a:t>
            </a:r>
          </a:p>
        </p:txBody>
      </p:sp>
      <p:sp>
        <p:nvSpPr>
          <p:cNvPr id="1231882" name="Line 10"/>
          <p:cNvSpPr>
            <a:spLocks noChangeShapeType="1"/>
          </p:cNvSpPr>
          <p:nvPr/>
        </p:nvSpPr>
        <p:spPr bwMode="auto">
          <a:xfrm>
            <a:off x="6629400" y="5867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883" name="Line 11"/>
          <p:cNvSpPr>
            <a:spLocks noChangeShapeType="1"/>
          </p:cNvSpPr>
          <p:nvPr/>
        </p:nvSpPr>
        <p:spPr bwMode="auto">
          <a:xfrm flipH="1">
            <a:off x="4953000" y="5867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884" name="Line 12"/>
          <p:cNvSpPr>
            <a:spLocks noChangeShapeType="1"/>
          </p:cNvSpPr>
          <p:nvPr/>
        </p:nvSpPr>
        <p:spPr bwMode="auto">
          <a:xfrm>
            <a:off x="3276600" y="5867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885" name="Text Box 13"/>
          <p:cNvSpPr txBox="1">
            <a:spLocks noChangeArrowheads="1"/>
          </p:cNvSpPr>
          <p:nvPr/>
        </p:nvSpPr>
        <p:spPr bwMode="auto">
          <a:xfrm>
            <a:off x="3124200" y="6019800"/>
            <a:ext cx="762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0">
                <a:effectLst/>
              </a:rPr>
              <a:t>5</a:t>
            </a:r>
          </a:p>
        </p:txBody>
      </p:sp>
      <p:sp>
        <p:nvSpPr>
          <p:cNvPr id="1231886" name="Text Box 14"/>
          <p:cNvSpPr txBox="1">
            <a:spLocks noChangeArrowheads="1"/>
          </p:cNvSpPr>
          <p:nvPr/>
        </p:nvSpPr>
        <p:spPr bwMode="auto">
          <a:xfrm>
            <a:off x="4724400" y="6019800"/>
            <a:ext cx="762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0">
                <a:effectLst/>
              </a:rPr>
              <a:t>10</a:t>
            </a:r>
          </a:p>
        </p:txBody>
      </p:sp>
      <p:sp>
        <p:nvSpPr>
          <p:cNvPr id="1231887" name="Text Box 15"/>
          <p:cNvSpPr txBox="1">
            <a:spLocks noChangeArrowheads="1"/>
          </p:cNvSpPr>
          <p:nvPr/>
        </p:nvSpPr>
        <p:spPr bwMode="auto">
          <a:xfrm>
            <a:off x="6400800" y="59436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0">
                <a:effectLst/>
              </a:rPr>
              <a:t>15</a:t>
            </a:r>
          </a:p>
        </p:txBody>
      </p:sp>
      <p:sp>
        <p:nvSpPr>
          <p:cNvPr id="1231888" name="Text Box 16"/>
          <p:cNvSpPr txBox="1">
            <a:spLocks noChangeArrowheads="1"/>
          </p:cNvSpPr>
          <p:nvPr/>
        </p:nvSpPr>
        <p:spPr bwMode="auto">
          <a:xfrm>
            <a:off x="1371600" y="381000"/>
            <a:ext cx="685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0">
                <a:effectLst/>
              </a:rPr>
              <a:t>X</a:t>
            </a:r>
            <a:r>
              <a:rPr lang="en-US" sz="2400" b="0" baseline="-25000">
                <a:effectLst/>
              </a:rPr>
              <a:t>2</a:t>
            </a:r>
          </a:p>
        </p:txBody>
      </p:sp>
      <p:sp>
        <p:nvSpPr>
          <p:cNvPr id="1231889" name="Text Box 17"/>
          <p:cNvSpPr txBox="1">
            <a:spLocks noChangeArrowheads="1"/>
          </p:cNvSpPr>
          <p:nvPr/>
        </p:nvSpPr>
        <p:spPr bwMode="auto">
          <a:xfrm>
            <a:off x="6934200" y="5715000"/>
            <a:ext cx="685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0">
                <a:effectLst/>
              </a:rPr>
              <a:t>X</a:t>
            </a:r>
            <a:r>
              <a:rPr lang="en-US" sz="2400" b="0" baseline="-25000">
                <a:effectLst/>
              </a:rPr>
              <a:t>1</a:t>
            </a:r>
          </a:p>
        </p:txBody>
      </p:sp>
      <p:cxnSp>
        <p:nvCxnSpPr>
          <p:cNvPr id="1231890" name="AutoShape 18"/>
          <p:cNvCxnSpPr>
            <a:cxnSpLocks noChangeShapeType="1"/>
            <a:stCxn id="1231874" idx="0"/>
            <a:endCxn id="1231874" idx="0"/>
          </p:cNvCxnSpPr>
          <p:nvPr/>
        </p:nvCxnSpPr>
        <p:spPr bwMode="auto">
          <a:xfrm>
            <a:off x="1600200" y="838200"/>
            <a:ext cx="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31891" name="Freeform 19"/>
          <p:cNvSpPr>
            <a:spLocks/>
          </p:cNvSpPr>
          <p:nvPr/>
        </p:nvSpPr>
        <p:spPr bwMode="auto">
          <a:xfrm>
            <a:off x="1600200" y="838200"/>
            <a:ext cx="5029200" cy="5029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8" y="1536"/>
              </a:cxn>
              <a:cxn ang="0">
                <a:pos x="1872" y="2928"/>
              </a:cxn>
              <a:cxn ang="0">
                <a:pos x="3168" y="3168"/>
              </a:cxn>
            </a:cxnLst>
            <a:rect l="0" t="0" r="r" b="b"/>
            <a:pathLst>
              <a:path w="3168" h="3168">
                <a:moveTo>
                  <a:pt x="0" y="0"/>
                </a:moveTo>
                <a:lnTo>
                  <a:pt x="528" y="1536"/>
                </a:lnTo>
                <a:lnTo>
                  <a:pt x="1872" y="2928"/>
                </a:lnTo>
                <a:lnTo>
                  <a:pt x="3168" y="3168"/>
                </a:lnTo>
              </a:path>
            </a:pathLst>
          </a:custGeom>
          <a:noFill/>
          <a:ln w="114300" cap="flat" cmpd="sng">
            <a:pattFill prst="ltDnDiag">
              <a:fgClr>
                <a:srgbClr val="000000"/>
              </a:fgClr>
              <a:bgClr>
                <a:srgbClr val="FFFFFF"/>
              </a:bgClr>
            </a:patt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892" name="Text Box 20"/>
          <p:cNvSpPr txBox="1">
            <a:spLocks noChangeArrowheads="1"/>
          </p:cNvSpPr>
          <p:nvPr/>
        </p:nvSpPr>
        <p:spPr bwMode="auto">
          <a:xfrm>
            <a:off x="4724400" y="1600200"/>
            <a:ext cx="3962400" cy="1015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0">
                <a:effectLst/>
              </a:rPr>
              <a:t>Feasible </a:t>
            </a:r>
          </a:p>
          <a:p>
            <a:pPr algn="l">
              <a:spcBef>
                <a:spcPct val="50000"/>
              </a:spcBef>
            </a:pPr>
            <a:r>
              <a:rPr lang="en-US" sz="2400" b="0">
                <a:effectLst/>
              </a:rPr>
              <a:t>Region</a:t>
            </a:r>
          </a:p>
        </p:txBody>
      </p:sp>
      <p:sp>
        <p:nvSpPr>
          <p:cNvPr id="1231893" name="Oval 21"/>
          <p:cNvSpPr>
            <a:spLocks noChangeArrowheads="1"/>
          </p:cNvSpPr>
          <p:nvPr/>
        </p:nvSpPr>
        <p:spPr bwMode="auto">
          <a:xfrm>
            <a:off x="1524000" y="8382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894" name="Oval 22"/>
          <p:cNvSpPr>
            <a:spLocks noChangeArrowheads="1"/>
          </p:cNvSpPr>
          <p:nvPr/>
        </p:nvSpPr>
        <p:spPr bwMode="auto">
          <a:xfrm>
            <a:off x="2362200" y="3200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895" name="Oval 23"/>
          <p:cNvSpPr>
            <a:spLocks noChangeArrowheads="1"/>
          </p:cNvSpPr>
          <p:nvPr/>
        </p:nvSpPr>
        <p:spPr bwMode="auto">
          <a:xfrm>
            <a:off x="4495800" y="54102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896" name="Oval 24"/>
          <p:cNvSpPr>
            <a:spLocks noChangeArrowheads="1"/>
          </p:cNvSpPr>
          <p:nvPr/>
        </p:nvSpPr>
        <p:spPr bwMode="auto">
          <a:xfrm>
            <a:off x="6553200" y="57912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897" name="Text Box 25"/>
          <p:cNvSpPr txBox="1">
            <a:spLocks noChangeArrowheads="1"/>
          </p:cNvSpPr>
          <p:nvPr/>
        </p:nvSpPr>
        <p:spPr bwMode="auto">
          <a:xfrm>
            <a:off x="1828800" y="685800"/>
            <a:ext cx="1143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0">
                <a:effectLst/>
              </a:rPr>
              <a:t>(0,15)</a:t>
            </a:r>
          </a:p>
        </p:txBody>
      </p:sp>
      <p:sp>
        <p:nvSpPr>
          <p:cNvPr id="1231898" name="Text Box 26"/>
          <p:cNvSpPr txBox="1">
            <a:spLocks noChangeArrowheads="1"/>
          </p:cNvSpPr>
          <p:nvPr/>
        </p:nvSpPr>
        <p:spPr bwMode="auto">
          <a:xfrm>
            <a:off x="2438400" y="2895600"/>
            <a:ext cx="1447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0">
                <a:effectLst/>
              </a:rPr>
              <a:t>(2.5,7.5)</a:t>
            </a:r>
          </a:p>
        </p:txBody>
      </p:sp>
      <p:sp>
        <p:nvSpPr>
          <p:cNvPr id="1231899" name="Text Box 27"/>
          <p:cNvSpPr txBox="1">
            <a:spLocks noChangeArrowheads="1"/>
          </p:cNvSpPr>
          <p:nvPr/>
        </p:nvSpPr>
        <p:spPr bwMode="auto">
          <a:xfrm>
            <a:off x="4572000" y="49530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0">
                <a:effectLst/>
              </a:rPr>
              <a:t>(9,1)</a:t>
            </a:r>
          </a:p>
        </p:txBody>
      </p:sp>
      <p:sp>
        <p:nvSpPr>
          <p:cNvPr id="1231900" name="Text Box 28"/>
          <p:cNvSpPr txBox="1">
            <a:spLocks noChangeArrowheads="1"/>
          </p:cNvSpPr>
          <p:nvPr/>
        </p:nvSpPr>
        <p:spPr bwMode="auto">
          <a:xfrm>
            <a:off x="6477000" y="54102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0">
                <a:effectLst/>
              </a:rPr>
              <a:t>(15,0)</a:t>
            </a:r>
          </a:p>
        </p:txBody>
      </p:sp>
      <p:sp>
        <p:nvSpPr>
          <p:cNvPr id="1231901" name="Text Box 29"/>
          <p:cNvSpPr txBox="1">
            <a:spLocks noChangeArrowheads="1"/>
          </p:cNvSpPr>
          <p:nvPr/>
        </p:nvSpPr>
        <p:spPr bwMode="auto">
          <a:xfrm>
            <a:off x="4191000" y="3048000"/>
            <a:ext cx="419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0">
                <a:effectLst/>
              </a:rPr>
              <a:t>Cost =1.000 X</a:t>
            </a:r>
            <a:r>
              <a:rPr lang="en-US" sz="2400" b="0" baseline="-25000">
                <a:effectLst/>
              </a:rPr>
              <a:t>1 </a:t>
            </a:r>
            <a:r>
              <a:rPr lang="en-US" sz="2400" b="0">
                <a:effectLst/>
              </a:rPr>
              <a:t>+ 2.000 X</a:t>
            </a:r>
            <a:r>
              <a:rPr lang="en-US" sz="2400" b="0" baseline="-25000">
                <a:effectLst/>
              </a:rPr>
              <a:t>2</a:t>
            </a:r>
          </a:p>
        </p:txBody>
      </p:sp>
      <p:sp>
        <p:nvSpPr>
          <p:cNvPr id="1231902" name="Line 30"/>
          <p:cNvSpPr>
            <a:spLocks noChangeShapeType="1"/>
          </p:cNvSpPr>
          <p:nvPr/>
        </p:nvSpPr>
        <p:spPr bwMode="auto">
          <a:xfrm>
            <a:off x="1600200" y="3962400"/>
            <a:ext cx="3657600" cy="1905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903" name="Line 31"/>
          <p:cNvSpPr>
            <a:spLocks noChangeShapeType="1"/>
          </p:cNvSpPr>
          <p:nvPr/>
        </p:nvSpPr>
        <p:spPr bwMode="auto">
          <a:xfrm flipH="1">
            <a:off x="2819400" y="3429000"/>
            <a:ext cx="14478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904" name="Text Box 32"/>
          <p:cNvSpPr txBox="1">
            <a:spLocks noChangeArrowheads="1"/>
          </p:cNvSpPr>
          <p:nvPr/>
        </p:nvSpPr>
        <p:spPr bwMode="auto">
          <a:xfrm>
            <a:off x="4876800" y="3657600"/>
            <a:ext cx="4267200" cy="13849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0">
                <a:effectLst/>
              </a:rPr>
              <a:t>= Rp 1.000 (9) + Rp 2.000 (1) = Rp 11.000,- </a:t>
            </a:r>
          </a:p>
          <a:p>
            <a:pPr algn="l">
              <a:spcBef>
                <a:spcPct val="50000"/>
              </a:spcBef>
            </a:pPr>
            <a:r>
              <a:rPr lang="en-US" sz="2400" b="0">
                <a:effectLst/>
              </a:rPr>
              <a:t>   SOLUTION</a:t>
            </a:r>
          </a:p>
        </p:txBody>
      </p:sp>
    </p:spTree>
    <p:extLst>
      <p:ext uri="{BB962C8B-B14F-4D97-AF65-F5344CB8AC3E}">
        <p14:creationId xmlns:p14="http://schemas.microsoft.com/office/powerpoint/2010/main" val="26710585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1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1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1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1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31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31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31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31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901" grpId="0"/>
      <p:bldP spid="1231902" grpId="0" animBg="1"/>
      <p:bldP spid="1231903" grpId="0" animBg="1"/>
      <p:bldP spid="123190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CONTOH:</a:t>
            </a:r>
            <a:br>
              <a:rPr lang="en-US" sz="3200" smtClean="0"/>
            </a:br>
            <a:r>
              <a:rPr lang="en-US" sz="3200" smtClean="0"/>
              <a:t>Formulasi </a:t>
            </a:r>
            <a:r>
              <a:rPr lang="en-US" sz="3200"/>
              <a:t>Ransum</a:t>
            </a:r>
          </a:p>
        </p:txBody>
      </p:sp>
      <p:sp>
        <p:nvSpPr>
          <p:cNvPr id="1234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1628800"/>
            <a:ext cx="7367091" cy="4464496"/>
          </a:xfrm>
        </p:spPr>
        <p:txBody>
          <a:bodyPr>
            <a:normAutofit lnSpcReduction="10000"/>
          </a:bodyPr>
          <a:lstStyle/>
          <a:p>
            <a:r>
              <a:rPr lang="en-US" sz="2400"/>
              <a:t>Susunlah ransum ayam broiler dari bahan makanan berikut: </a:t>
            </a:r>
            <a:r>
              <a:rPr lang="en-US" sz="2400" smtClean="0"/>
              <a:t>Jagung (JK), </a:t>
            </a:r>
            <a:r>
              <a:rPr lang="en-US" sz="2400"/>
              <a:t>Dedak </a:t>
            </a:r>
            <a:r>
              <a:rPr lang="en-US" sz="2400" smtClean="0"/>
              <a:t>Halus (DH), Corn Gluten Meal (CGM), </a:t>
            </a:r>
            <a:r>
              <a:rPr lang="en-US" sz="2400"/>
              <a:t>Tepung </a:t>
            </a:r>
            <a:r>
              <a:rPr lang="en-US" sz="2400" smtClean="0"/>
              <a:t>Ikan (TI), Crude Palm Oil (CPO), CaCO3</a:t>
            </a:r>
            <a:r>
              <a:rPr lang="en-US" sz="2400"/>
              <a:t>, </a:t>
            </a:r>
            <a:r>
              <a:rPr lang="en-US" sz="2400" smtClean="0"/>
              <a:t>Dicalcium Posphat (DCP)</a:t>
            </a:r>
            <a:endParaRPr lang="en-US" sz="2400"/>
          </a:p>
          <a:p>
            <a:r>
              <a:rPr lang="en-US" sz="2400"/>
              <a:t>Kandungan Nutrien: </a:t>
            </a:r>
            <a:endParaRPr lang="en-US" sz="2400" smtClean="0"/>
          </a:p>
          <a:p>
            <a:pPr lvl="1"/>
            <a:r>
              <a:rPr lang="en-US" sz="2400" smtClean="0"/>
              <a:t>EM </a:t>
            </a:r>
            <a:r>
              <a:rPr lang="en-US" sz="2400"/>
              <a:t>3100 kkal/kg, </a:t>
            </a:r>
            <a:endParaRPr lang="en-US" sz="2400" smtClean="0"/>
          </a:p>
          <a:p>
            <a:pPr lvl="1"/>
            <a:r>
              <a:rPr lang="en-US" sz="2400" smtClean="0"/>
              <a:t>CP </a:t>
            </a:r>
            <a:r>
              <a:rPr lang="en-US" sz="2400"/>
              <a:t>21%, </a:t>
            </a:r>
            <a:endParaRPr lang="en-US" sz="2400" smtClean="0"/>
          </a:p>
          <a:p>
            <a:pPr lvl="1"/>
            <a:r>
              <a:rPr lang="en-US" sz="2400" smtClean="0"/>
              <a:t>Ca </a:t>
            </a:r>
            <a:r>
              <a:rPr lang="en-US" sz="2400"/>
              <a:t>0.9%, </a:t>
            </a:r>
            <a:endParaRPr lang="en-US" sz="2400" smtClean="0"/>
          </a:p>
          <a:p>
            <a:pPr lvl="1"/>
            <a:r>
              <a:rPr lang="en-US" sz="2400" smtClean="0"/>
              <a:t>P </a:t>
            </a:r>
            <a:r>
              <a:rPr lang="en-US" sz="2400"/>
              <a:t>0,45%</a:t>
            </a:r>
          </a:p>
        </p:txBody>
      </p:sp>
    </p:spTree>
    <p:extLst>
      <p:ext uri="{BB962C8B-B14F-4D97-AF65-F5344CB8AC3E}">
        <p14:creationId xmlns:p14="http://schemas.microsoft.com/office/powerpoint/2010/main" val="257523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9313" y="1628800"/>
            <a:ext cx="8096250" cy="460851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800"/>
              <a:t>Minimize cost  = </a:t>
            </a:r>
            <a:r>
              <a:rPr lang="en-US" sz="1800" smtClean="0"/>
              <a:t>3000 </a:t>
            </a:r>
            <a:r>
              <a:rPr lang="en-US" sz="1800"/>
              <a:t>JG + </a:t>
            </a:r>
            <a:r>
              <a:rPr lang="en-US" sz="1800" smtClean="0"/>
              <a:t>1500 </a:t>
            </a:r>
            <a:r>
              <a:rPr lang="en-US" sz="1800"/>
              <a:t>DH + </a:t>
            </a:r>
            <a:r>
              <a:rPr lang="en-US" sz="1800" smtClean="0"/>
              <a:t>4500 </a:t>
            </a:r>
            <a:r>
              <a:rPr lang="en-US" sz="1800"/>
              <a:t>CGM + 6000 TI + </a:t>
            </a:r>
            <a:r>
              <a:rPr lang="en-US" sz="1800" smtClean="0"/>
              <a:t>4500 </a:t>
            </a:r>
            <a:r>
              <a:rPr lang="en-US" sz="1800"/>
              <a:t>CPO </a:t>
            </a:r>
            <a:r>
              <a:rPr lang="en-US" sz="1800" smtClean="0"/>
              <a:t>+ </a:t>
            </a:r>
            <a:r>
              <a:rPr lang="en-US" sz="1800"/>
              <a:t>200 CC + </a:t>
            </a:r>
            <a:r>
              <a:rPr lang="en-US" sz="1800" smtClean="0"/>
              <a:t>8000 </a:t>
            </a:r>
            <a:r>
              <a:rPr lang="en-US" sz="1800"/>
              <a:t>DCP</a:t>
            </a:r>
          </a:p>
          <a:p>
            <a:pPr>
              <a:spcBef>
                <a:spcPts val="600"/>
              </a:spcBef>
            </a:pPr>
            <a:endParaRPr lang="en-US" sz="1800" baseline="-25000"/>
          </a:p>
          <a:p>
            <a:pPr>
              <a:spcBef>
                <a:spcPts val="600"/>
              </a:spcBef>
            </a:pPr>
            <a:r>
              <a:rPr lang="en-US" sz="1800"/>
              <a:t>Subject to:</a:t>
            </a:r>
          </a:p>
          <a:p>
            <a:pPr lvl="1">
              <a:spcBef>
                <a:spcPts val="600"/>
              </a:spcBef>
            </a:pPr>
            <a:r>
              <a:rPr lang="en-US" sz="1600"/>
              <a:t>8 JG + 11.32 DH + 64 CGM + 55 TI  </a:t>
            </a:r>
            <a:r>
              <a:rPr lang="en-US" sz="1600" u="sng"/>
              <a:t>&gt;</a:t>
            </a:r>
            <a:r>
              <a:rPr lang="en-US" sz="1600"/>
              <a:t> 21   (Protein)</a:t>
            </a:r>
          </a:p>
          <a:p>
            <a:pPr lvl="1">
              <a:spcBef>
                <a:spcPts val="600"/>
              </a:spcBef>
            </a:pPr>
            <a:r>
              <a:rPr lang="en-US" sz="1600"/>
              <a:t>3300 JG + 3100 DH + 3500 CGM + 2853 TI + 7500 CPO  </a:t>
            </a:r>
            <a:r>
              <a:rPr lang="en-US" sz="1600" u="sng"/>
              <a:t>&gt;</a:t>
            </a:r>
            <a:r>
              <a:rPr lang="en-US" sz="1600"/>
              <a:t> 3100  (EM)</a:t>
            </a:r>
          </a:p>
          <a:p>
            <a:pPr lvl="1">
              <a:spcBef>
                <a:spcPts val="600"/>
              </a:spcBef>
            </a:pPr>
            <a:r>
              <a:rPr lang="en-US" sz="1600"/>
              <a:t>0.02 JG + 0.07 DH + 0.05 CGM + 7.19 TI + 40 CC + 22.7 DCP </a:t>
            </a:r>
            <a:r>
              <a:rPr lang="en-US" sz="1600" u="sng"/>
              <a:t>&gt;</a:t>
            </a:r>
            <a:r>
              <a:rPr lang="en-US" sz="1600"/>
              <a:t> 0.9  (Ca)</a:t>
            </a:r>
          </a:p>
          <a:p>
            <a:pPr lvl="1">
              <a:spcBef>
                <a:spcPts val="600"/>
              </a:spcBef>
            </a:pPr>
            <a:r>
              <a:rPr lang="en-US" sz="1600"/>
              <a:t>0.28 JG + 1.50 DH + 0.50 CGM + 2.88 TI + 17.68 DCP </a:t>
            </a:r>
            <a:r>
              <a:rPr lang="en-US" sz="1600" u="sng"/>
              <a:t>&gt;</a:t>
            </a:r>
            <a:r>
              <a:rPr lang="en-US" sz="1600"/>
              <a:t> 0.45  (P)</a:t>
            </a:r>
          </a:p>
          <a:p>
            <a:pPr lvl="1">
              <a:spcBef>
                <a:spcPts val="600"/>
              </a:spcBef>
            </a:pPr>
            <a:r>
              <a:rPr lang="en-US" sz="1600"/>
              <a:t>JG + DH + CGM + TI + CPO + CC + DCP = </a:t>
            </a:r>
            <a:r>
              <a:rPr lang="en-US" sz="1600" smtClean="0"/>
              <a:t>1 (Total 100</a:t>
            </a:r>
            <a:r>
              <a:rPr lang="en-US" sz="1600" smtClean="0"/>
              <a:t>%)</a:t>
            </a:r>
          </a:p>
          <a:p>
            <a:pPr lvl="1">
              <a:spcBef>
                <a:spcPts val="600"/>
              </a:spcBef>
            </a:pPr>
            <a:r>
              <a:rPr lang="en-US" sz="1600" smtClean="0"/>
              <a:t>JG </a:t>
            </a:r>
            <a:r>
              <a:rPr lang="en-US" sz="1600" u="sng" smtClean="0"/>
              <a:t>&gt;</a:t>
            </a:r>
            <a:r>
              <a:rPr lang="en-US" sz="1600" smtClean="0"/>
              <a:t> 30 (jumlah jagung paling sedikit 30% dalam ransum)</a:t>
            </a:r>
          </a:p>
          <a:p>
            <a:pPr lvl="1">
              <a:spcBef>
                <a:spcPts val="600"/>
              </a:spcBef>
            </a:pPr>
            <a:r>
              <a:rPr lang="en-US" sz="1600" smtClean="0"/>
              <a:t>CPO </a:t>
            </a:r>
            <a:r>
              <a:rPr lang="en-US" sz="1600" u="sng" smtClean="0"/>
              <a:t>&lt;</a:t>
            </a:r>
            <a:r>
              <a:rPr lang="en-US" sz="1600" smtClean="0"/>
              <a:t> 5  (jumlah CPO maksimal 5% dalam ransum)</a:t>
            </a:r>
            <a:endParaRPr lang="en-US" sz="1600"/>
          </a:p>
          <a:p>
            <a:pPr>
              <a:spcBef>
                <a:spcPts val="600"/>
              </a:spcBef>
            </a:pPr>
            <a:endParaRPr lang="en-US" sz="1800"/>
          </a:p>
          <a:p>
            <a:pPr>
              <a:spcBef>
                <a:spcPts val="600"/>
              </a:spcBef>
            </a:pPr>
            <a:r>
              <a:rPr lang="en-US" sz="1800" smtClean="0"/>
              <a:t>Assumsion:</a:t>
            </a:r>
            <a:endParaRPr lang="en-US" sz="1800"/>
          </a:p>
          <a:p>
            <a:pPr lvl="1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800"/>
              <a:t>JG, DH, CGM, TI, CPO, CC, DCP </a:t>
            </a:r>
            <a:r>
              <a:rPr lang="en-US" sz="1800" u="sng"/>
              <a:t>&gt;</a:t>
            </a:r>
            <a:r>
              <a:rPr lang="en-US" sz="1800"/>
              <a:t> 0</a:t>
            </a:r>
          </a:p>
        </p:txBody>
      </p:sp>
      <p:sp>
        <p:nvSpPr>
          <p:cNvPr id="1235973" name="Rectangle 5"/>
          <p:cNvSpPr>
            <a:spLocks noGrp="1" noChangeArrowheads="1"/>
          </p:cNvSpPr>
          <p:nvPr>
            <p:ph type="title"/>
          </p:nvPr>
        </p:nvSpPr>
        <p:spPr>
          <a:xfrm>
            <a:off x="683568" y="0"/>
            <a:ext cx="6248400" cy="864096"/>
          </a:xfrm>
          <a:noFill/>
          <a:ln/>
        </p:spPr>
        <p:txBody>
          <a:bodyPr/>
          <a:lstStyle/>
          <a:p>
            <a:pPr algn="l"/>
            <a:r>
              <a:rPr lang="en-US" sz="3500" b="0"/>
              <a:t>Persamaan Matematik:</a:t>
            </a:r>
          </a:p>
        </p:txBody>
      </p:sp>
    </p:spTree>
    <p:extLst>
      <p:ext uri="{BB962C8B-B14F-4D97-AF65-F5344CB8AC3E}">
        <p14:creationId xmlns:p14="http://schemas.microsoft.com/office/powerpoint/2010/main" val="17481191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6748289" cy="762000"/>
          </a:xfrm>
        </p:spPr>
        <p:txBody>
          <a:bodyPr/>
          <a:lstStyle/>
          <a:p>
            <a:pPr algn="l"/>
            <a:r>
              <a:rPr lang="de-DE" sz="3400"/>
              <a:t>Formulasi Ransum dengan QM</a:t>
            </a:r>
            <a:endParaRPr lang="en-US" sz="340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690" y="1633291"/>
            <a:ext cx="8822806" cy="3955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53282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6748289" cy="762000"/>
          </a:xfrm>
        </p:spPr>
        <p:txBody>
          <a:bodyPr/>
          <a:lstStyle/>
          <a:p>
            <a:pPr algn="l"/>
            <a:r>
              <a:rPr lang="de-DE" sz="3400"/>
              <a:t>Formulasi Ransum dengan QM</a:t>
            </a:r>
            <a:endParaRPr lang="en-US" sz="34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16" y="1700808"/>
            <a:ext cx="8964488" cy="2695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405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Susunan Ransum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325" y="1700808"/>
            <a:ext cx="7661275" cy="3024336"/>
          </a:xfrm>
        </p:spPr>
        <p:txBody>
          <a:bodyPr>
            <a:noAutofit/>
          </a:bodyPr>
          <a:lstStyle/>
          <a:p>
            <a:r>
              <a:rPr lang="en-US" sz="2000" smtClean="0"/>
              <a:t>Jagung	</a:t>
            </a:r>
            <a:r>
              <a:rPr lang="id-ID" sz="2000" smtClean="0"/>
              <a:t>	</a:t>
            </a:r>
            <a:r>
              <a:rPr lang="en-US" sz="2000" smtClean="0"/>
              <a:t>51.58%</a:t>
            </a:r>
          </a:p>
          <a:p>
            <a:r>
              <a:rPr lang="en-US" sz="2000" smtClean="0"/>
              <a:t>Dedak Halus	</a:t>
            </a:r>
            <a:r>
              <a:rPr lang="id-ID" sz="2000" smtClean="0"/>
              <a:t>	</a:t>
            </a:r>
            <a:r>
              <a:rPr lang="en-US" sz="2000" smtClean="0"/>
              <a:t>20%</a:t>
            </a:r>
          </a:p>
          <a:p>
            <a:r>
              <a:rPr lang="en-US" sz="2000" smtClean="0"/>
              <a:t>CGM		10%</a:t>
            </a:r>
          </a:p>
          <a:p>
            <a:r>
              <a:rPr lang="en-US" sz="2000" smtClean="0"/>
              <a:t>Tepung Ikan	</a:t>
            </a:r>
            <a:r>
              <a:rPr lang="id-ID" sz="2000" smtClean="0"/>
              <a:t>	</a:t>
            </a:r>
            <a:r>
              <a:rPr lang="en-US" sz="2000" smtClean="0"/>
              <a:t>14.9%</a:t>
            </a:r>
          </a:p>
          <a:p>
            <a:r>
              <a:rPr lang="en-US" sz="2000" smtClean="0"/>
              <a:t>CPO		</a:t>
            </a:r>
            <a:r>
              <a:rPr lang="id-ID" sz="2000" smtClean="0"/>
              <a:t>	</a:t>
            </a:r>
            <a:r>
              <a:rPr lang="en-US" sz="2000" smtClean="0"/>
              <a:t>2.5%</a:t>
            </a:r>
          </a:p>
          <a:p>
            <a:r>
              <a:rPr lang="en-US" sz="2000" smtClean="0"/>
              <a:t>Kapur	</a:t>
            </a:r>
            <a:r>
              <a:rPr lang="id-ID" sz="2000" smtClean="0"/>
              <a:t>	</a:t>
            </a:r>
            <a:r>
              <a:rPr lang="en-US" sz="2000" smtClean="0"/>
              <a:t>1%</a:t>
            </a:r>
          </a:p>
          <a:p>
            <a:r>
              <a:rPr lang="en-US" sz="2000" b="1" smtClean="0"/>
              <a:t>TOTAL	</a:t>
            </a:r>
            <a:r>
              <a:rPr lang="id-ID" sz="2000" b="1" smtClean="0"/>
              <a:t>	</a:t>
            </a:r>
            <a:r>
              <a:rPr lang="en-US" sz="2000" b="1" smtClean="0"/>
              <a:t>100%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406342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Terima Kasih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9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23" name="Rectangle 7"/>
          <p:cNvSpPr>
            <a:spLocks noChangeArrowheads="1"/>
          </p:cNvSpPr>
          <p:nvPr/>
        </p:nvSpPr>
        <p:spPr bwMode="auto">
          <a:xfrm>
            <a:off x="742950" y="1556792"/>
            <a:ext cx="7908925" cy="465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81000" indent="-381000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ü"/>
            </a:pPr>
            <a:r>
              <a:rPr lang="en-US" sz="2800"/>
              <a:t>Tanah seluas 10.000 m² akan dibangun rumah tipe A dan tipe B. </a:t>
            </a:r>
            <a:endParaRPr lang="id-ID" sz="2800" smtClean="0"/>
          </a:p>
          <a:p>
            <a:pPr marL="381000" indent="-381000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ü"/>
            </a:pPr>
            <a:r>
              <a:rPr lang="en-US" sz="2800" smtClean="0"/>
              <a:t>Untuk </a:t>
            </a:r>
            <a:r>
              <a:rPr lang="en-US" sz="2800"/>
              <a:t>rumah tipe A diperlukan 100 m² dan tipe B diperlukan 75 m². </a:t>
            </a:r>
            <a:endParaRPr lang="id-ID" sz="2800" smtClean="0"/>
          </a:p>
          <a:p>
            <a:pPr marL="381000" indent="-381000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ü"/>
            </a:pPr>
            <a:r>
              <a:rPr lang="en-US" sz="2800" smtClean="0"/>
              <a:t>Jumlah </a:t>
            </a:r>
            <a:r>
              <a:rPr lang="en-US" sz="2800"/>
              <a:t>rumah yang dibangun paling banyak 125 unit. </a:t>
            </a:r>
            <a:endParaRPr lang="id-ID" sz="2800" smtClean="0"/>
          </a:p>
          <a:p>
            <a:pPr marL="381000" indent="-381000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ü"/>
            </a:pPr>
            <a:r>
              <a:rPr lang="en-US" sz="2800" smtClean="0"/>
              <a:t>Keuntungan </a:t>
            </a:r>
            <a:r>
              <a:rPr lang="en-US" sz="2800"/>
              <a:t>rumah tipe A adalah Rp 6.000.000,00/unit dan tipe B adalah Rp 4.000.000,00/unit. </a:t>
            </a:r>
            <a:endParaRPr lang="id-ID" sz="2800" smtClean="0"/>
          </a:p>
          <a:p>
            <a:pPr marL="381000" indent="-381000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ü"/>
            </a:pPr>
            <a:r>
              <a:rPr lang="id-ID" sz="2800" smtClean="0"/>
              <a:t>Berapa keuntungan maksimum developer tsb?</a:t>
            </a:r>
            <a:endParaRPr lang="en-US" sz="2600" smtClean="0"/>
          </a:p>
        </p:txBody>
      </p:sp>
      <p:sp>
        <p:nvSpPr>
          <p:cNvPr id="1084420" name="Rectangle 4"/>
          <p:cNvSpPr>
            <a:spLocks noGrp="1" noChangeArrowheads="1"/>
          </p:cNvSpPr>
          <p:nvPr>
            <p:ph type="title"/>
          </p:nvPr>
        </p:nvSpPr>
        <p:spPr>
          <a:xfrm>
            <a:off x="742950" y="188640"/>
            <a:ext cx="7376492" cy="795561"/>
          </a:xfrm>
          <a:noFill/>
          <a:ln/>
        </p:spPr>
        <p:txBody>
          <a:bodyPr lIns="90488" tIns="44450" rIns="90488" bIns="44450"/>
          <a:lstStyle/>
          <a:p>
            <a:pPr algn="l">
              <a:spcBef>
                <a:spcPct val="30000"/>
              </a:spcBef>
            </a:pPr>
            <a:r>
              <a:rPr lang="id-ID" sz="3000" dirty="0" smtClean="0"/>
              <a:t>Kasus</a:t>
            </a:r>
            <a:r>
              <a:rPr lang="en-US" sz="3000" dirty="0" smtClean="0"/>
              <a:t> </a:t>
            </a:r>
            <a:r>
              <a:rPr lang="en-US" sz="3000" dirty="0" err="1" smtClean="0"/>
              <a:t>Memaksimumkan</a:t>
            </a:r>
            <a:r>
              <a:rPr lang="en-US" sz="3000" dirty="0" smtClean="0"/>
              <a:t> </a:t>
            </a:r>
            <a:r>
              <a:rPr lang="en-US" sz="3000" dirty="0" err="1" smtClean="0"/>
              <a:t>Keuntungan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864758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23" name="Rectangle 7"/>
          <p:cNvSpPr>
            <a:spLocks noChangeArrowheads="1"/>
          </p:cNvSpPr>
          <p:nvPr/>
        </p:nvSpPr>
        <p:spPr bwMode="auto">
          <a:xfrm>
            <a:off x="742950" y="1556792"/>
            <a:ext cx="7908925" cy="297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81000" indent="-381000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ü"/>
            </a:pPr>
            <a:r>
              <a:rPr lang="id-ID" sz="2800" smtClean="0"/>
              <a:t>M</a:t>
            </a:r>
            <a:r>
              <a:rPr lang="en-US" sz="2800" smtClean="0"/>
              <a:t>isal</a:t>
            </a:r>
            <a:r>
              <a:rPr lang="en-US" sz="2800"/>
              <a:t>:</a:t>
            </a:r>
            <a:br>
              <a:rPr lang="en-US" sz="2800"/>
            </a:br>
            <a:r>
              <a:rPr lang="en-US" sz="2800"/>
              <a:t>x = rumah tipe A</a:t>
            </a:r>
            <a:br>
              <a:rPr lang="en-US" sz="2800"/>
            </a:br>
            <a:r>
              <a:rPr lang="en-US" sz="2800"/>
              <a:t>y = rumah tipe B</a:t>
            </a:r>
            <a:br>
              <a:rPr lang="en-US" sz="2800"/>
            </a:br>
            <a:r>
              <a:rPr lang="en-US" sz="2800" smtClean="0"/>
              <a:t>100x </a:t>
            </a:r>
            <a:r>
              <a:rPr lang="en-US" sz="2800"/>
              <a:t>+ 75y ≤ </a:t>
            </a:r>
            <a:r>
              <a:rPr lang="en-US" sz="2800" smtClean="0"/>
              <a:t>10.000</a:t>
            </a:r>
            <a:r>
              <a:rPr lang="id-ID" sz="2800" smtClean="0"/>
              <a:t> .......persamaan</a:t>
            </a:r>
            <a:r>
              <a:rPr lang="en-US" sz="2800"/>
              <a:t> </a:t>
            </a:r>
            <a:r>
              <a:rPr lang="id-ID" sz="2800" smtClean="0"/>
              <a:t> (1)</a:t>
            </a:r>
            <a:r>
              <a:rPr lang="en-US" sz="2800"/>
              <a:t/>
            </a:r>
            <a:br>
              <a:rPr lang="en-US" sz="2800"/>
            </a:br>
            <a:r>
              <a:rPr lang="en-US" sz="2800"/>
              <a:t>x + y ≤ 125 </a:t>
            </a:r>
            <a:r>
              <a:rPr lang="en-US" sz="2800" smtClean="0"/>
              <a:t>…..</a:t>
            </a:r>
            <a:r>
              <a:rPr lang="id-ID" sz="2800" smtClean="0"/>
              <a:t>..................persamaan </a:t>
            </a:r>
            <a:r>
              <a:rPr lang="en-US" sz="2800" smtClean="0"/>
              <a:t>(2</a:t>
            </a:r>
            <a:r>
              <a:rPr lang="en-US" sz="2800"/>
              <a:t>)</a:t>
            </a:r>
            <a:br>
              <a:rPr lang="en-US" sz="2800"/>
            </a:br>
            <a:endParaRPr lang="id-ID" sz="2800" smtClean="0"/>
          </a:p>
          <a:p>
            <a:pPr marL="381000" indent="-381000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ü"/>
            </a:pPr>
            <a:r>
              <a:rPr lang="en-US" sz="2800" smtClean="0"/>
              <a:t>Keuntungan </a:t>
            </a:r>
            <a:r>
              <a:rPr lang="id-ID" sz="2800" smtClean="0"/>
              <a:t>Max</a:t>
            </a:r>
            <a:r>
              <a:rPr lang="en-US" sz="2800" smtClean="0"/>
              <a:t> </a:t>
            </a:r>
            <a:r>
              <a:rPr lang="en-US" sz="2800"/>
              <a:t>: 6000.000 x + 4000.000 y =…?</a:t>
            </a:r>
            <a:endParaRPr lang="en-US" sz="2600" smtClean="0"/>
          </a:p>
        </p:txBody>
      </p:sp>
      <p:sp>
        <p:nvSpPr>
          <p:cNvPr id="1084420" name="Rectangle 4"/>
          <p:cNvSpPr>
            <a:spLocks noGrp="1" noChangeArrowheads="1"/>
          </p:cNvSpPr>
          <p:nvPr>
            <p:ph type="title"/>
          </p:nvPr>
        </p:nvSpPr>
        <p:spPr>
          <a:xfrm>
            <a:off x="742950" y="188640"/>
            <a:ext cx="7376492" cy="795561"/>
          </a:xfrm>
          <a:noFill/>
          <a:ln/>
        </p:spPr>
        <p:txBody>
          <a:bodyPr lIns="90488" tIns="44450" rIns="90488" bIns="44450"/>
          <a:lstStyle/>
          <a:p>
            <a:pPr algn="l">
              <a:spcBef>
                <a:spcPct val="30000"/>
              </a:spcBef>
            </a:pPr>
            <a:r>
              <a:rPr lang="id-ID" smtClean="0"/>
              <a:t>Contoh Kasus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09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6248400" cy="864096"/>
          </a:xfrm>
        </p:spPr>
        <p:txBody>
          <a:bodyPr/>
          <a:lstStyle/>
          <a:p>
            <a:pPr algn="l"/>
            <a:r>
              <a:rPr lang="en-US" smtClean="0"/>
              <a:t>Software untuk LP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484784"/>
            <a:ext cx="7112496" cy="38401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mtClean="0"/>
              <a:t>Excel solver</a:t>
            </a:r>
          </a:p>
          <a:p>
            <a:pPr>
              <a:spcBef>
                <a:spcPts val="1200"/>
              </a:spcBef>
            </a:pPr>
            <a:r>
              <a:rPr lang="en-US" smtClean="0"/>
              <a:t>QM atau POM QM</a:t>
            </a:r>
          </a:p>
          <a:p>
            <a:pPr>
              <a:spcBef>
                <a:spcPts val="1200"/>
              </a:spcBef>
            </a:pPr>
            <a:r>
              <a:rPr lang="en-US" smtClean="0"/>
              <a:t>LP</a:t>
            </a:r>
          </a:p>
          <a:p>
            <a:pPr>
              <a:spcBef>
                <a:spcPts val="1200"/>
              </a:spcBef>
            </a:pPr>
            <a:r>
              <a:rPr lang="en-US" smtClean="0"/>
              <a:t>Program aplikasi lainnya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7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7800801" cy="643161"/>
          </a:xfrm>
          <a:noFill/>
          <a:ln/>
        </p:spPr>
        <p:txBody>
          <a:bodyPr lIns="90488" tIns="44450" rIns="90488" bIns="44450"/>
          <a:lstStyle/>
          <a:p>
            <a:pPr algn="l">
              <a:lnSpc>
                <a:spcPct val="90000"/>
              </a:lnSpc>
            </a:pPr>
            <a:r>
              <a:rPr lang="en-US"/>
              <a:t>Persamaan </a:t>
            </a:r>
            <a:r>
              <a:rPr lang="en-US" smtClean="0"/>
              <a:t>Matemati</a:t>
            </a:r>
            <a:r>
              <a:rPr lang="id-ID" smtClean="0"/>
              <a:t>k</a:t>
            </a:r>
            <a:r>
              <a:rPr lang="en-US" smtClean="0"/>
              <a:t> </a:t>
            </a:r>
            <a:r>
              <a:rPr lang="en-US"/>
              <a:t>LP</a:t>
            </a:r>
          </a:p>
        </p:txBody>
      </p:sp>
      <p:sp>
        <p:nvSpPr>
          <p:cNvPr id="1169411" name="Rectangle 3"/>
          <p:cNvSpPr>
            <a:spLocks noChangeArrowheads="1"/>
          </p:cNvSpPr>
          <p:nvPr/>
        </p:nvSpPr>
        <p:spPr bwMode="auto">
          <a:xfrm>
            <a:off x="273050" y="1484784"/>
            <a:ext cx="8870950" cy="4007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/>
              <a:t>Memaksimumkan atau Meminimumkan:</a:t>
            </a:r>
          </a:p>
          <a:p>
            <a:pPr marL="457200" indent="-457200"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endParaRPr lang="en-US" sz="2400" b="0"/>
          </a:p>
          <a:p>
            <a:pPr marL="457200" indent="-457200" algn="l" eaLnBrk="1" hangingPunct="1">
              <a:spcBef>
                <a:spcPct val="20000"/>
              </a:spcBef>
              <a:buFontTx/>
              <a:buAutoNum type="alphaLcPeriod"/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 b="0"/>
              <a:t>Fungsi Tujuan   :	Z = c</a:t>
            </a:r>
            <a:r>
              <a:rPr lang="en-US" sz="2400" b="0" baseline="-25000"/>
              <a:t>1</a:t>
            </a:r>
            <a:r>
              <a:rPr lang="en-US" sz="2400" b="0"/>
              <a:t>x</a:t>
            </a:r>
            <a:r>
              <a:rPr lang="en-US" sz="2400" b="0" baseline="-25000"/>
              <a:t>1</a:t>
            </a:r>
            <a:r>
              <a:rPr lang="en-US" sz="2400" b="0"/>
              <a:t> + c</a:t>
            </a:r>
            <a:r>
              <a:rPr lang="en-US" sz="2400" b="0" baseline="-25000"/>
              <a:t>2</a:t>
            </a:r>
            <a:r>
              <a:rPr lang="en-US" sz="2400" b="0"/>
              <a:t>x</a:t>
            </a:r>
            <a:r>
              <a:rPr lang="en-US" sz="2400" b="0" baseline="-25000"/>
              <a:t>2</a:t>
            </a:r>
            <a:r>
              <a:rPr lang="en-US" sz="2400" b="0"/>
              <a:t> + ….+c</a:t>
            </a:r>
            <a:r>
              <a:rPr lang="en-US" sz="2400" b="0" baseline="-25000"/>
              <a:t>n</a:t>
            </a:r>
            <a:r>
              <a:rPr lang="en-US" sz="2400" b="0"/>
              <a:t>x</a:t>
            </a:r>
            <a:r>
              <a:rPr lang="en-US" sz="2400" b="0" baseline="-25000"/>
              <a:t>n</a:t>
            </a:r>
          </a:p>
          <a:p>
            <a:pPr marL="457200" indent="-457200" algn="l" eaLnBrk="1" hangingPunct="1">
              <a:spcBef>
                <a:spcPct val="20000"/>
              </a:spcBef>
              <a:buFontTx/>
              <a:buAutoNum type="alphaLcPeriod"/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 b="0"/>
              <a:t>Fungsi Kendala :	a</a:t>
            </a:r>
            <a:r>
              <a:rPr lang="en-US" sz="2400" b="0" baseline="-25000"/>
              <a:t>11</a:t>
            </a:r>
            <a:r>
              <a:rPr lang="en-US" sz="2400" b="0"/>
              <a:t>x</a:t>
            </a:r>
            <a:r>
              <a:rPr lang="en-US" sz="2400" b="0" baseline="-25000"/>
              <a:t>11</a:t>
            </a:r>
            <a:r>
              <a:rPr lang="en-US" sz="2400" b="0"/>
              <a:t> + a</a:t>
            </a:r>
            <a:r>
              <a:rPr lang="en-US" sz="2400" b="0" baseline="-25000"/>
              <a:t>21</a:t>
            </a:r>
            <a:r>
              <a:rPr lang="en-US" sz="2400" b="0"/>
              <a:t>x</a:t>
            </a:r>
            <a:r>
              <a:rPr lang="en-US" sz="2400" b="0" baseline="-25000"/>
              <a:t>21</a:t>
            </a:r>
            <a:r>
              <a:rPr lang="en-US" sz="2400" b="0"/>
              <a:t> + …. + a</a:t>
            </a:r>
            <a:r>
              <a:rPr lang="en-US" sz="2400" b="0" baseline="-25000"/>
              <a:t>n1</a:t>
            </a:r>
            <a:r>
              <a:rPr lang="en-US" sz="2400" b="0"/>
              <a:t>x</a:t>
            </a:r>
            <a:r>
              <a:rPr lang="en-US" sz="2400" b="0" baseline="-25000"/>
              <a:t>n1</a:t>
            </a:r>
            <a:r>
              <a:rPr lang="en-US" sz="2400" b="0"/>
              <a:t> </a:t>
            </a:r>
            <a:r>
              <a:rPr lang="en-US" sz="2400" b="0" u="sng"/>
              <a:t>&gt;</a:t>
            </a:r>
            <a:r>
              <a:rPr lang="en-US" sz="2400" b="0"/>
              <a:t> b</a:t>
            </a:r>
            <a:r>
              <a:rPr lang="en-US" sz="2400" b="0" baseline="-25000"/>
              <a:t>1</a:t>
            </a:r>
          </a:p>
          <a:p>
            <a:pPr marL="457200" indent="-457200"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 b="0"/>
              <a:t>			     			a</a:t>
            </a:r>
            <a:r>
              <a:rPr lang="en-US" sz="2400" b="0" baseline="-25000"/>
              <a:t>12</a:t>
            </a:r>
            <a:r>
              <a:rPr lang="en-US" sz="2400" b="0"/>
              <a:t>x</a:t>
            </a:r>
            <a:r>
              <a:rPr lang="en-US" sz="2400" b="0" baseline="-25000"/>
              <a:t>12</a:t>
            </a:r>
            <a:r>
              <a:rPr lang="en-US" sz="2400" b="0"/>
              <a:t> + a</a:t>
            </a:r>
            <a:r>
              <a:rPr lang="en-US" sz="2400" b="0" baseline="-25000"/>
              <a:t>22</a:t>
            </a:r>
            <a:r>
              <a:rPr lang="en-US" sz="2400" b="0"/>
              <a:t>x</a:t>
            </a:r>
            <a:r>
              <a:rPr lang="en-US" sz="2400" b="0" baseline="-25000"/>
              <a:t>22</a:t>
            </a:r>
            <a:r>
              <a:rPr lang="en-US" sz="2400" b="0"/>
              <a:t> + …. + a</a:t>
            </a:r>
            <a:r>
              <a:rPr lang="en-US" sz="2400" b="0" baseline="-25000"/>
              <a:t>n2</a:t>
            </a:r>
            <a:r>
              <a:rPr lang="en-US" sz="2400" b="0"/>
              <a:t>x</a:t>
            </a:r>
            <a:r>
              <a:rPr lang="en-US" sz="2400" b="0" baseline="-25000"/>
              <a:t>n2</a:t>
            </a:r>
            <a:r>
              <a:rPr lang="en-US" sz="2400" b="0"/>
              <a:t> </a:t>
            </a:r>
            <a:r>
              <a:rPr lang="en-US" sz="2400" b="0" u="sng"/>
              <a:t>&gt;</a:t>
            </a:r>
            <a:r>
              <a:rPr lang="en-US" sz="2400" b="0"/>
              <a:t> b</a:t>
            </a:r>
            <a:r>
              <a:rPr lang="en-US" sz="2400" b="0" baseline="-25000"/>
              <a:t>2</a:t>
            </a:r>
          </a:p>
          <a:p>
            <a:pPr marL="457200" indent="-457200"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 b="0" baseline="-25000"/>
              <a:t>						:	:</a:t>
            </a:r>
          </a:p>
          <a:p>
            <a:pPr marL="457200" indent="-457200"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 b="0" baseline="-25000"/>
              <a:t>						:	:</a:t>
            </a:r>
          </a:p>
          <a:p>
            <a:pPr marL="457200" indent="-457200"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 b="0"/>
              <a:t>			     			a</a:t>
            </a:r>
            <a:r>
              <a:rPr lang="en-US" sz="2400" b="0" baseline="-25000"/>
              <a:t>1m</a:t>
            </a:r>
            <a:r>
              <a:rPr lang="en-US" sz="2400" b="0"/>
              <a:t>x</a:t>
            </a:r>
            <a:r>
              <a:rPr lang="en-US" sz="2400" b="0" baseline="-25000"/>
              <a:t>1m</a:t>
            </a:r>
            <a:r>
              <a:rPr lang="en-US" sz="2400" b="0"/>
              <a:t> + a</a:t>
            </a:r>
            <a:r>
              <a:rPr lang="en-US" sz="2400" b="0" baseline="-25000"/>
              <a:t>2m</a:t>
            </a:r>
            <a:r>
              <a:rPr lang="en-US" sz="2400" b="0"/>
              <a:t>x</a:t>
            </a:r>
            <a:r>
              <a:rPr lang="en-US" sz="2400" b="0" baseline="-25000"/>
              <a:t>2m</a:t>
            </a:r>
            <a:r>
              <a:rPr lang="en-US" sz="2400" b="0"/>
              <a:t> + …. + a</a:t>
            </a:r>
            <a:r>
              <a:rPr lang="en-US" sz="2400" b="0" baseline="-25000"/>
              <a:t>nm</a:t>
            </a:r>
            <a:r>
              <a:rPr lang="en-US" sz="2400" b="0"/>
              <a:t>x</a:t>
            </a:r>
            <a:r>
              <a:rPr lang="en-US" sz="2400" b="0" baseline="-25000"/>
              <a:t>nm</a:t>
            </a:r>
            <a:r>
              <a:rPr lang="en-US" sz="2400" b="0"/>
              <a:t> </a:t>
            </a:r>
            <a:r>
              <a:rPr lang="en-US" sz="2400" b="0" u="sng"/>
              <a:t>&gt;</a:t>
            </a:r>
            <a:r>
              <a:rPr lang="en-US" sz="2400" b="0"/>
              <a:t> b</a:t>
            </a:r>
            <a:r>
              <a:rPr lang="en-US" sz="2400" b="0" baseline="-25000"/>
              <a:t>m</a:t>
            </a:r>
          </a:p>
          <a:p>
            <a:pPr marL="457200" indent="-457200"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endParaRPr lang="en-US" sz="2400" b="0" baseline="-25000"/>
          </a:p>
          <a:p>
            <a:pPr marL="457200" indent="-457200" algn="l" eaLnBrk="1" hangingPunct="1">
              <a:spcBef>
                <a:spcPct val="20000"/>
              </a:spcBef>
              <a:buFontTx/>
              <a:buAutoNum type="alphaLcPeriod" startAt="3"/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 b="0"/>
              <a:t>Asumsi				x</a:t>
            </a:r>
            <a:r>
              <a:rPr lang="en-US" sz="2400" b="0" baseline="-25000"/>
              <a:t>1</a:t>
            </a:r>
            <a:r>
              <a:rPr lang="en-US" sz="2400" b="0"/>
              <a:t>, x</a:t>
            </a:r>
            <a:r>
              <a:rPr lang="en-US" sz="2400" b="0" baseline="-25000"/>
              <a:t>2</a:t>
            </a:r>
            <a:r>
              <a:rPr lang="en-US" sz="2400" b="0"/>
              <a:t>, …., x</a:t>
            </a:r>
            <a:r>
              <a:rPr lang="en-US" sz="2400" b="0" baseline="-25000"/>
              <a:t>n</a:t>
            </a:r>
            <a:r>
              <a:rPr lang="en-US" sz="2400" b="0"/>
              <a:t> </a:t>
            </a:r>
            <a:r>
              <a:rPr lang="en-US" sz="2400" b="0" u="sng"/>
              <a:t>&gt;</a:t>
            </a:r>
            <a:r>
              <a:rPr lang="en-US" sz="2400" b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36319743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507" name="Rectangle 3"/>
          <p:cNvSpPr>
            <a:spLocks noChangeArrowheads="1"/>
          </p:cNvSpPr>
          <p:nvPr/>
        </p:nvSpPr>
        <p:spPr bwMode="auto">
          <a:xfrm>
            <a:off x="984250" y="1484784"/>
            <a:ext cx="7056438" cy="4450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/>
              <a:t>Minimumkan (minimized)</a:t>
            </a:r>
          </a:p>
          <a:p>
            <a:pPr marL="457200" indent="-457200"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/>
              <a:t>	</a:t>
            </a:r>
            <a:r>
              <a:rPr lang="en-US" sz="2400">
                <a:latin typeface="Times New Roman" pitchFamily="18" charset="0"/>
              </a:rPr>
              <a:t>       </a:t>
            </a:r>
            <a:r>
              <a:rPr lang="en-US" sz="2400" baseline="-25000">
                <a:latin typeface="Times New Roman" pitchFamily="18" charset="0"/>
              </a:rPr>
              <a:t>n</a:t>
            </a:r>
            <a:r>
              <a:rPr lang="en-US" sz="2400">
                <a:latin typeface="Times New Roman" pitchFamily="18" charset="0"/>
              </a:rPr>
              <a:t>	</a:t>
            </a:r>
          </a:p>
          <a:p>
            <a:pPr marL="457200" indent="-457200"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>
                <a:latin typeface="Times New Roman" pitchFamily="18" charset="0"/>
              </a:rPr>
              <a:t>		Z</a:t>
            </a:r>
            <a:r>
              <a:rPr lang="en-US" sz="2400" baseline="-25000">
                <a:latin typeface="Times New Roman" pitchFamily="18" charset="0"/>
              </a:rPr>
              <a:t>j</a:t>
            </a:r>
            <a:r>
              <a:rPr lang="en-US" sz="2400">
                <a:latin typeface="Times New Roman" pitchFamily="18" charset="0"/>
              </a:rPr>
              <a:t> = </a:t>
            </a:r>
            <a:r>
              <a:rPr lang="el-GR" sz="2400">
                <a:latin typeface="Times New Roman" pitchFamily="18" charset="0"/>
                <a:cs typeface="Arial" charset="0"/>
              </a:rPr>
              <a:t>Σ</a:t>
            </a:r>
            <a:r>
              <a:rPr lang="en-US" sz="2400">
                <a:latin typeface="Times New Roman" pitchFamily="18" charset="0"/>
                <a:cs typeface="Arial" charset="0"/>
              </a:rPr>
              <a:t> c</a:t>
            </a:r>
            <a:r>
              <a:rPr lang="en-US" sz="2400" baseline="-25000">
                <a:latin typeface="Times New Roman" pitchFamily="18" charset="0"/>
                <a:cs typeface="Arial" charset="0"/>
              </a:rPr>
              <a:t>j</a:t>
            </a:r>
            <a:r>
              <a:rPr lang="en-US" sz="2400">
                <a:latin typeface="Times New Roman" pitchFamily="18" charset="0"/>
                <a:cs typeface="Arial" charset="0"/>
              </a:rPr>
              <a:t> x</a:t>
            </a:r>
            <a:r>
              <a:rPr lang="en-US" sz="2400" baseline="-25000">
                <a:latin typeface="Times New Roman" pitchFamily="18" charset="0"/>
                <a:cs typeface="Arial" charset="0"/>
              </a:rPr>
              <a:t>j</a:t>
            </a:r>
            <a:endParaRPr lang="el-GR" sz="2400" baseline="-25000">
              <a:latin typeface="Times New Roman" pitchFamily="18" charset="0"/>
              <a:cs typeface="Arial" charset="0"/>
            </a:endParaRPr>
          </a:p>
          <a:p>
            <a:pPr marL="457200" indent="-457200"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 b="0">
                <a:latin typeface="Times New Roman" pitchFamily="18" charset="0"/>
              </a:rPr>
              <a:t>	       </a:t>
            </a:r>
            <a:r>
              <a:rPr lang="en-US" sz="2400" b="0" baseline="30000">
                <a:latin typeface="Times New Roman" pitchFamily="18" charset="0"/>
              </a:rPr>
              <a:t>j=1</a:t>
            </a:r>
          </a:p>
          <a:p>
            <a:pPr marL="457200" indent="-457200"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 b="0"/>
              <a:t>Faktor pembatas :</a:t>
            </a:r>
          </a:p>
          <a:p>
            <a:pPr marL="457200" indent="-457200" algn="l"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/>
              <a:t> </a:t>
            </a:r>
            <a:r>
              <a:rPr lang="en-US" sz="2400">
                <a:latin typeface="Times New Roman" pitchFamily="18" charset="0"/>
              </a:rPr>
              <a:t>         </a:t>
            </a:r>
            <a:r>
              <a:rPr lang="en-US" sz="2400" baseline="-25000">
                <a:latin typeface="Times New Roman" pitchFamily="18" charset="0"/>
              </a:rPr>
              <a:t> </a:t>
            </a:r>
            <a:r>
              <a:rPr lang="en-US" sz="2400" b="0" baseline="-25000">
                <a:latin typeface="Times New Roman" pitchFamily="18" charset="0"/>
              </a:rPr>
              <a:t>n</a:t>
            </a:r>
            <a:r>
              <a:rPr lang="en-US" sz="2400" b="0">
                <a:latin typeface="Times New Roman" pitchFamily="18" charset="0"/>
              </a:rPr>
              <a:t>	</a:t>
            </a:r>
          </a:p>
          <a:p>
            <a:pPr marL="457200" indent="-457200" algn="l"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 b="0">
                <a:latin typeface="Times New Roman" pitchFamily="18" charset="0"/>
              </a:rPr>
              <a:t>	</a:t>
            </a:r>
            <a:r>
              <a:rPr lang="el-GR" sz="2400" b="0">
                <a:latin typeface="Times New Roman" pitchFamily="18" charset="0"/>
              </a:rPr>
              <a:t>Σ</a:t>
            </a:r>
            <a:r>
              <a:rPr lang="en-US" sz="2400" b="0">
                <a:latin typeface="Times New Roman" pitchFamily="18" charset="0"/>
              </a:rPr>
              <a:t> a</a:t>
            </a:r>
            <a:r>
              <a:rPr lang="en-US" sz="2400" b="0" baseline="-25000">
                <a:latin typeface="Times New Roman" pitchFamily="18" charset="0"/>
              </a:rPr>
              <a:t>ij</a:t>
            </a:r>
            <a:r>
              <a:rPr lang="en-US" sz="2400" b="0">
                <a:latin typeface="Times New Roman" pitchFamily="18" charset="0"/>
              </a:rPr>
              <a:t> x</a:t>
            </a:r>
            <a:r>
              <a:rPr lang="en-US" sz="2400" b="0" baseline="-25000">
                <a:latin typeface="Times New Roman" pitchFamily="18" charset="0"/>
              </a:rPr>
              <a:t>ij</a:t>
            </a:r>
            <a:r>
              <a:rPr lang="en-US" sz="2400" b="0">
                <a:latin typeface="Times New Roman" pitchFamily="18" charset="0"/>
              </a:rPr>
              <a:t>  </a:t>
            </a:r>
            <a:r>
              <a:rPr lang="en-US" sz="2400" u="sng">
                <a:latin typeface="Times New Roman" pitchFamily="18" charset="0"/>
              </a:rPr>
              <a:t>&gt;</a:t>
            </a:r>
            <a:r>
              <a:rPr lang="en-US" sz="2400">
                <a:latin typeface="Times New Roman" pitchFamily="18" charset="0"/>
              </a:rPr>
              <a:t> </a:t>
            </a:r>
            <a:r>
              <a:rPr lang="en-US" sz="2400" b="0">
                <a:latin typeface="Times New Roman" pitchFamily="18" charset="0"/>
              </a:rPr>
              <a:t>b</a:t>
            </a:r>
            <a:r>
              <a:rPr lang="en-US" sz="2400" b="0" baseline="-25000">
                <a:latin typeface="Times New Roman" pitchFamily="18" charset="0"/>
              </a:rPr>
              <a:t>1</a:t>
            </a:r>
            <a:endParaRPr lang="el-GR" sz="2400" b="0" baseline="-25000">
              <a:latin typeface="Times New Roman" pitchFamily="18" charset="0"/>
            </a:endParaRPr>
          </a:p>
          <a:p>
            <a:pPr marL="457200" indent="-457200" algn="l"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 b="0">
                <a:latin typeface="Times New Roman" pitchFamily="18" charset="0"/>
              </a:rPr>
              <a:t>    </a:t>
            </a:r>
            <a:r>
              <a:rPr lang="en-US" sz="2400" b="0" baseline="30000">
                <a:latin typeface="Times New Roman" pitchFamily="18" charset="0"/>
              </a:rPr>
              <a:t>         j=1</a:t>
            </a:r>
          </a:p>
          <a:p>
            <a:pPr marL="457200" indent="-457200"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endParaRPr lang="en-US" sz="2400" b="0" baseline="30000">
              <a:latin typeface="Times New Roman" pitchFamily="18" charset="0"/>
            </a:endParaRPr>
          </a:p>
          <a:p>
            <a:pPr marL="457200" indent="-457200"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 b="0"/>
              <a:t>dan x</a:t>
            </a:r>
            <a:r>
              <a:rPr lang="en-US" sz="2400" b="0" baseline="-25000"/>
              <a:t>1</a:t>
            </a:r>
            <a:r>
              <a:rPr lang="en-US" sz="2400" b="0"/>
              <a:t>, x</a:t>
            </a:r>
            <a:r>
              <a:rPr lang="en-US" sz="2400" b="0" baseline="-25000"/>
              <a:t>2</a:t>
            </a:r>
            <a:r>
              <a:rPr lang="en-US" sz="2400" b="0"/>
              <a:t>, .. , x</a:t>
            </a:r>
            <a:r>
              <a:rPr lang="en-US" sz="2400" b="0" baseline="-25000"/>
              <a:t>n</a:t>
            </a:r>
            <a:r>
              <a:rPr lang="en-US" sz="2400" b="0"/>
              <a:t> </a:t>
            </a:r>
            <a:r>
              <a:rPr lang="en-US" sz="2400" b="0" u="sng"/>
              <a:t>&gt;</a:t>
            </a:r>
            <a:r>
              <a:rPr lang="en-US" sz="2400" b="0"/>
              <a:t> 0</a:t>
            </a:r>
          </a:p>
          <a:p>
            <a:pPr marL="457200" indent="-457200"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 b="0"/>
              <a:t>	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7800801" cy="643161"/>
          </a:xfrm>
          <a:noFill/>
          <a:ln/>
        </p:spPr>
        <p:txBody>
          <a:bodyPr lIns="90488" tIns="44450" rIns="90488" bIns="44450"/>
          <a:lstStyle/>
          <a:p>
            <a:pPr algn="l">
              <a:lnSpc>
                <a:spcPct val="90000"/>
              </a:lnSpc>
            </a:pPr>
            <a:r>
              <a:rPr lang="en-US"/>
              <a:t>Persamaan </a:t>
            </a:r>
            <a:r>
              <a:rPr lang="en-US" smtClean="0"/>
              <a:t>Matemati</a:t>
            </a:r>
            <a:r>
              <a:rPr lang="id-ID" smtClean="0"/>
              <a:t>k</a:t>
            </a:r>
            <a:r>
              <a:rPr lang="en-US" smtClean="0"/>
              <a:t> </a:t>
            </a:r>
            <a:r>
              <a:rPr lang="en-US"/>
              <a:t>LP</a:t>
            </a:r>
          </a:p>
        </p:txBody>
      </p:sp>
    </p:spTree>
    <p:extLst>
      <p:ext uri="{BB962C8B-B14F-4D97-AF65-F5344CB8AC3E}">
        <p14:creationId xmlns:p14="http://schemas.microsoft.com/office/powerpoint/2010/main" val="2677390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">
  <a:themeElements>
    <a:clrScheme name="Mod">
      <a:dk1>
        <a:sysClr val="windowText" lastClr="000000"/>
      </a:dk1>
      <a:lt1>
        <a:sysClr val="window" lastClr="FFFFFF"/>
      </a:lt1>
      <a:dk2>
        <a:srgbClr val="065218"/>
      </a:dk2>
      <a:lt2>
        <a:srgbClr val="EDF3AE"/>
      </a:lt2>
      <a:accent1>
        <a:srgbClr val="8FCB17"/>
      </a:accent1>
      <a:accent2>
        <a:srgbClr val="769F11"/>
      </a:accent2>
      <a:accent3>
        <a:srgbClr val="D4E336"/>
      </a:accent3>
      <a:accent4>
        <a:srgbClr val="0C8228"/>
      </a:accent4>
      <a:accent5>
        <a:srgbClr val="C0EDA8"/>
      </a:accent5>
      <a:accent6>
        <a:srgbClr val="3B4F18"/>
      </a:accent6>
      <a:hlink>
        <a:srgbClr val="0A6A21"/>
      </a:hlink>
      <a:folHlink>
        <a:srgbClr val="406EA5"/>
      </a:folHlink>
    </a:clrScheme>
    <a:fontScheme name="Mod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od">
      <a:fillStyleLst>
        <a:solidFill>
          <a:schemeClr val="phClr"/>
        </a:solidFill>
        <a:solidFill>
          <a:schemeClr val="phClr">
            <a:tint val="80000"/>
          </a:schemeClr>
        </a:solidFill>
        <a:solidFill>
          <a:schemeClr val="phClr">
            <a:shade val="30000"/>
            <a:satMod val="150000"/>
          </a:schemeClr>
        </a:solidFill>
      </a:fillStyleLst>
      <a:lnStyleLst>
        <a:ln w="9525" cap="flat" cmpd="sng" algn="ctr">
          <a:solidFill>
            <a:schemeClr val="phClr">
              <a:tint val="90000"/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tint val="90000"/>
            </a:schemeClr>
          </a:solidFill>
          <a:prstDash val="solid"/>
        </a:ln>
        <a:ln w="76200" cap="flat" cmpd="dbl" algn="ctr">
          <a:solidFill>
            <a:schemeClr val="phClr">
              <a:tint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dist="25400" dir="5400000" sx="101000" sy="101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sx="101000" sy="101000" rotWithShape="0">
              <a:srgbClr val="000000">
                <a:alpha val="50000"/>
              </a:srgbClr>
            </a:outerShdw>
            <a:reflection blurRad="12700" stA="30000" endPos="30000" dist="508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 prstMaterial="softmetal">
            <a:bevelT w="63500" h="25400" prst="coolSlant"/>
          </a:sp3d>
        </a:effectStyle>
      </a:effectStyleLst>
      <a:bgFillStyleLst>
        <a:solidFill>
          <a:schemeClr val="phClr">
            <a:satMod val="125000"/>
          </a:schemeClr>
        </a:solidFill>
        <a:solidFill>
          <a:schemeClr val="phClr">
            <a:shade val="30000"/>
            <a:satMod val="150000"/>
          </a:schemeClr>
        </a:solidFill>
        <a:gradFill>
          <a:gsLst>
            <a:gs pos="0">
              <a:schemeClr val="phClr">
                <a:tint val="100000"/>
                <a:shade val="80000"/>
                <a:satMod val="135000"/>
              </a:schemeClr>
            </a:gs>
            <a:gs pos="55000">
              <a:schemeClr val="phClr">
                <a:tint val="70000"/>
                <a:shade val="100000"/>
                <a:satMod val="150000"/>
              </a:schemeClr>
            </a:gs>
            <a:gs pos="100000">
              <a:schemeClr val="phClr">
                <a:tint val="70000"/>
                <a:shade val="100000"/>
                <a:satMod val="15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TW_Renewable</Template>
  <TotalTime>2898</TotalTime>
  <Words>1559</Words>
  <Application>Microsoft Office PowerPoint</Application>
  <PresentationFormat>On-screen Show (4:3)</PresentationFormat>
  <Paragraphs>423</Paragraphs>
  <Slides>46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Arial Narrow</vt:lpstr>
      <vt:lpstr>Calibri</vt:lpstr>
      <vt:lpstr>Courier New</vt:lpstr>
      <vt:lpstr>Symbol</vt:lpstr>
      <vt:lpstr>Times</vt:lpstr>
      <vt:lpstr>Times New Roman</vt:lpstr>
      <vt:lpstr>Trebuchet MS</vt:lpstr>
      <vt:lpstr>Wingdings</vt:lpstr>
      <vt:lpstr>Mod</vt:lpstr>
      <vt:lpstr>Aplikasi LP (Linear Programming) dalam FORMULASI RANSUM</vt:lpstr>
      <vt:lpstr>Linear Programming</vt:lpstr>
      <vt:lpstr>Sejarah LP</vt:lpstr>
      <vt:lpstr>Kasus Meminimukan Biaya</vt:lpstr>
      <vt:lpstr>Kasus Memaksimumkan Keuntungan</vt:lpstr>
      <vt:lpstr>Contoh Kasus</vt:lpstr>
      <vt:lpstr>Software untuk LP</vt:lpstr>
      <vt:lpstr>Persamaan Matematik LP</vt:lpstr>
      <vt:lpstr>Persamaan Matematik LP</vt:lpstr>
      <vt:lpstr>Persamaan Matematik LP</vt:lpstr>
      <vt:lpstr>Persyaratan LP</vt:lpstr>
      <vt:lpstr>Tahapan Penyelesaian Optimasi LP:</vt:lpstr>
      <vt:lpstr>Contoh Kasus LP</vt:lpstr>
      <vt:lpstr>Fungsi Tujuan (Objective Function) Pembatasan (Constraints)</vt:lpstr>
      <vt:lpstr>Metode Grafik</vt:lpstr>
      <vt:lpstr>Grafik</vt:lpstr>
      <vt:lpstr>Ploting Fungsi Tujuan</vt:lpstr>
      <vt:lpstr>Perhitungan Nilai Optimal</vt:lpstr>
      <vt:lpstr>Titik Ekstrim</vt:lpstr>
      <vt:lpstr>Aplikasi LP dengan QM</vt:lpstr>
      <vt:lpstr>Aplikasi LP dengan QM - Solution</vt:lpstr>
      <vt:lpstr>Aplikasi LP dengan QM - Iterasi</vt:lpstr>
      <vt:lpstr>Sensitivity Analysis</vt:lpstr>
      <vt:lpstr>CONTOH KASUS 2:  Memaksimumkan produksi pakan</vt:lpstr>
      <vt:lpstr>Waktu Prosesing dan Waktu yang Tersedia untuk Memproduksi Ransum</vt:lpstr>
      <vt:lpstr>Permasalahan</vt:lpstr>
      <vt:lpstr>Model Matematik Produksi Ransum Ternak</vt:lpstr>
      <vt:lpstr>Solution using QM</vt:lpstr>
      <vt:lpstr>Solusi</vt:lpstr>
      <vt:lpstr>CONTOH KASUS 3:  Minimuman Biaya Transportasi</vt:lpstr>
      <vt:lpstr> Biaya per ton Pengiriman Barang ke Tempat Tujuan</vt:lpstr>
      <vt:lpstr>Permasalahan</vt:lpstr>
      <vt:lpstr>Model Matematis Biaya Transportasi Ransum</vt:lpstr>
      <vt:lpstr>Aplikasi QM</vt:lpstr>
      <vt:lpstr>Solution using QM</vt:lpstr>
      <vt:lpstr>Solusi</vt:lpstr>
      <vt:lpstr>Linear Programming - Minimization</vt:lpstr>
      <vt:lpstr>Minimization Model</vt:lpstr>
      <vt:lpstr>PowerPoint Presentation</vt:lpstr>
      <vt:lpstr>PowerPoint Presentation</vt:lpstr>
      <vt:lpstr>CONTOH: Formulasi Ransum</vt:lpstr>
      <vt:lpstr>Persamaan Matematik:</vt:lpstr>
      <vt:lpstr>Formulasi Ransum dengan QM</vt:lpstr>
      <vt:lpstr>Formulasi Ransum dengan QM</vt:lpstr>
      <vt:lpstr>Susunan Ransum</vt:lpstr>
      <vt:lpstr>Terima Kasih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LAPORAN KEMAJUAN KAJIAN DAYA SAING PERSUSUAN NASIONAL</dc:title>
  <dc:creator>Despal Tanjung</dc:creator>
  <cp:lastModifiedBy>permana</cp:lastModifiedBy>
  <cp:revision>125</cp:revision>
  <dcterms:created xsi:type="dcterms:W3CDTF">2012-09-10T14:53:38Z</dcterms:created>
  <dcterms:modified xsi:type="dcterms:W3CDTF">2017-05-30T03:35:27Z</dcterms:modified>
</cp:coreProperties>
</file>