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9"/>
  </p:notesMasterIdLst>
  <p:sldIdLst>
    <p:sldId id="256" r:id="rId2"/>
    <p:sldId id="257" r:id="rId3"/>
    <p:sldId id="258" r:id="rId4"/>
    <p:sldId id="272" r:id="rId5"/>
    <p:sldId id="260" r:id="rId6"/>
    <p:sldId id="259" r:id="rId7"/>
    <p:sldId id="262" r:id="rId8"/>
    <p:sldId id="261" r:id="rId9"/>
    <p:sldId id="263" r:id="rId10"/>
    <p:sldId id="264" r:id="rId11"/>
    <p:sldId id="265" r:id="rId12"/>
    <p:sldId id="268" r:id="rId13"/>
    <p:sldId id="266" r:id="rId14"/>
    <p:sldId id="267" r:id="rId15"/>
    <p:sldId id="293" r:id="rId16"/>
    <p:sldId id="290" r:id="rId17"/>
    <p:sldId id="276" r:id="rId18"/>
    <p:sldId id="277" r:id="rId19"/>
    <p:sldId id="289" r:id="rId20"/>
    <p:sldId id="284" r:id="rId21"/>
    <p:sldId id="286" r:id="rId22"/>
    <p:sldId id="287" r:id="rId23"/>
    <p:sldId id="285" r:id="rId24"/>
    <p:sldId id="288" r:id="rId25"/>
    <p:sldId id="271" r:id="rId26"/>
    <p:sldId id="274" r:id="rId27"/>
    <p:sldId id="292" r:id="rId2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7140C-5F8A-439F-8D3D-2EF5B92AA7A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638C85D-8273-46A3-A7B4-B742EF926B05}">
      <dgm:prSet phldrT="[Text]"/>
      <dgm:spPr/>
      <dgm:t>
        <a:bodyPr/>
        <a:lstStyle/>
        <a:p>
          <a:r>
            <a:rPr lang="id-ID" dirty="0" smtClean="0"/>
            <a:t>Nutrien  terkandung</a:t>
          </a:r>
          <a:endParaRPr lang="id-ID" dirty="0"/>
        </a:p>
      </dgm:t>
    </dgm:pt>
    <dgm:pt modelId="{F7002E5F-2A6A-481E-9C56-FDB7A4C508B6}" type="parTrans" cxnId="{F494BF19-9883-4409-B68A-397336376957}">
      <dgm:prSet/>
      <dgm:spPr/>
      <dgm:t>
        <a:bodyPr/>
        <a:lstStyle/>
        <a:p>
          <a:endParaRPr lang="id-ID"/>
        </a:p>
      </dgm:t>
    </dgm:pt>
    <dgm:pt modelId="{7EA92191-4D57-4B49-A78F-B3E2529002D9}" type="sibTrans" cxnId="{F494BF19-9883-4409-B68A-397336376957}">
      <dgm:prSet/>
      <dgm:spPr/>
      <dgm:t>
        <a:bodyPr/>
        <a:lstStyle/>
        <a:p>
          <a:endParaRPr lang="id-ID"/>
        </a:p>
      </dgm:t>
    </dgm:pt>
    <dgm:pt modelId="{FCA2E308-DA73-46BB-90D5-6201A642A144}">
      <dgm:prSet phldrT="[Text]"/>
      <dgm:spPr/>
      <dgm:t>
        <a:bodyPr/>
        <a:lstStyle/>
        <a:p>
          <a:r>
            <a:rPr lang="id-ID" dirty="0" smtClean="0"/>
            <a:t>Total Harga</a:t>
          </a:r>
          <a:endParaRPr lang="id-ID" dirty="0"/>
        </a:p>
      </dgm:t>
    </dgm:pt>
    <dgm:pt modelId="{A6BFBEEC-42B8-4D01-8186-EBF1DC395D70}" type="parTrans" cxnId="{1EE4A841-7BEF-4076-9DF0-131A17706DB2}">
      <dgm:prSet/>
      <dgm:spPr/>
      <dgm:t>
        <a:bodyPr/>
        <a:lstStyle/>
        <a:p>
          <a:endParaRPr lang="id-ID"/>
        </a:p>
      </dgm:t>
    </dgm:pt>
    <dgm:pt modelId="{28FAC5F1-D928-4E5A-988C-CBF1EE67AF7D}" type="sibTrans" cxnId="{1EE4A841-7BEF-4076-9DF0-131A17706DB2}">
      <dgm:prSet/>
      <dgm:spPr/>
      <dgm:t>
        <a:bodyPr/>
        <a:lstStyle/>
        <a:p>
          <a:endParaRPr lang="id-ID"/>
        </a:p>
      </dgm:t>
    </dgm:pt>
    <dgm:pt modelId="{0CE657CE-FEEE-460A-A7A5-742D7A82E754}" type="pres">
      <dgm:prSet presAssocID="{0F17140C-5F8A-439F-8D3D-2EF5B92AA7A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AA382B58-0FC3-4E4A-9CD0-277756F3849D}" type="pres">
      <dgm:prSet presAssocID="{0F17140C-5F8A-439F-8D3D-2EF5B92AA7A4}" presName="cycle" presStyleCnt="0"/>
      <dgm:spPr/>
    </dgm:pt>
    <dgm:pt modelId="{4DAFE60E-0059-473E-8BCC-286C120682F7}" type="pres">
      <dgm:prSet presAssocID="{0F17140C-5F8A-439F-8D3D-2EF5B92AA7A4}" presName="centerShape" presStyleCnt="0"/>
      <dgm:spPr/>
    </dgm:pt>
    <dgm:pt modelId="{D2281A1E-2273-400D-8A92-1F889C3C5D50}" type="pres">
      <dgm:prSet presAssocID="{0F17140C-5F8A-439F-8D3D-2EF5B92AA7A4}" presName="connSite" presStyleLbl="node1" presStyleIdx="0" presStyleCnt="3"/>
      <dgm:spPr/>
    </dgm:pt>
    <dgm:pt modelId="{BB3832FD-D958-4247-9E47-32474D2A2897}" type="pres">
      <dgm:prSet presAssocID="{0F17140C-5F8A-439F-8D3D-2EF5B92AA7A4}" presName="visible" presStyleLbl="node1" presStyleIdx="0" presStyleCnt="3" custLinFactNeighborX="-96511" custLinFactNeighborY="-979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E423A12-E281-44C9-A55E-7A6AD9A5F363}" type="pres">
      <dgm:prSet presAssocID="{F7002E5F-2A6A-481E-9C56-FDB7A4C508B6}" presName="Name25" presStyleLbl="parChTrans1D1" presStyleIdx="0" presStyleCnt="2"/>
      <dgm:spPr/>
      <dgm:t>
        <a:bodyPr/>
        <a:lstStyle/>
        <a:p>
          <a:endParaRPr lang="id-ID"/>
        </a:p>
      </dgm:t>
    </dgm:pt>
    <dgm:pt modelId="{2E36DE8E-CC55-4B48-9FE5-3629B20166C6}" type="pres">
      <dgm:prSet presAssocID="{5638C85D-8273-46A3-A7B4-B742EF926B05}" presName="node" presStyleCnt="0"/>
      <dgm:spPr/>
    </dgm:pt>
    <dgm:pt modelId="{6518AC7E-B35A-445D-B1AA-25214B8B161A}" type="pres">
      <dgm:prSet presAssocID="{5638C85D-8273-46A3-A7B4-B742EF926B05}" presName="parentNode" presStyleLbl="node1" presStyleIdx="1" presStyleCnt="3" custScaleX="115928" custScaleY="117622" custLinFactX="3623" custLinFactNeighborX="100000" custLinFactNeighborY="5837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593C449-3528-4C7D-B2F4-2B6DF3EE4BEB}" type="pres">
      <dgm:prSet presAssocID="{5638C85D-8273-46A3-A7B4-B742EF926B05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98903EF-FAD3-4034-B471-B0C8871BD172}" type="pres">
      <dgm:prSet presAssocID="{A6BFBEEC-42B8-4D01-8186-EBF1DC395D70}" presName="Name25" presStyleLbl="parChTrans1D1" presStyleIdx="1" presStyleCnt="2"/>
      <dgm:spPr/>
      <dgm:t>
        <a:bodyPr/>
        <a:lstStyle/>
        <a:p>
          <a:endParaRPr lang="id-ID"/>
        </a:p>
      </dgm:t>
    </dgm:pt>
    <dgm:pt modelId="{114271CC-11C3-4BD4-8232-F66F595B8D92}" type="pres">
      <dgm:prSet presAssocID="{FCA2E308-DA73-46BB-90D5-6201A642A144}" presName="node" presStyleCnt="0"/>
      <dgm:spPr/>
    </dgm:pt>
    <dgm:pt modelId="{A97C6397-FE9C-49E4-A4B7-275EBE7C1B2E}" type="pres">
      <dgm:prSet presAssocID="{FCA2E308-DA73-46BB-90D5-6201A642A144}" presName="parentNode" presStyleLbl="node1" presStyleIdx="2" presStyleCnt="3" custScaleX="117906" custScaleY="120272" custLinFactX="2887" custLinFactNeighborX="100000" custLinFactNeighborY="-31439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D9161B7-721A-47D8-9DED-3DCDD8578CC8}" type="pres">
      <dgm:prSet presAssocID="{FCA2E308-DA73-46BB-90D5-6201A642A144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68061D40-3DA6-456C-B6DD-7700D80B13EE}" type="presOf" srcId="{F7002E5F-2A6A-481E-9C56-FDB7A4C508B6}" destId="{5E423A12-E281-44C9-A55E-7A6AD9A5F363}" srcOrd="0" destOrd="0" presId="urn:microsoft.com/office/officeart/2005/8/layout/radial2"/>
    <dgm:cxn modelId="{1EE4A841-7BEF-4076-9DF0-131A17706DB2}" srcId="{0F17140C-5F8A-439F-8D3D-2EF5B92AA7A4}" destId="{FCA2E308-DA73-46BB-90D5-6201A642A144}" srcOrd="1" destOrd="0" parTransId="{A6BFBEEC-42B8-4D01-8186-EBF1DC395D70}" sibTransId="{28FAC5F1-D928-4E5A-988C-CBF1EE67AF7D}"/>
    <dgm:cxn modelId="{F494BF19-9883-4409-B68A-397336376957}" srcId="{0F17140C-5F8A-439F-8D3D-2EF5B92AA7A4}" destId="{5638C85D-8273-46A3-A7B4-B742EF926B05}" srcOrd="0" destOrd="0" parTransId="{F7002E5F-2A6A-481E-9C56-FDB7A4C508B6}" sibTransId="{7EA92191-4D57-4B49-A78F-B3E2529002D9}"/>
    <dgm:cxn modelId="{863C32BB-A693-43B8-A427-25A0971A8E84}" type="presOf" srcId="{A6BFBEEC-42B8-4D01-8186-EBF1DC395D70}" destId="{C98903EF-FAD3-4034-B471-B0C8871BD172}" srcOrd="0" destOrd="0" presId="urn:microsoft.com/office/officeart/2005/8/layout/radial2"/>
    <dgm:cxn modelId="{0B69E236-D49A-44A2-89F8-C7D66BD6EB67}" type="presOf" srcId="{FCA2E308-DA73-46BB-90D5-6201A642A144}" destId="{A97C6397-FE9C-49E4-A4B7-275EBE7C1B2E}" srcOrd="0" destOrd="0" presId="urn:microsoft.com/office/officeart/2005/8/layout/radial2"/>
    <dgm:cxn modelId="{56C3B8B0-60AD-45CC-9ED4-63B0B26E9B8D}" type="presOf" srcId="{5638C85D-8273-46A3-A7B4-B742EF926B05}" destId="{6518AC7E-B35A-445D-B1AA-25214B8B161A}" srcOrd="0" destOrd="0" presId="urn:microsoft.com/office/officeart/2005/8/layout/radial2"/>
    <dgm:cxn modelId="{BC594CC3-1E2E-4C5F-ACD5-7A4981AAED33}" type="presOf" srcId="{0F17140C-5F8A-439F-8D3D-2EF5B92AA7A4}" destId="{0CE657CE-FEEE-460A-A7A5-742D7A82E754}" srcOrd="0" destOrd="0" presId="urn:microsoft.com/office/officeart/2005/8/layout/radial2"/>
    <dgm:cxn modelId="{4B939819-54D5-4881-A387-10DCB87B6E20}" type="presParOf" srcId="{0CE657CE-FEEE-460A-A7A5-742D7A82E754}" destId="{AA382B58-0FC3-4E4A-9CD0-277756F3849D}" srcOrd="0" destOrd="0" presId="urn:microsoft.com/office/officeart/2005/8/layout/radial2"/>
    <dgm:cxn modelId="{DA7A67A6-5086-48F5-8DBA-D5D56F68DD0B}" type="presParOf" srcId="{AA382B58-0FC3-4E4A-9CD0-277756F3849D}" destId="{4DAFE60E-0059-473E-8BCC-286C120682F7}" srcOrd="0" destOrd="0" presId="urn:microsoft.com/office/officeart/2005/8/layout/radial2"/>
    <dgm:cxn modelId="{E3B006DD-B6E0-497F-88E7-44B965537143}" type="presParOf" srcId="{4DAFE60E-0059-473E-8BCC-286C120682F7}" destId="{D2281A1E-2273-400D-8A92-1F889C3C5D50}" srcOrd="0" destOrd="0" presId="urn:microsoft.com/office/officeart/2005/8/layout/radial2"/>
    <dgm:cxn modelId="{DB6D4AF5-AFB3-4092-9ED1-AEB4E58B9742}" type="presParOf" srcId="{4DAFE60E-0059-473E-8BCC-286C120682F7}" destId="{BB3832FD-D958-4247-9E47-32474D2A2897}" srcOrd="1" destOrd="0" presId="urn:microsoft.com/office/officeart/2005/8/layout/radial2"/>
    <dgm:cxn modelId="{3C6C2F8C-51A3-4E05-8111-A87B68A62A2B}" type="presParOf" srcId="{AA382B58-0FC3-4E4A-9CD0-277756F3849D}" destId="{5E423A12-E281-44C9-A55E-7A6AD9A5F363}" srcOrd="1" destOrd="0" presId="urn:microsoft.com/office/officeart/2005/8/layout/radial2"/>
    <dgm:cxn modelId="{B16C49AC-81C4-49CF-85EA-8A350810DDE0}" type="presParOf" srcId="{AA382B58-0FC3-4E4A-9CD0-277756F3849D}" destId="{2E36DE8E-CC55-4B48-9FE5-3629B20166C6}" srcOrd="2" destOrd="0" presId="urn:microsoft.com/office/officeart/2005/8/layout/radial2"/>
    <dgm:cxn modelId="{239A58B4-CDA8-4F86-9767-351FEEADF639}" type="presParOf" srcId="{2E36DE8E-CC55-4B48-9FE5-3629B20166C6}" destId="{6518AC7E-B35A-445D-B1AA-25214B8B161A}" srcOrd="0" destOrd="0" presId="urn:microsoft.com/office/officeart/2005/8/layout/radial2"/>
    <dgm:cxn modelId="{0B4912FE-8A42-4701-A7B2-DE3A26D3B1E8}" type="presParOf" srcId="{2E36DE8E-CC55-4B48-9FE5-3629B20166C6}" destId="{B593C449-3528-4C7D-B2F4-2B6DF3EE4BEB}" srcOrd="1" destOrd="0" presId="urn:microsoft.com/office/officeart/2005/8/layout/radial2"/>
    <dgm:cxn modelId="{E716A896-C899-4270-9C8C-7070972E7F2C}" type="presParOf" srcId="{AA382B58-0FC3-4E4A-9CD0-277756F3849D}" destId="{C98903EF-FAD3-4034-B471-B0C8871BD172}" srcOrd="3" destOrd="0" presId="urn:microsoft.com/office/officeart/2005/8/layout/radial2"/>
    <dgm:cxn modelId="{E23B4B48-185A-4C00-B19C-51FD3EA5097B}" type="presParOf" srcId="{AA382B58-0FC3-4E4A-9CD0-277756F3849D}" destId="{114271CC-11C3-4BD4-8232-F66F595B8D92}" srcOrd="4" destOrd="0" presId="urn:microsoft.com/office/officeart/2005/8/layout/radial2"/>
    <dgm:cxn modelId="{A5AC795E-E15A-4C97-B4AC-D7D7E2776F2C}" type="presParOf" srcId="{114271CC-11C3-4BD4-8232-F66F595B8D92}" destId="{A97C6397-FE9C-49E4-A4B7-275EBE7C1B2E}" srcOrd="0" destOrd="0" presId="urn:microsoft.com/office/officeart/2005/8/layout/radial2"/>
    <dgm:cxn modelId="{281A0F05-3FB4-4A64-AAA6-8A157808223E}" type="presParOf" srcId="{114271CC-11C3-4BD4-8232-F66F595B8D92}" destId="{0D9161B7-721A-47D8-9DED-3DCDD8578CC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8903EF-FAD3-4034-B471-B0C8871BD172}">
      <dsp:nvSpPr>
        <dsp:cNvPr id="0" name=""/>
        <dsp:cNvSpPr/>
      </dsp:nvSpPr>
      <dsp:spPr>
        <a:xfrm rot="711129">
          <a:off x="1860319" y="2304690"/>
          <a:ext cx="1929626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1929626" y="336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23A12-E281-44C9-A55E-7A6AD9A5F363}">
      <dsp:nvSpPr>
        <dsp:cNvPr id="0" name=""/>
        <dsp:cNvSpPr/>
      </dsp:nvSpPr>
      <dsp:spPr>
        <a:xfrm rot="20566781">
          <a:off x="1835508" y="1387919"/>
          <a:ext cx="2024725" cy="67324"/>
        </a:xfrm>
        <a:custGeom>
          <a:avLst/>
          <a:gdLst/>
          <a:ahLst/>
          <a:cxnLst/>
          <a:rect l="0" t="0" r="0" b="0"/>
          <a:pathLst>
            <a:path>
              <a:moveTo>
                <a:pt x="0" y="33662"/>
              </a:moveTo>
              <a:lnTo>
                <a:pt x="2024725" y="3366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3832FD-D958-4247-9E47-32474D2A2897}">
      <dsp:nvSpPr>
        <dsp:cNvPr id="0" name=""/>
        <dsp:cNvSpPr/>
      </dsp:nvSpPr>
      <dsp:spPr>
        <a:xfrm>
          <a:off x="-76282" y="594370"/>
          <a:ext cx="2302554" cy="2302554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8AC7E-B35A-445D-B1AA-25214B8B161A}">
      <dsp:nvSpPr>
        <dsp:cNvPr id="0" name=""/>
        <dsp:cNvSpPr/>
      </dsp:nvSpPr>
      <dsp:spPr>
        <a:xfrm>
          <a:off x="3779916" y="72012"/>
          <a:ext cx="1601582" cy="16249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Nutrien  terkandung</a:t>
          </a:r>
          <a:endParaRPr lang="id-ID" sz="1900" kern="1200" dirty="0"/>
        </a:p>
      </dsp:txBody>
      <dsp:txXfrm>
        <a:off x="3779916" y="72012"/>
        <a:ext cx="1601582" cy="1624986"/>
      </dsp:txXfrm>
    </dsp:sp>
    <dsp:sp modelId="{A97C6397-FE9C-49E4-A4B7-275EBE7C1B2E}">
      <dsp:nvSpPr>
        <dsp:cNvPr id="0" name=""/>
        <dsp:cNvSpPr/>
      </dsp:nvSpPr>
      <dsp:spPr>
        <a:xfrm>
          <a:off x="3752669" y="1873130"/>
          <a:ext cx="1628909" cy="16615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900" kern="1200" dirty="0" smtClean="0"/>
            <a:t>Total Harga</a:t>
          </a:r>
          <a:endParaRPr lang="id-ID" sz="1900" kern="1200" dirty="0"/>
        </a:p>
      </dsp:txBody>
      <dsp:txXfrm>
        <a:off x="3752669" y="1873130"/>
        <a:ext cx="1628909" cy="16615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06EA-4594-4B70-8930-D8F09527324B}" type="datetimeFigureOut">
              <a:rPr lang="id-ID" smtClean="0"/>
              <a:pPr/>
              <a:t>22/09/2016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F6A3A-E1B9-4D32-9205-10EE0DE9756A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F6A3A-E1B9-4D32-9205-10EE0DE9756A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CB4FBC-FF34-4383-AF86-2DE4E93D134A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291FD-C646-4EE0-BC95-AE4843A23EF6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E98B-8F77-4291-9275-FD093607C470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3BA7-884E-4B32-A231-E7AEDF636C48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2DB2E0F-7F14-486A-8418-BB702E7709B0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70E5-44BA-4046-AA6E-D8B599B3CB46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47CE-6C40-4208-9A3C-06DFCE16607B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72064-4F2D-4500-BE97-A3C0A534F865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3F22-90CD-49EE-BDC7-3233075BA48F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2614-A800-4F41-AC27-99E1254CFE89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DA95D-1B05-4382-B762-483B2E7F7CC7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FB98769-58DB-4FE3-800B-4AA9D4213DFF}" type="datetime1">
              <a:rPr lang="id-ID" smtClean="0"/>
              <a:pPr/>
              <a:t>22/09/2016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E3C7F5-D399-4722-BE90-5A367A8A66C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Data%20dari%20Bapak%20Idat/Linear%20Programming/FORSUM%20for%20Poultry(2).xls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764704"/>
            <a:ext cx="7416824" cy="1368152"/>
          </a:xfrm>
        </p:spPr>
        <p:txBody>
          <a:bodyPr>
            <a:noAutofit/>
          </a:bodyPr>
          <a:lstStyle/>
          <a:p>
            <a:pPr algn="ctr"/>
            <a:r>
              <a:rPr lang="id-ID" sz="2800" b="1" dirty="0" smtClean="0">
                <a:latin typeface="+mn-lt"/>
              </a:rPr>
              <a:t>SEMINAR HASIL PENELITIAN</a:t>
            </a:r>
            <a:br>
              <a:rPr lang="id-ID" sz="2800" b="1" dirty="0" smtClean="0">
                <a:latin typeface="+mn-lt"/>
              </a:rPr>
            </a:br>
            <a:r>
              <a:rPr lang="en-US" sz="2800" b="1" dirty="0" err="1" smtClean="0">
                <a:latin typeface="+mn-lt"/>
              </a:rPr>
              <a:t>Sistem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Informasi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Formulasi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Ransum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Pakan</a:t>
            </a: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 err="1" smtClean="0">
                <a:latin typeface="+mn-lt"/>
              </a:rPr>
              <a:t>Unggas</a:t>
            </a:r>
            <a:r>
              <a:rPr lang="en-US" sz="2800" b="1" dirty="0" smtClean="0">
                <a:latin typeface="+mn-lt"/>
              </a:rPr>
              <a:t> </a:t>
            </a:r>
            <a:r>
              <a:rPr lang="id-ID" sz="2800" b="1" dirty="0" smtClean="0">
                <a:latin typeface="+mn-lt"/>
              </a:rPr>
              <a:t>Menggunakan </a:t>
            </a:r>
            <a:r>
              <a:rPr lang="id-ID" sz="2800" b="1" i="1" dirty="0" smtClean="0">
                <a:latin typeface="+mn-lt"/>
              </a:rPr>
              <a:t>Linear Programming</a:t>
            </a:r>
            <a:r>
              <a:rPr lang="id-ID" sz="2800" dirty="0" smtClean="0">
                <a:latin typeface="+mn-lt"/>
              </a:rPr>
              <a:t/>
            </a:r>
            <a:br>
              <a:rPr lang="id-ID" sz="2800" dirty="0" smtClean="0">
                <a:latin typeface="+mn-lt"/>
              </a:rPr>
            </a:br>
            <a:endParaRPr lang="id-ID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858000" cy="1080120"/>
          </a:xfrm>
        </p:spPr>
        <p:txBody>
          <a:bodyPr>
            <a:normAutofit lnSpcReduction="10000"/>
          </a:bodyPr>
          <a:lstStyle/>
          <a:p>
            <a:pPr algn="l"/>
            <a:r>
              <a:rPr lang="id-ID" dirty="0" smtClean="0">
                <a:latin typeface="+mn-lt"/>
              </a:rPr>
              <a:t>Diardian Febiani (</a:t>
            </a:r>
            <a:r>
              <a:rPr lang="id-ID" smtClean="0">
                <a:latin typeface="+mn-lt"/>
              </a:rPr>
              <a:t>G64120113</a:t>
            </a:r>
            <a:r>
              <a:rPr lang="id-ID" smtClean="0">
                <a:latin typeface="+mn-lt"/>
              </a:rPr>
              <a:t>)*,</a:t>
            </a:r>
          </a:p>
          <a:p>
            <a:pPr algn="l"/>
            <a:r>
              <a:rPr lang="id-ID" smtClean="0">
                <a:latin typeface="+mn-lt"/>
              </a:rPr>
              <a:t>Irman </a:t>
            </a:r>
            <a:r>
              <a:rPr lang="id-ID" dirty="0" smtClean="0">
                <a:latin typeface="+mn-lt"/>
              </a:rPr>
              <a:t>Hermadi, SKom MS PhD,</a:t>
            </a:r>
          </a:p>
          <a:p>
            <a:pPr algn="l"/>
            <a:r>
              <a:rPr lang="id-ID" dirty="0" smtClean="0">
                <a:latin typeface="+mn-lt"/>
              </a:rPr>
              <a:t>Dr Ir Idat Galih Permana, MSc</a:t>
            </a:r>
            <a:endParaRPr lang="id-ID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119" y="5005189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Departemen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Fakultas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Matematika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dan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Pengetahuan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Alam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Institut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Pertanian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Bogor,</a:t>
            </a:r>
            <a:r>
              <a:rPr lang="id-ID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Bogor 16680</a:t>
            </a:r>
          </a:p>
          <a:p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Mahasiswa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Program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Studi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Ilmu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Komputer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, FMIPA-IPB; </a:t>
            </a:r>
            <a:r>
              <a:rPr lang="en-US" sz="1400" dirty="0" err="1" smtClean="0">
                <a:solidFill>
                  <a:schemeClr val="tx1"/>
                </a:solidFill>
                <a:cs typeface="Times New Roman" pitchFamily="18" charset="0"/>
              </a:rPr>
              <a:t>Surel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: </a:t>
            </a:r>
            <a:r>
              <a:rPr lang="id-ID" sz="1400" dirty="0" smtClean="0">
                <a:cs typeface="Times New Roman" pitchFamily="18" charset="0"/>
              </a:rPr>
              <a:t>diardian_feb12m</a:t>
            </a:r>
            <a:r>
              <a:rPr lang="en-US" sz="1400" dirty="0" smtClean="0">
                <a:solidFill>
                  <a:schemeClr val="tx1"/>
                </a:solidFill>
                <a:cs typeface="Times New Roman" pitchFamily="18" charset="0"/>
              </a:rPr>
              <a:t>@</a:t>
            </a:r>
            <a:r>
              <a:rPr lang="id-ID" sz="1400" dirty="0" smtClean="0">
                <a:solidFill>
                  <a:schemeClr val="tx1"/>
                </a:solidFill>
                <a:cs typeface="Times New Roman" pitchFamily="18" charset="0"/>
              </a:rPr>
              <a:t>apps.ipb.ac.id</a:t>
            </a:r>
            <a:endParaRPr lang="en-US" sz="14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endParaRPr lang="id-ID" sz="1400" dirty="0"/>
          </a:p>
        </p:txBody>
      </p:sp>
      <p:pic>
        <p:nvPicPr>
          <p:cNvPr id="5" name="Picture 4" descr="logoip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2276872"/>
            <a:ext cx="1224136" cy="122413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</a:t>
            </a:fld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Ruang Lingkup Penelitian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628800"/>
            <a:ext cx="8229600" cy="4937760"/>
          </a:xfrm>
        </p:spPr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id-ID" dirty="0" smtClean="0"/>
              <a:t>            </a:t>
            </a:r>
            <a:r>
              <a:rPr lang="id-ID" i="1" dirty="0" smtClean="0"/>
              <a:t>Feed formulator: </a:t>
            </a:r>
            <a:r>
              <a:rPr lang="en-US" dirty="0" smtClean="0"/>
              <a:t>Dr</a:t>
            </a:r>
            <a:r>
              <a:rPr lang="id-ID" dirty="0" smtClean="0"/>
              <a:t> Ir </a:t>
            </a:r>
            <a:r>
              <a:rPr lang="en-US" dirty="0" err="1" smtClean="0"/>
              <a:t>Idat</a:t>
            </a:r>
            <a:r>
              <a:rPr lang="en-US" dirty="0" smtClean="0"/>
              <a:t> </a:t>
            </a:r>
            <a:r>
              <a:rPr lang="en-US" dirty="0" err="1" smtClean="0"/>
              <a:t>Galih</a:t>
            </a:r>
            <a:r>
              <a:rPr lang="en-US" dirty="0" smtClean="0"/>
              <a:t> </a:t>
            </a:r>
            <a:r>
              <a:rPr lang="en-US" dirty="0" err="1" smtClean="0"/>
              <a:t>Permana</a:t>
            </a:r>
            <a:r>
              <a:rPr lang="id-ID" dirty="0" smtClean="0"/>
              <a:t>, MSc</a:t>
            </a:r>
          </a:p>
          <a:p>
            <a:pPr lvl="0"/>
            <a:endParaRPr lang="id-ID" dirty="0" smtClean="0"/>
          </a:p>
          <a:p>
            <a:pPr lvl="0"/>
            <a:endParaRPr lang="id-ID" dirty="0" smtClean="0"/>
          </a:p>
          <a:p>
            <a:pPr lvl="0"/>
            <a:r>
              <a:rPr lang="id-ID" dirty="0" smtClean="0"/>
              <a:t>                             ayam broiler</a:t>
            </a:r>
          </a:p>
          <a:p>
            <a:pPr lvl="0">
              <a:buNone/>
            </a:pPr>
            <a:r>
              <a:rPr lang="id-ID" dirty="0" smtClean="0"/>
              <a:t>	                             ayam petelur (</a:t>
            </a:r>
            <a:r>
              <a:rPr lang="id-ID" i="1" dirty="0" smtClean="0"/>
              <a:t>layer)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                             ayam kampung</a:t>
            </a:r>
          </a:p>
          <a:p>
            <a:pPr lvl="0">
              <a:buNone/>
            </a:pPr>
            <a:r>
              <a:rPr lang="id-ID" dirty="0" smtClean="0"/>
              <a:t>				  itik</a:t>
            </a:r>
          </a:p>
          <a:p>
            <a:pPr lvl="0">
              <a:buNone/>
            </a:pPr>
            <a:r>
              <a:rPr lang="id-ID" dirty="0" smtClean="0"/>
              <a:t>				  puyuh</a:t>
            </a:r>
          </a:p>
          <a:p>
            <a:endParaRPr lang="id-ID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952823" cy="9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10</a:t>
            </a:fld>
            <a:endParaRPr lang="id-ID"/>
          </a:p>
        </p:txBody>
      </p:sp>
      <p:pic>
        <p:nvPicPr>
          <p:cNvPr id="7" name="Picture 6" descr="chicke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4077072"/>
            <a:ext cx="2125273" cy="163869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115616" y="3501008"/>
            <a:ext cx="1872208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vert="horz">
            <a:normAutofit/>
          </a:bodyPr>
          <a:lstStyle/>
          <a:p>
            <a:pPr marL="274320" lvl="0" indent="-274320">
              <a:buClr>
                <a:schemeClr val="accent1"/>
              </a:buClr>
              <a:buSzPct val="76000"/>
            </a:pPr>
            <a:r>
              <a:rPr lang="id-ID" sz="2600" dirty="0" smtClean="0"/>
              <a:t>Jenis unggas: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Tinjauan Pustaka</a:t>
            </a:r>
            <a:endParaRPr lang="id-ID" dirty="0">
              <a:latin typeface="+mn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11560" y="3068960"/>
            <a:ext cx="7560840" cy="1477328"/>
            <a:chOff x="504056" y="2574920"/>
            <a:chExt cx="7560840" cy="1477328"/>
          </a:xfrm>
        </p:grpSpPr>
        <p:sp>
          <p:nvSpPr>
            <p:cNvPr id="5" name="Content Placeholder 3"/>
            <p:cNvSpPr txBox="1">
              <a:spLocks/>
            </p:cNvSpPr>
            <p:nvPr/>
          </p:nvSpPr>
          <p:spPr>
            <a:xfrm>
              <a:off x="504056" y="2636912"/>
              <a:ext cx="2376264" cy="4616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marL="274320" marR="0" lvl="0" indent="-27432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id-ID" sz="2400" b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Formulasi ransum</a:t>
              </a:r>
              <a:endParaRPr kumimoji="0" lang="id-ID" sz="24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2368" y="2574920"/>
              <a:ext cx="4752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Formulasi ransum dirancang untuk memecahkan persamaan dengan berbagai bahan yang memenuhi jumlah indikator kebutuhan gizi dan dengan </a:t>
              </a:r>
              <a:r>
                <a:rPr lang="id-ID" u="sng" dirty="0"/>
                <a:t>harga terendah</a:t>
              </a:r>
              <a:r>
                <a:rPr lang="id-ID" dirty="0"/>
                <a:t> disesuaikan dengan </a:t>
              </a:r>
              <a:r>
                <a:rPr lang="id-ID" u="sng" dirty="0"/>
                <a:t>formula ransum </a:t>
              </a:r>
              <a:r>
                <a:rPr lang="id-ID" u="sng" dirty="0" smtClean="0"/>
                <a:t>terbaik</a:t>
              </a:r>
              <a:r>
                <a:rPr lang="id-ID" dirty="0"/>
                <a:t> </a:t>
              </a:r>
              <a:r>
                <a:rPr lang="id-ID" dirty="0" smtClean="0"/>
                <a:t>(Peng </a:t>
              </a:r>
              <a:r>
                <a:rPr lang="id-ID" dirty="0"/>
                <a:t>dan Li 2011).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1560" y="4725144"/>
            <a:ext cx="7632848" cy="1477328"/>
            <a:chOff x="611560" y="3804538"/>
            <a:chExt cx="7632848" cy="1477328"/>
          </a:xfrm>
        </p:grpSpPr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611560" y="3861048"/>
              <a:ext cx="2520280" cy="4616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vert="horz" wrap="square" rtlCol="0">
              <a:spAutoFit/>
            </a:bodyPr>
            <a:lstStyle/>
            <a:p>
              <a:pPr marL="274320" marR="0" lvl="0" indent="-27432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tabLst/>
                <a:defRPr/>
              </a:pPr>
              <a:r>
                <a:rPr kumimoji="0" lang="id-ID" sz="2400" b="0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Linear Programming</a:t>
              </a:r>
              <a:endParaRPr kumimoji="0" lang="id-ID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1880" y="3804538"/>
              <a:ext cx="475252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/>
                <a:t>Untuk masalah </a:t>
              </a:r>
              <a:r>
                <a:rPr lang="id-ID" i="1" dirty="0"/>
                <a:t>linear programming, </a:t>
              </a:r>
              <a:r>
                <a:rPr lang="id-ID" dirty="0"/>
                <a:t>keinginan untuk memaksimalkan keuntungan atau </a:t>
              </a:r>
              <a:r>
                <a:rPr lang="id-ID" u="sng" dirty="0"/>
                <a:t>meminimumkan biaya</a:t>
              </a:r>
              <a:r>
                <a:rPr lang="id-ID" dirty="0"/>
                <a:t> dapat langsung diubah menjadi masalah </a:t>
              </a:r>
              <a:r>
                <a:rPr lang="id-ID" u="sng" dirty="0"/>
                <a:t>mengoptimasikan</a:t>
              </a:r>
              <a:r>
                <a:rPr lang="id-ID" dirty="0"/>
                <a:t> suatu fungsi khusus (Thie dan Keough 2008). 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11</a:t>
            </a:fld>
            <a:endParaRPr lang="id-ID"/>
          </a:p>
        </p:txBody>
      </p:sp>
      <p:grpSp>
        <p:nvGrpSpPr>
          <p:cNvPr id="20" name="Group 19"/>
          <p:cNvGrpSpPr/>
          <p:nvPr/>
        </p:nvGrpSpPr>
        <p:grpSpPr>
          <a:xfrm>
            <a:off x="611560" y="1628800"/>
            <a:ext cx="7992888" cy="1200329"/>
            <a:chOff x="611560" y="1364575"/>
            <a:chExt cx="7992888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3419872" y="1364575"/>
              <a:ext cx="51845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dirty="0" smtClean="0"/>
                <a:t>Sebuah pendekatan </a:t>
              </a:r>
              <a:r>
                <a:rPr lang="id-ID" u="sng" dirty="0" smtClean="0"/>
                <a:t>berorientasi obyek</a:t>
              </a:r>
              <a:r>
                <a:rPr lang="id-ID" dirty="0" smtClean="0"/>
                <a:t> sebagai paradigma pengembangan dan mencakup seperangkat aturan dan praktik-praktik yang terjadi dalam konteks </a:t>
              </a:r>
              <a:r>
                <a:rPr lang="id-ID" u="sng" dirty="0" smtClean="0"/>
                <a:t>empat kerangka kegiatan</a:t>
              </a:r>
              <a:r>
                <a:rPr lang="id-ID" dirty="0" smtClean="0"/>
                <a:t> (Pressman 2010).</a:t>
              </a:r>
              <a:endParaRPr lang="id-ID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11560" y="1383159"/>
              <a:ext cx="2736304" cy="46166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d-ID" sz="2400" i="1" dirty="0" smtClean="0"/>
                <a:t>Extreme Programming</a:t>
              </a:r>
              <a:endParaRPr lang="id-ID" sz="2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Metode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628800"/>
            <a:ext cx="27717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71600" y="4725144"/>
            <a:ext cx="7344816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id-ID" sz="2400" dirty="0" err="1"/>
              <a:t>K</a:t>
            </a:r>
            <a:r>
              <a:rPr lang="en-US" sz="2400" dirty="0" err="1" smtClean="0"/>
              <a:t>omposisi</a:t>
            </a:r>
            <a:r>
              <a:rPr lang="en-US" sz="2400" dirty="0" smtClean="0"/>
              <a:t> </a:t>
            </a:r>
            <a:r>
              <a:rPr lang="en-US" sz="2400" dirty="0" err="1" smtClean="0"/>
              <a:t>nutrien</a:t>
            </a:r>
            <a:r>
              <a:rPr lang="id-ID" sz="2400" dirty="0" smtClean="0"/>
              <a:t> dan harga berbagai</a:t>
            </a:r>
            <a:r>
              <a:rPr lang="en-US" sz="2400" dirty="0" smtClean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 smtClean="0"/>
              <a:t>pakan</a:t>
            </a:r>
            <a:endParaRPr lang="id-ID" sz="2400" dirty="0" smtClean="0"/>
          </a:p>
          <a:p>
            <a:pPr marL="457200" indent="-457200">
              <a:buAutoNum type="arabicPeriod"/>
            </a:pPr>
            <a:r>
              <a:rPr lang="id-ID" sz="2400" dirty="0" err="1"/>
              <a:t>K</a:t>
            </a:r>
            <a:r>
              <a:rPr lang="en-US" sz="2400" dirty="0" err="1" smtClean="0"/>
              <a:t>ebutuhan</a:t>
            </a:r>
            <a:r>
              <a:rPr lang="en-US" sz="2400" dirty="0" smtClean="0"/>
              <a:t> </a:t>
            </a:r>
            <a:r>
              <a:rPr lang="en-US" sz="2400" dirty="0" err="1"/>
              <a:t>nutrien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 smtClean="0"/>
              <a:t>unggas</a:t>
            </a:r>
            <a:endParaRPr lang="id-ID" sz="24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XP n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6352" y="1268760"/>
            <a:ext cx="5992032" cy="4987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Metode (lanj)</a:t>
            </a:r>
            <a:endParaRPr lang="id-ID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6340430" y="5805264"/>
            <a:ext cx="2264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 smtClean="0"/>
              <a:t>(Pressman 2010)</a:t>
            </a:r>
            <a:endParaRPr lang="id-ID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740352" y="3789040"/>
            <a:ext cx="1403648" cy="8309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Bahasa</a:t>
            </a:r>
          </a:p>
          <a:p>
            <a:r>
              <a:rPr lang="id-ID" sz="1600" dirty="0" smtClean="0"/>
              <a:t>Pemrograman</a:t>
            </a:r>
          </a:p>
          <a:p>
            <a:r>
              <a:rPr lang="id-ID" sz="1600" dirty="0" smtClean="0"/>
              <a:t>PHP</a:t>
            </a:r>
            <a:endParaRPr lang="id-ID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279904" y="3356992"/>
            <a:ext cx="864096" cy="3385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MVC</a:t>
            </a:r>
            <a:endParaRPr lang="id-ID" sz="1600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23528" y="2996952"/>
            <a:ext cx="2088232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id-ID" sz="2400" i="1" dirty="0" smtClean="0"/>
              <a:t>Extreme</a:t>
            </a:r>
          </a:p>
          <a:p>
            <a:r>
              <a:rPr lang="id-ID" sz="2400" i="1" dirty="0" smtClean="0"/>
              <a:t>Programming</a:t>
            </a:r>
          </a:p>
          <a:p>
            <a:r>
              <a:rPr lang="id-ID" sz="2400" dirty="0" smtClean="0"/>
              <a:t>(XP)</a:t>
            </a:r>
          </a:p>
        </p:txBody>
      </p:sp>
      <p:sp>
        <p:nvSpPr>
          <p:cNvPr id="16" name="Oval 15"/>
          <p:cNvSpPr/>
          <p:nvPr/>
        </p:nvSpPr>
        <p:spPr>
          <a:xfrm>
            <a:off x="1835696" y="1119262"/>
            <a:ext cx="3101826" cy="3101826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7341E-6 L 0.31077 -0.130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-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077 -0.13063 L 0.36597 0.267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0.26775 L 0.09827 0.3727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>
                <a:latin typeface="+mn-lt"/>
              </a:rPr>
              <a:t>Metode (lanj)</a:t>
            </a:r>
            <a:endParaRPr lang="id-ID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2492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i="1" dirty="0" smtClean="0"/>
              <a:t>Linear Programming</a:t>
            </a:r>
            <a:endParaRPr lang="id-ID" sz="2400" i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708432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360040" y="3847107"/>
            <a:ext cx="8532440" cy="246221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rtlCol="0">
            <a:spAutoFit/>
          </a:bodyPr>
          <a:lstStyle/>
          <a:p>
            <a:pPr marL="361950" indent="-361950"/>
            <a:r>
              <a:rPr lang="id-ID" sz="2200" dirty="0" smtClean="0"/>
              <a:t>S	: total harga minimum dari pembuatan ransum</a:t>
            </a:r>
          </a:p>
          <a:p>
            <a:pPr marL="361950" indent="-361950"/>
            <a:r>
              <a:rPr lang="id-ID" sz="2200" dirty="0" smtClean="0"/>
              <a:t>cj	: koefisien harga tiap pilihan bahan pakan</a:t>
            </a:r>
          </a:p>
          <a:p>
            <a:pPr marL="361950" indent="-361950"/>
            <a:r>
              <a:rPr lang="id-ID" sz="2200" dirty="0" smtClean="0"/>
              <a:t>xj	: nilai penggunaan bahan pakan (persentase)</a:t>
            </a:r>
          </a:p>
          <a:p>
            <a:pPr marL="361950" indent="-361950"/>
            <a:r>
              <a:rPr lang="id-ID" sz="2200" dirty="0" smtClean="0"/>
              <a:t>aij	: koefisien nilai komposisi nutrien yang terkandung dalam suatu bahan</a:t>
            </a:r>
          </a:p>
          <a:p>
            <a:pPr marL="361950" indent="-361950"/>
            <a:r>
              <a:rPr lang="id-ID" sz="2200" dirty="0" smtClean="0"/>
              <a:t>bi	: nilai pembatas (minimum / maksimum nutrien dan bahan pakan)</a:t>
            </a:r>
          </a:p>
          <a:p>
            <a:pPr marL="361950" indent="-361950"/>
            <a:r>
              <a:rPr lang="id-ID" sz="2200" dirty="0" smtClean="0"/>
              <a:t>m	: jumlah pembatas</a:t>
            </a:r>
          </a:p>
          <a:p>
            <a:pPr marL="361950" indent="-361950"/>
            <a:r>
              <a:rPr lang="id-ID" sz="2200" dirty="0" smtClean="0"/>
              <a:t>n 	: jumlah bahan pakan yang digunakan untuk penyusunan ransum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3568" y="1916832"/>
            <a:ext cx="7344816" cy="4104456"/>
          </a:xfrm>
        </p:spPr>
        <p:txBody>
          <a:bodyPr>
            <a:normAutofit/>
          </a:bodyPr>
          <a:lstStyle/>
          <a:p>
            <a:r>
              <a:rPr lang="id-ID" dirty="0" smtClean="0"/>
              <a:t>SiMURAA </a:t>
            </a:r>
            <a:r>
              <a:rPr lang="id-ID" dirty="0" smtClean="0">
                <a:sym typeface="Wingdings" pitchFamily="2" charset="2"/>
              </a:rPr>
              <a:t> Sistem informasi formulasi ransum 		   pakan unggas</a:t>
            </a:r>
          </a:p>
          <a:p>
            <a:pPr>
              <a:buNone/>
            </a:pPr>
            <a:endParaRPr lang="id-ID" dirty="0" smtClean="0">
              <a:sym typeface="Wingdings" pitchFamily="2" charset="2"/>
            </a:endParaRPr>
          </a:p>
          <a:p>
            <a:r>
              <a:rPr lang="id-ID" dirty="0" smtClean="0">
                <a:sym typeface="Wingdings" pitchFamily="2" charset="2"/>
              </a:rPr>
              <a:t>  </a:t>
            </a:r>
          </a:p>
          <a:p>
            <a:endParaRPr lang="id-ID" dirty="0" smtClean="0">
              <a:sym typeface="Wingdings" pitchFamily="2" charset="2"/>
            </a:endParaRPr>
          </a:p>
          <a:p>
            <a:endParaRPr lang="id-ID" dirty="0" smtClean="0">
              <a:sym typeface="Wingdings" pitchFamily="2" charset="2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9552" y="134144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b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Perencanaan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043608" y="3284984"/>
            <a:ext cx="1728192" cy="49244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vert="horz" wrap="square" rtlCol="0">
            <a:spAutoFit/>
          </a:bodyPr>
          <a:lstStyle/>
          <a:p>
            <a:r>
              <a:rPr lang="id-ID" sz="2600" i="1" dirty="0" smtClean="0"/>
              <a:t>User Stories</a:t>
            </a:r>
            <a:endParaRPr lang="id-ID" sz="2600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077072"/>
            <a:ext cx="116412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6" name="Picture 5" descr="1 Use case .png"/>
          <p:cNvPicPr>
            <a:picLocks noChangeAspect="1"/>
          </p:cNvPicPr>
          <p:nvPr/>
        </p:nvPicPr>
        <p:blipFill>
          <a:blip r:embed="rId2" cstate="print"/>
          <a:srcRect b="22700"/>
          <a:stretch>
            <a:fillRect/>
          </a:stretch>
        </p:blipFill>
        <p:spPr>
          <a:xfrm>
            <a:off x="3275856" y="1196752"/>
            <a:ext cx="4176464" cy="506034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Diagram </a:t>
            </a:r>
            <a:r>
              <a:rPr lang="id-ID" i="1" dirty="0" smtClean="0"/>
              <a:t>Use Case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90872" y="116632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Desain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72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sz="3600" dirty="0" smtClean="0">
                <a:latin typeface="+mn-lt"/>
              </a:rPr>
              <a:t>Hasil dan Pembahasan</a:t>
            </a:r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sz="3100" dirty="0" smtClean="0">
                <a:latin typeface="+mn-lt"/>
              </a:rPr>
              <a:t>Desain (lanj)</a:t>
            </a:r>
            <a:endParaRPr lang="id-ID" sz="31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Diagram </a:t>
            </a:r>
            <a:r>
              <a:rPr lang="id-ID" i="1" dirty="0" smtClean="0"/>
              <a:t>Use Case </a:t>
            </a:r>
            <a:r>
              <a:rPr lang="id-ID" dirty="0" smtClean="0">
                <a:sym typeface="Wingdings" pitchFamily="2" charset="2"/>
              </a:rPr>
              <a:t> Kebutuhan Fungsional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2091656"/>
          <a:ext cx="7560840" cy="3785616"/>
        </p:xfrm>
        <a:graphic>
          <a:graphicData uri="http://schemas.openxmlformats.org/drawingml/2006/table">
            <a:tbl>
              <a:tblPr/>
              <a:tblGrid>
                <a:gridCol w="2384049"/>
                <a:gridCol w="5176791"/>
              </a:tblGrid>
              <a:tr h="360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Kode Fungsi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Kebutuhan Fungsional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SM-001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5715" indent="-5715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Mendaftar akun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Mengubah profil </a:t>
                      </a:r>
                      <a:r>
                        <a:rPr lang="id-ID" sz="2400" i="1">
                          <a:latin typeface="+mn-lt"/>
                          <a:ea typeface="Times New Roman"/>
                          <a:cs typeface="Times New Roman"/>
                        </a:rPr>
                        <a:t>user</a:t>
                      </a:r>
                      <a:endParaRPr lang="id-ID" sz="24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Melihat informasi unggas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SM-004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Melihat informasi bahan pakan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Mengubah informasi bahan pakan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Membuat perhitungan formulasi ransum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4187">
                <a:tc>
                  <a:txBody>
                    <a:bodyPr/>
                    <a:lstStyle/>
                    <a:p>
                      <a:pPr indent="-6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>
                          <a:latin typeface="+mn-lt"/>
                          <a:ea typeface="Times New Roman"/>
                          <a:cs typeface="Times New Roman"/>
                        </a:rPr>
                        <a:t>SM-007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latin typeface="+mn-lt"/>
                          <a:ea typeface="Times New Roman"/>
                          <a:cs typeface="Times New Roman"/>
                        </a:rPr>
                        <a:t>Melihat kembali hasil perhitungan formulasi ransum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Diagram kelas</a:t>
            </a:r>
            <a:endParaRPr lang="id-ID" dirty="0"/>
          </a:p>
        </p:txBody>
      </p:sp>
      <p:pic>
        <p:nvPicPr>
          <p:cNvPr id="8" name="Picture 7" descr="3b class diagram tahap des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7664" y="1645262"/>
            <a:ext cx="6120680" cy="466405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dirty="0" smtClean="0">
                <a:latin typeface="+mn-lt"/>
              </a:rPr>
              <a:t>Hasil dan Pembahasan</a:t>
            </a:r>
            <a:r>
              <a:rPr lang="id-ID" sz="2800" dirty="0" smtClean="0">
                <a:latin typeface="+mn-lt"/>
              </a:rPr>
              <a:t/>
            </a:r>
            <a:br>
              <a:rPr lang="id-ID" sz="2800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Desain (lanj)</a:t>
            </a:r>
            <a:endParaRPr lang="id-ID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id-ID" dirty="0" smtClean="0">
                <a:latin typeface="+mn-lt"/>
              </a:rPr>
              <a:t/>
            </a:r>
            <a:br>
              <a:rPr lang="id-ID" dirty="0" smtClean="0">
                <a:latin typeface="+mn-lt"/>
              </a:rPr>
            </a:br>
            <a:r>
              <a:rPr lang="id-ID" sz="3600" dirty="0" smtClean="0">
                <a:latin typeface="+mn-lt"/>
              </a:rPr>
              <a:t>Hasil dan Pembahasan</a:t>
            </a:r>
            <a:br>
              <a:rPr lang="id-ID" sz="3600" dirty="0" smtClean="0">
                <a:latin typeface="+mn-lt"/>
              </a:rPr>
            </a:br>
            <a:r>
              <a:rPr lang="id-ID" sz="3100" dirty="0" smtClean="0">
                <a:latin typeface="+mn-lt"/>
              </a:rPr>
              <a:t>Desain (lanj)</a:t>
            </a:r>
            <a:endParaRPr lang="id-ID" sz="31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ERD </a:t>
            </a:r>
            <a:endParaRPr lang="id-ID" dirty="0"/>
          </a:p>
        </p:txBody>
      </p:sp>
      <p:pic>
        <p:nvPicPr>
          <p:cNvPr id="6" name="Picture 5" descr="ERD 23-6-1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1377" y="1672895"/>
            <a:ext cx="7131023" cy="4636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Outline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 smtClean="0"/>
          </a:p>
          <a:p>
            <a:r>
              <a:rPr lang="en-US" dirty="0" err="1" smtClean="0"/>
              <a:t>Tujuan</a:t>
            </a:r>
            <a:r>
              <a:rPr lang="id-ID" dirty="0" smtClean="0"/>
              <a:t> dan Manfaat Penelitian</a:t>
            </a:r>
          </a:p>
          <a:p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Pustaka</a:t>
            </a:r>
            <a:endParaRPr lang="en-US" dirty="0" smtClean="0"/>
          </a:p>
          <a:p>
            <a:r>
              <a:rPr lang="id-ID" dirty="0" smtClean="0"/>
              <a:t>Metode Pengembangan </a:t>
            </a:r>
            <a:r>
              <a:rPr lang="id-ID" i="1" dirty="0" smtClean="0"/>
              <a:t>Extreme Programming </a:t>
            </a:r>
            <a:r>
              <a:rPr lang="id-ID" dirty="0" smtClean="0"/>
              <a:t>(XP)</a:t>
            </a:r>
          </a:p>
          <a:p>
            <a:r>
              <a:rPr lang="id-ID" i="1" dirty="0" smtClean="0"/>
              <a:t>Linear Programming</a:t>
            </a:r>
          </a:p>
          <a:p>
            <a:r>
              <a:rPr lang="id-ID" dirty="0" smtClean="0"/>
              <a:t>Hasil dan Pembahasan</a:t>
            </a:r>
          </a:p>
          <a:p>
            <a:r>
              <a:rPr lang="id-ID" dirty="0" smtClean="0"/>
              <a:t>Simpulan dan Saran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1704" y="1219200"/>
            <a:ext cx="8686800" cy="4937760"/>
          </a:xfrm>
        </p:spPr>
        <p:txBody>
          <a:bodyPr/>
          <a:lstStyle/>
          <a:p>
            <a:r>
              <a:rPr lang="id-ID" dirty="0" smtClean="0"/>
              <a:t>Prototipe halaman perhitungan formulasi ransum SiMURAA</a:t>
            </a: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872" y="134144"/>
            <a:ext cx="822960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/>
            </a:r>
            <a:b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Hasil dan Pembahasan</a:t>
            </a:r>
            <a:b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</a:b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Desain (lanj)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8" name="Picture 7" descr="new formulasi ransum - baru - pilih unggas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772816"/>
            <a:ext cx="7236296" cy="4496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i="1" dirty="0" smtClean="0">
                <a:latin typeface="+mn-lt"/>
              </a:rPr>
              <a:t/>
            </a:r>
            <a:br>
              <a:rPr lang="id-ID" i="1" dirty="0" smtClean="0">
                <a:latin typeface="+mn-lt"/>
              </a:rPr>
            </a:br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i="1" dirty="0" smtClean="0">
                <a:latin typeface="+mn-lt"/>
              </a:rPr>
              <a:t>Coding</a:t>
            </a:r>
            <a:endParaRPr lang="id-ID" sz="2800" i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21</a:t>
            </a:fld>
            <a:endParaRPr lang="id-ID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686800" cy="625624"/>
          </a:xfrm>
        </p:spPr>
        <p:txBody>
          <a:bodyPr>
            <a:normAutofit/>
          </a:bodyPr>
          <a:lstStyle/>
          <a:p>
            <a:r>
              <a:rPr lang="id-ID" dirty="0" smtClean="0"/>
              <a:t>Tampilan halaman perhitungan formulasi ransum SiMURAA</a:t>
            </a:r>
            <a:endParaRPr lang="id-ID" dirty="0"/>
          </a:p>
        </p:txBody>
      </p:sp>
      <p:pic>
        <p:nvPicPr>
          <p:cNvPr id="7" name="Picture 6" descr="Makalah seminar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772816"/>
            <a:ext cx="7109573" cy="45295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152400"/>
            <a:ext cx="8229600" cy="990600"/>
          </a:xfrm>
        </p:spPr>
        <p:txBody>
          <a:bodyPr>
            <a:noAutofit/>
          </a:bodyPr>
          <a:lstStyle/>
          <a:p>
            <a:r>
              <a:rPr lang="id-ID" dirty="0" smtClean="0">
                <a:latin typeface="+mn-lt"/>
              </a:rPr>
              <a:t>Hasil dan Pembahasan</a:t>
            </a:r>
            <a:br>
              <a:rPr lang="id-ID" dirty="0" smtClean="0">
                <a:latin typeface="+mn-lt"/>
              </a:rPr>
            </a:br>
            <a:r>
              <a:rPr lang="id-ID" sz="2800" dirty="0" smtClean="0">
                <a:latin typeface="+mn-lt"/>
              </a:rPr>
              <a:t>Pengujian</a:t>
            </a:r>
            <a:endParaRPr lang="id-ID" sz="28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22</a:t>
            </a:fld>
            <a:endParaRPr lang="id-ID"/>
          </a:p>
        </p:txBody>
      </p:sp>
      <p:pic>
        <p:nvPicPr>
          <p:cNvPr id="5" name="Content Placeholder 4" descr="black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844824"/>
            <a:ext cx="2592288" cy="3255914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276872"/>
            <a:ext cx="3007308" cy="282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1835696" y="5445224"/>
            <a:ext cx="1296144" cy="5760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id-ID" sz="2600" dirty="0" smtClean="0"/>
              <a:t>Tes unit</a:t>
            </a: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220072" y="5445224"/>
            <a:ext cx="2016224" cy="7920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id-ID" sz="2600" dirty="0" smtClean="0"/>
              <a:t>Tes Pengguna</a:t>
            </a: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Simpulan</a:t>
            </a:r>
            <a:endParaRPr lang="id-ID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7544" y="1484784"/>
            <a:ext cx="7416824" cy="43204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id-ID" sz="2600" dirty="0" smtClean="0"/>
              <a:t>SiMURAA dapat melakukan formulasi ransum pakan dengan masukan bahan pakan yang dapat memenuhi kebutuhan nutrien dengan harga minimum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id-ID" sz="2600" dirty="0" smtClean="0"/>
              <a:t>Harga termurah/minimum </a:t>
            </a:r>
            <a:r>
              <a:rPr lang="id-ID" sz="2600" dirty="0" smtClean="0">
                <a:sym typeface="Wingdings" pitchFamily="2" charset="2"/>
              </a:rPr>
              <a:t> linear programming, metode simpleks</a:t>
            </a:r>
            <a:endParaRPr lang="id-ID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id-ID" sz="2600" dirty="0" smtClean="0"/>
              <a:t>Metode pengembangan </a:t>
            </a:r>
            <a:r>
              <a:rPr lang="id-ID" sz="2600" i="1" dirty="0" smtClean="0"/>
              <a:t>e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xtreme programming</a:t>
            </a: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0" lang="id-ID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personal extreme programming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id-ID" sz="2600" noProof="0" dirty="0" smtClean="0"/>
              <a:t>Fitur:  mendaftar akun, mengubah profil user, melihat informasi unggas, melihat informasi bahan pakan, melakukan perhitungan formulasi ransum</a:t>
            </a:r>
            <a:endParaRPr kumimoji="0" lang="id-ID" sz="26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id-ID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Saran</a:t>
            </a:r>
            <a:endParaRPr lang="id-ID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539552" y="1484784"/>
            <a:ext cx="7380312" cy="24482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dirty="0" smtClean="0"/>
              <a:t>Sistem berbasis </a:t>
            </a:r>
            <a:r>
              <a:rPr lang="id-ID" sz="2600" i="1" dirty="0" smtClean="0"/>
              <a:t>mobile</a:t>
            </a:r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i="1" dirty="0" smtClean="0"/>
              <a:t>Multiblend</a:t>
            </a:r>
            <a:r>
              <a:rPr lang="id-ID" sz="2600" dirty="0" smtClean="0"/>
              <a:t>: sistem dapat memformulasikan berbagai ransum sekaligus</a:t>
            </a:r>
            <a:endParaRPr lang="id-ID" sz="2600" i="1" dirty="0" smtClean="0"/>
          </a:p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id-ID" sz="2600" dirty="0" smtClean="0"/>
              <a:t>Fitur berkirim pesan ke sesama peternak unggas</a:t>
            </a:r>
            <a:endParaRPr kumimoji="0" lang="id-ID" sz="2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Daftar Pustaka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560"/>
            <a:ext cx="8229600" cy="4937760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Agarwal</a:t>
            </a:r>
            <a:r>
              <a:rPr lang="en-US" sz="1800" dirty="0" smtClean="0"/>
              <a:t> R, </a:t>
            </a:r>
            <a:r>
              <a:rPr lang="en-US" sz="1800" dirty="0" err="1" smtClean="0"/>
              <a:t>Umphress</a:t>
            </a:r>
            <a:r>
              <a:rPr lang="en-US" sz="1800" dirty="0" smtClean="0"/>
              <a:t> D. 2008. Extreme programming for a single person team. Di </a:t>
            </a:r>
            <a:r>
              <a:rPr lang="en-US" sz="1800" dirty="0" err="1" smtClean="0"/>
              <a:t>dalam</a:t>
            </a:r>
            <a:r>
              <a:rPr lang="en-US" sz="1800" dirty="0" smtClean="0"/>
              <a:t>: </a:t>
            </a:r>
            <a:r>
              <a:rPr lang="en-US" sz="1800" i="1" dirty="0" smtClean="0"/>
              <a:t>Proceedings of the 46th Annual Southeast Regional Conference on XX - ACM-SE 46</a:t>
            </a:r>
            <a:r>
              <a:rPr lang="en-US" sz="1800" dirty="0" smtClean="0"/>
              <a:t>; 2008 </a:t>
            </a:r>
            <a:r>
              <a:rPr lang="en-US" sz="1800" dirty="0" err="1" smtClean="0"/>
              <a:t>Maret</a:t>
            </a:r>
            <a:r>
              <a:rPr lang="en-US" sz="1800" dirty="0" smtClean="0"/>
              <a:t> 28-29; Auburn, AL, USA. New York (US): ACM Press. </a:t>
            </a:r>
            <a:r>
              <a:rPr lang="en-US" sz="1800" dirty="0" err="1" smtClean="0"/>
              <a:t>hlm</a:t>
            </a:r>
            <a:r>
              <a:rPr lang="en-US" sz="1800" dirty="0" smtClean="0"/>
              <a:t> 82-87.  </a:t>
            </a:r>
            <a:endParaRPr lang="id-ID" sz="1800" dirty="0" smtClean="0"/>
          </a:p>
          <a:p>
            <a:r>
              <a:rPr lang="id-ID" sz="1800" dirty="0" smtClean="0"/>
              <a:t>Chandra. 2015. Sistem Informasi Formulasi Ransum Pakan Ternak dengan Model Pengembangan </a:t>
            </a:r>
            <a:r>
              <a:rPr lang="id-ID" sz="1800" i="1" dirty="0" smtClean="0"/>
              <a:t>Prototyping </a:t>
            </a:r>
            <a:r>
              <a:rPr lang="id-ID" sz="1800" dirty="0" smtClean="0"/>
              <a:t>[Skripsi]</a:t>
            </a:r>
            <a:r>
              <a:rPr lang="id-ID" sz="1800" i="1" dirty="0" smtClean="0"/>
              <a:t>. </a:t>
            </a:r>
            <a:r>
              <a:rPr lang="id-ID" sz="1800" dirty="0" smtClean="0"/>
              <a:t>Bogor (ID): Institut Pertanian Bogor.</a:t>
            </a:r>
          </a:p>
          <a:p>
            <a:r>
              <a:rPr lang="en-US" sz="1800" dirty="0" err="1" smtClean="0"/>
              <a:t>Peng</a:t>
            </a:r>
            <a:r>
              <a:rPr lang="en-US" sz="1800" dirty="0" smtClean="0"/>
              <a:t> Y, Li Q. 2011. The decision-making for feed formula in animal husbandry breeding based on the revised simplex method. Di </a:t>
            </a:r>
            <a:r>
              <a:rPr lang="en-US" sz="1800" dirty="0" err="1" smtClean="0"/>
              <a:t>dalam</a:t>
            </a:r>
            <a:r>
              <a:rPr lang="en-US" sz="1800" dirty="0" smtClean="0"/>
              <a:t>: </a:t>
            </a:r>
            <a:r>
              <a:rPr lang="en-US" sz="1800" i="1" dirty="0" smtClean="0"/>
              <a:t>2011 2nd International Conference on Artificial Intelligence, Management Science and Electronic Commerce (AIMSEC)</a:t>
            </a:r>
            <a:r>
              <a:rPr lang="en-US" sz="1800" dirty="0" smtClean="0"/>
              <a:t>; 2011; </a:t>
            </a:r>
            <a:r>
              <a:rPr lang="id-ID" sz="1800" dirty="0" smtClean="0"/>
              <a:t>Piscataway, United States</a:t>
            </a:r>
            <a:r>
              <a:rPr lang="en-US" sz="1800" dirty="0" smtClean="0"/>
              <a:t>. Piscataway (US): IEEE. </a:t>
            </a:r>
            <a:r>
              <a:rPr lang="en-US" sz="1800" dirty="0" err="1" smtClean="0"/>
              <a:t>hlm</a:t>
            </a:r>
            <a:r>
              <a:rPr lang="en-US" sz="1800" dirty="0" smtClean="0"/>
              <a:t> 1648 - 1651.</a:t>
            </a:r>
            <a:endParaRPr lang="id-ID" sz="1800" dirty="0" smtClean="0"/>
          </a:p>
          <a:p>
            <a:r>
              <a:rPr lang="en-US" sz="1800" dirty="0" smtClean="0"/>
              <a:t>Pressman RS. 20</a:t>
            </a:r>
            <a:r>
              <a:rPr lang="id-ID" sz="1800" dirty="0" smtClean="0"/>
              <a:t>10</a:t>
            </a:r>
            <a:r>
              <a:rPr lang="en-US" sz="1800" dirty="0" smtClean="0"/>
              <a:t>. </a:t>
            </a:r>
            <a:r>
              <a:rPr lang="en-US" sz="1800" i="1" dirty="0" smtClean="0"/>
              <a:t>Software Engineering: A Practitioner's Approach</a:t>
            </a:r>
            <a:r>
              <a:rPr lang="en-US" sz="1800" dirty="0" smtClean="0"/>
              <a:t>. </a:t>
            </a:r>
            <a:r>
              <a:rPr lang="id-ID" sz="1800" i="1" dirty="0" smtClean="0"/>
              <a:t>7th ed</a:t>
            </a:r>
            <a:r>
              <a:rPr lang="en-US" sz="1800" dirty="0" smtClean="0"/>
              <a:t>. New York (US): McGraw-Hill.</a:t>
            </a:r>
            <a:endParaRPr lang="id-ID" sz="1800" dirty="0" smtClean="0"/>
          </a:p>
          <a:p>
            <a:r>
              <a:rPr lang="id-ID" sz="1800" dirty="0" smtClean="0"/>
              <a:t>Rasyaf M</a:t>
            </a:r>
            <a:r>
              <a:rPr lang="en-US" sz="1800" dirty="0" smtClean="0"/>
              <a:t>. </a:t>
            </a:r>
            <a:r>
              <a:rPr lang="id-ID" sz="1800" dirty="0" smtClean="0"/>
              <a:t>1989</a:t>
            </a:r>
            <a:r>
              <a:rPr lang="en-US" sz="1800" dirty="0" smtClean="0"/>
              <a:t>. </a:t>
            </a:r>
            <a:r>
              <a:rPr lang="id-ID" sz="1800" i="1" dirty="0" smtClean="0"/>
              <a:t>Memelihara Ayam Buras</a:t>
            </a:r>
            <a:r>
              <a:rPr lang="en-US" sz="1800" dirty="0" smtClean="0"/>
              <a:t>.</a:t>
            </a:r>
            <a:r>
              <a:rPr lang="id-ID" sz="1800" dirty="0" smtClean="0"/>
              <a:t> Yogyakarta (ID): Kanisius.</a:t>
            </a:r>
          </a:p>
          <a:p>
            <a:r>
              <a:rPr lang="id-ID" sz="1800" dirty="0" smtClean="0"/>
              <a:t>Sommerville I. 2011. </a:t>
            </a:r>
            <a:r>
              <a:rPr lang="id-ID" sz="1800" i="1" dirty="0" smtClean="0"/>
              <a:t>Software Engineering. 9th ed. </a:t>
            </a:r>
            <a:r>
              <a:rPr lang="id-ID" sz="1800" dirty="0" smtClean="0"/>
              <a:t>Boston (US): Addison-Wesley.</a:t>
            </a:r>
          </a:p>
          <a:p>
            <a:r>
              <a:rPr lang="id-ID" sz="1800" dirty="0" smtClean="0"/>
              <a:t>Thie PR, Keough GE. 2008. </a:t>
            </a:r>
            <a:r>
              <a:rPr lang="id-ID" sz="1800" i="1" dirty="0" smtClean="0"/>
              <a:t>An Introduction to Linear Programming and Game Theory. 3rd ed. </a:t>
            </a:r>
            <a:r>
              <a:rPr lang="id-ID" sz="1800" dirty="0" smtClean="0"/>
              <a:t>Hoboken, NJ (US): John Wiley &amp; Sons.</a:t>
            </a:r>
            <a:endParaRPr lang="id-ID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25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2636912"/>
            <a:ext cx="3837112" cy="990600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+mn-lt"/>
              </a:rPr>
              <a:t>Demo SiMURAA</a:t>
            </a:r>
            <a:endParaRPr lang="id-ID" sz="4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26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9144" y="2654424"/>
            <a:ext cx="3045024" cy="990600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+mn-lt"/>
              </a:rPr>
              <a:t>Terima Kasih</a:t>
            </a:r>
            <a:endParaRPr lang="id-ID" sz="4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27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</a:t>
            </a:r>
            <a:endParaRPr lang="id-ID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8" name="Right Arrow 7"/>
          <p:cNvSpPr/>
          <p:nvPr/>
        </p:nvSpPr>
        <p:spPr>
          <a:xfrm>
            <a:off x="3851920" y="2420888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3" name="Content Placeholder 12" descr="chicke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2895066" cy="2232248"/>
          </a:xfrm>
        </p:spPr>
      </p:pic>
      <p:sp>
        <p:nvSpPr>
          <p:cNvPr id="10" name="Right Arrow 9"/>
          <p:cNvSpPr/>
          <p:nvPr/>
        </p:nvSpPr>
        <p:spPr>
          <a:xfrm rot="6595780">
            <a:off x="4682225" y="4343921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3419872" y="5157192"/>
            <a:ext cx="2880320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Kebutuhan Pokok</a:t>
            </a:r>
            <a:endParaRPr lang="id-ID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804248" y="5157192"/>
            <a:ext cx="158417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Produksi</a:t>
            </a:r>
            <a:endParaRPr lang="id-ID" sz="2800" dirty="0"/>
          </a:p>
        </p:txBody>
      </p:sp>
      <p:pic>
        <p:nvPicPr>
          <p:cNvPr id="16" name="Picture 15" descr="Pakan-Ay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1916832"/>
            <a:ext cx="2731076" cy="1972444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4329165">
            <a:off x="7091787" y="432631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971600" y="4779149"/>
            <a:ext cx="1944216" cy="95410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Kebutuhan nutrien: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5" grpId="0" animBg="1"/>
      <p:bldP spid="18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 (lanj)</a:t>
            </a:r>
            <a:endParaRPr lang="id-ID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4</a:t>
            </a:fld>
            <a:endParaRPr lang="id-ID"/>
          </a:p>
        </p:txBody>
      </p:sp>
      <p:graphicFrame>
        <p:nvGraphicFramePr>
          <p:cNvPr id="5" name="Diagram 4"/>
          <p:cNvGraphicFramePr/>
          <p:nvPr/>
        </p:nvGraphicFramePr>
        <p:xfrm>
          <a:off x="1656184" y="2780928"/>
          <a:ext cx="6156176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19672" y="1772816"/>
            <a:ext cx="5544616" cy="5232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800" dirty="0" smtClean="0"/>
              <a:t>Penyusunan bahan pakan </a:t>
            </a:r>
            <a:r>
              <a:rPr lang="id-ID" sz="2800" dirty="0" smtClean="0">
                <a:sym typeface="Wingdings" pitchFamily="2" charset="2"/>
              </a:rPr>
              <a:t> ransum</a:t>
            </a:r>
            <a:endParaRPr lang="id-ID" sz="2800" dirty="0"/>
          </a:p>
        </p:txBody>
      </p:sp>
      <p:pic>
        <p:nvPicPr>
          <p:cNvPr id="24578" name="Picture 2" descr="http://www.islammenjawab.com/wp-content/uploads/2016/05/timbangan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95936" y="4509120"/>
            <a:ext cx="379140" cy="308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 (lanj)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628800"/>
            <a:ext cx="2304256" cy="576064"/>
          </a:xfrm>
        </p:spPr>
        <p:txBody>
          <a:bodyPr/>
          <a:lstStyle/>
          <a:p>
            <a:r>
              <a:rPr lang="id-ID" dirty="0" smtClean="0"/>
              <a:t>Dibutuhkan: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323528" y="4653136"/>
            <a:ext cx="3024336" cy="15696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memformulasikan jumlah bahan pakan dengan nutrien sesuai kebutuhan</a:t>
            </a:r>
            <a:endParaRPr lang="id-ID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4653136"/>
            <a:ext cx="4032448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d-ID" sz="2400" dirty="0" smtClean="0"/>
              <a:t>menghitung harga minimum dari pembelian sekumpulan bahan pakan</a:t>
            </a:r>
            <a:endParaRPr lang="id-ID" sz="24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5138705" y="3726391"/>
            <a:ext cx="879594" cy="7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istem-informasi-di-indones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1340768"/>
            <a:ext cx="3313487" cy="220721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8042295">
            <a:off x="2761687" y="3703341"/>
            <a:ext cx="1067256" cy="7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ight Arrow 11"/>
          <p:cNvSpPr/>
          <p:nvPr/>
        </p:nvSpPr>
        <p:spPr>
          <a:xfrm>
            <a:off x="3419872" y="4869160"/>
            <a:ext cx="1080120" cy="716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Latar Belakang (lanj)</a:t>
            </a:r>
            <a:endParaRPr lang="id-ID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Penelitian terkait</a:t>
            </a:r>
          </a:p>
          <a:p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1988840"/>
            <a:ext cx="3456384" cy="34163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Sistem ini</a:t>
            </a:r>
            <a:r>
              <a:rPr lang="en-US" sz="2400" dirty="0" smtClean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i="1" dirty="0"/>
              <a:t>user</a:t>
            </a:r>
            <a:r>
              <a:rPr lang="en-US" sz="2400" dirty="0"/>
              <a:t> </a:t>
            </a:r>
            <a:r>
              <a:rPr lang="en-US" sz="2400" dirty="0" err="1"/>
              <a:t>khususnya</a:t>
            </a:r>
            <a:r>
              <a:rPr lang="en-US" sz="2400" dirty="0"/>
              <a:t> </a:t>
            </a:r>
            <a:r>
              <a:rPr lang="en-US" sz="2400" dirty="0" err="1"/>
              <a:t>peternak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pakan</a:t>
            </a:r>
            <a:r>
              <a:rPr lang="en-US" sz="2400" dirty="0"/>
              <a:t>,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komposisi</a:t>
            </a:r>
            <a:r>
              <a:rPr lang="en-US" sz="2400" dirty="0"/>
              <a:t> </a:t>
            </a:r>
            <a:r>
              <a:rPr lang="en-US" sz="2400" dirty="0" err="1"/>
              <a:t>ransum</a:t>
            </a:r>
            <a:r>
              <a:rPr lang="en-US" sz="2400" dirty="0"/>
              <a:t>, </a:t>
            </a:r>
            <a:r>
              <a:rPr lang="en-US" sz="2400" dirty="0" err="1"/>
              <a:t>mengecek</a:t>
            </a:r>
            <a:r>
              <a:rPr lang="en-US" sz="2400" dirty="0"/>
              <a:t> </a:t>
            </a:r>
            <a:r>
              <a:rPr lang="en-US" sz="2400" dirty="0" err="1"/>
              <a:t>kandungan</a:t>
            </a:r>
            <a:r>
              <a:rPr lang="en-US" sz="2400" dirty="0"/>
              <a:t> </a:t>
            </a:r>
            <a:r>
              <a:rPr lang="en-US" sz="2400" dirty="0" err="1"/>
              <a:t>nutrien</a:t>
            </a:r>
            <a:r>
              <a:rPr lang="en-US" sz="2400" dirty="0"/>
              <a:t>, </a:t>
            </a:r>
            <a:r>
              <a:rPr lang="en-US" sz="2400" dirty="0" err="1"/>
              <a:t>memulai</a:t>
            </a:r>
            <a:r>
              <a:rPr lang="en-US" sz="2400" dirty="0"/>
              <a:t> </a:t>
            </a:r>
            <a:r>
              <a:rPr lang="en-US" sz="2400" dirty="0" err="1"/>
              <a:t>formulasi</a:t>
            </a:r>
            <a:r>
              <a:rPr lang="en-US" sz="2400" dirty="0"/>
              <a:t>, </a:t>
            </a:r>
            <a:r>
              <a:rPr lang="id-ID" sz="2400" dirty="0" smtClean="0"/>
              <a:t>dan melihat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/>
              <a:t>ransum</a:t>
            </a:r>
            <a:r>
              <a:rPr lang="id-ID" sz="2400" dirty="0"/>
              <a:t> (Chandra 2015).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29880"/>
            <a:ext cx="3384376" cy="44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Perumusan Masalah</a:t>
            </a:r>
            <a:endParaRPr lang="id-ID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7" name="TextBox 6"/>
          <p:cNvSpPr txBox="1"/>
          <p:nvPr/>
        </p:nvSpPr>
        <p:spPr>
          <a:xfrm>
            <a:off x="1115616" y="1844824"/>
            <a:ext cx="6624736" cy="353943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id-ID" sz="2800" b="1" dirty="0" smtClean="0"/>
          </a:p>
          <a:p>
            <a:pPr algn="ctr"/>
            <a:r>
              <a:rPr lang="id-ID" sz="2800" b="1" dirty="0" smtClean="0"/>
              <a:t>Bagaimana menyusun komposisi</a:t>
            </a:r>
          </a:p>
          <a:p>
            <a:pPr algn="ctr"/>
            <a:r>
              <a:rPr lang="id-ID" sz="2800" b="1" dirty="0" smtClean="0"/>
              <a:t>ransum pakan unggas agar</a:t>
            </a:r>
          </a:p>
          <a:p>
            <a:pPr algn="ctr"/>
            <a:endParaRPr lang="id-ID" sz="2800" b="1" dirty="0" smtClean="0"/>
          </a:p>
          <a:p>
            <a:pPr algn="ctr"/>
            <a:r>
              <a:rPr lang="id-ID" sz="2800" b="1" u="sng" dirty="0" smtClean="0"/>
              <a:t>kebutuhan nutriennya terpenuhi</a:t>
            </a:r>
          </a:p>
          <a:p>
            <a:pPr algn="ctr"/>
            <a:r>
              <a:rPr lang="id-ID" sz="2800" b="1" dirty="0" smtClean="0"/>
              <a:t>dan</a:t>
            </a:r>
          </a:p>
          <a:p>
            <a:pPr algn="ctr"/>
            <a:r>
              <a:rPr lang="id-ID" sz="2800" b="1" u="sng" dirty="0" smtClean="0"/>
              <a:t>harganya minimum</a:t>
            </a:r>
            <a:r>
              <a:rPr lang="id-ID" sz="2800" b="1" dirty="0" smtClean="0"/>
              <a:t>?</a:t>
            </a:r>
          </a:p>
          <a:p>
            <a:pPr algn="ctr"/>
            <a:endParaRPr lang="id-ID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Tujuan Penelitian</a:t>
            </a:r>
            <a:endParaRPr lang="id-ID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7544" y="2708920"/>
            <a:ext cx="7992888" cy="9711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vert="horz">
            <a:normAutofit/>
          </a:bodyPr>
          <a:lstStyle/>
          <a:p>
            <a:pPr marL="274320" lvl="0" indent="-274320"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id-ID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komposisi </a:t>
            </a:r>
            <a:r>
              <a:rPr lang="id-ID" sz="2600" dirty="0" smtClean="0"/>
              <a:t>bahan penyusun ransum yang memenuhi kebutuhan nutrien unggas dengan harga yang minimum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r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3968130"/>
            <a:ext cx="1512168" cy="151216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7544" y="1879898"/>
            <a:ext cx="2088232" cy="50405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txBody>
          <a:bodyPr vert="horz">
            <a:normAutofit/>
          </a:bodyPr>
          <a:lstStyle/>
          <a:p>
            <a:pPr marL="274320" lvl="0" indent="-274320">
              <a:buClr>
                <a:schemeClr val="accent1"/>
              </a:buClr>
              <a:buSzPct val="76000"/>
            </a:pPr>
            <a:r>
              <a:rPr lang="id-ID" sz="2600" dirty="0" smtClean="0"/>
              <a:t>Menentukan:</a:t>
            </a:r>
            <a:endParaRPr kumimoji="0" lang="id-ID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+mn-lt"/>
              </a:rPr>
              <a:t>Manfaat Penelitian</a:t>
            </a:r>
            <a:endParaRPr lang="id-ID" dirty="0">
              <a:latin typeface="+mn-lt"/>
            </a:endParaRPr>
          </a:p>
        </p:txBody>
      </p:sp>
      <p:pic>
        <p:nvPicPr>
          <p:cNvPr id="6" name="Content Placeholder 5" descr="1502090271203201113051809-utama-ayam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15139" y="1988840"/>
            <a:ext cx="4432925" cy="2952328"/>
          </a:xfrm>
        </p:spPr>
      </p:pic>
      <p:sp>
        <p:nvSpPr>
          <p:cNvPr id="4" name="TextBox 3"/>
          <p:cNvSpPr txBox="1"/>
          <p:nvPr/>
        </p:nvSpPr>
        <p:spPr>
          <a:xfrm>
            <a:off x="5796136" y="2060848"/>
            <a:ext cx="2808312" cy="267765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d-ID" sz="2400" dirty="0" smtClean="0"/>
              <a:t>Sistem informasi formulasi ransum yang dapat membantu peternak </a:t>
            </a:r>
            <a:r>
              <a:rPr lang="id-ID" sz="2400" dirty="0"/>
              <a:t>unggas atau usaha mikro kecil dan menengah (UMKM)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3C7F5-D399-4722-BE90-5A367A8A66C2}" type="slidenum">
              <a:rPr lang="id-ID" smtClean="0"/>
              <a:pPr/>
              <a:t>9</a:t>
            </a:fld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1744</TotalTime>
  <Words>776</Words>
  <Application>Microsoft Office PowerPoint</Application>
  <PresentationFormat>On-screen Show (4:3)</PresentationFormat>
  <Paragraphs>166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SEMINAR HASIL PENELITIAN Sistem Informasi Formulasi Ransum Pakan Unggas Menggunakan Linear Programming </vt:lpstr>
      <vt:lpstr>Outline</vt:lpstr>
      <vt:lpstr>Latar Belakang</vt:lpstr>
      <vt:lpstr>Latar Belakang (lanj)</vt:lpstr>
      <vt:lpstr>Latar Belakang (lanj)</vt:lpstr>
      <vt:lpstr>Latar Belakang (lanj)</vt:lpstr>
      <vt:lpstr>Perumusan Masalah</vt:lpstr>
      <vt:lpstr>Tujuan Penelitian</vt:lpstr>
      <vt:lpstr>Manfaat Penelitian</vt:lpstr>
      <vt:lpstr>Ruang Lingkup Penelitian</vt:lpstr>
      <vt:lpstr>Tinjauan Pustaka</vt:lpstr>
      <vt:lpstr>Metode</vt:lpstr>
      <vt:lpstr>Metode (lanj)</vt:lpstr>
      <vt:lpstr>Metode (lanj)</vt:lpstr>
      <vt:lpstr>Slide 15</vt:lpstr>
      <vt:lpstr>Slide 16</vt:lpstr>
      <vt:lpstr> Hasil dan Pembahasan Desain (lanj)</vt:lpstr>
      <vt:lpstr> Hasil dan Pembahasan Desain (lanj)</vt:lpstr>
      <vt:lpstr> Hasil dan Pembahasan Desain (lanj)</vt:lpstr>
      <vt:lpstr>Slide 20</vt:lpstr>
      <vt:lpstr> Hasil dan Pembahasan Coding</vt:lpstr>
      <vt:lpstr>Hasil dan Pembahasan Pengujian</vt:lpstr>
      <vt:lpstr>Simpulan</vt:lpstr>
      <vt:lpstr>Saran</vt:lpstr>
      <vt:lpstr>Daftar Pustaka</vt:lpstr>
      <vt:lpstr>Demo SiMURAA</vt:lpstr>
      <vt:lpstr>Terima 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Formulasi Ransum Pakan Unggas Menggunakan Linear Programming</dc:title>
  <dc:creator>diardianfebiani</dc:creator>
  <cp:lastModifiedBy>diardianfebiani</cp:lastModifiedBy>
  <cp:revision>64</cp:revision>
  <dcterms:created xsi:type="dcterms:W3CDTF">2015-12-21T07:15:44Z</dcterms:created>
  <dcterms:modified xsi:type="dcterms:W3CDTF">2016-09-22T04:47:30Z</dcterms:modified>
</cp:coreProperties>
</file>