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51"/>
  </p:notesMasterIdLst>
  <p:handoutMasterIdLst>
    <p:handoutMasterId r:id="rId52"/>
  </p:handoutMasterIdLst>
  <p:sldIdLst>
    <p:sldId id="383" r:id="rId2"/>
    <p:sldId id="384" r:id="rId3"/>
    <p:sldId id="415" r:id="rId4"/>
    <p:sldId id="385" r:id="rId5"/>
    <p:sldId id="416" r:id="rId6"/>
    <p:sldId id="386" r:id="rId7"/>
    <p:sldId id="387" r:id="rId8"/>
    <p:sldId id="389" r:id="rId9"/>
    <p:sldId id="390" r:id="rId10"/>
    <p:sldId id="417" r:id="rId11"/>
    <p:sldId id="418" r:id="rId12"/>
    <p:sldId id="391" r:id="rId13"/>
    <p:sldId id="436" r:id="rId14"/>
    <p:sldId id="437" r:id="rId15"/>
    <p:sldId id="438" r:id="rId16"/>
    <p:sldId id="439" r:id="rId17"/>
    <p:sldId id="441" r:id="rId18"/>
    <p:sldId id="442" r:id="rId19"/>
    <p:sldId id="392" r:id="rId20"/>
    <p:sldId id="435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433" r:id="rId47"/>
    <p:sldId id="434" r:id="rId48"/>
    <p:sldId id="413" r:id="rId49"/>
    <p:sldId id="414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66"/>
    <a:srgbClr val="FFCC00"/>
    <a:srgbClr val="FF6699"/>
    <a:srgbClr val="FFFF00"/>
    <a:srgbClr val="FF99FF"/>
    <a:srgbClr val="808080"/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 autoAdjust="0"/>
    <p:restoredTop sz="94700" autoAdjust="0"/>
  </p:normalViewPr>
  <p:slideViewPr>
    <p:cSldViewPr>
      <p:cViewPr>
        <p:scale>
          <a:sx n="66" d="100"/>
          <a:sy n="66" d="100"/>
        </p:scale>
        <p:origin x="-14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4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perspective val="0"/>
    </c:view3D>
    <c:plotArea>
      <c:layout>
        <c:manualLayout>
          <c:layoutTarget val="inner"/>
          <c:xMode val="edge"/>
          <c:yMode val="edge"/>
          <c:x val="3.3080168776371391E-2"/>
          <c:y val="0.18547639088521747"/>
          <c:w val="0.89005422226413422"/>
          <c:h val="0.55291486366146869"/>
        </c:manualLayout>
      </c:layout>
      <c:pie3D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14629">
              <a:solidFill>
                <a:schemeClr val="tx1"/>
              </a:solidFill>
              <a:prstDash val="solid"/>
            </a:ln>
          </c:spPr>
          <c:dPt>
            <c:idx val="0"/>
            <c:explosion val="7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14629">
                <a:solidFill>
                  <a:schemeClr val="tx1"/>
                </a:solidFill>
                <a:prstDash val="solid"/>
              </a:ln>
            </c:spPr>
            <c:pictureOptions>
              <c:pictureFormat val="stretch"/>
            </c:pictureOptions>
          </c:dPt>
          <c:dPt>
            <c:idx val="1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14629">
                <a:solidFill>
                  <a:schemeClr val="tx1"/>
                </a:solidFill>
                <a:prstDash val="solid"/>
              </a:ln>
            </c:spPr>
            <c:pictureOptions>
              <c:pictureFormat val="stretch"/>
            </c:pictureOptions>
          </c:dPt>
          <c:dPt>
            <c:idx val="2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 w="14629">
                <a:solidFill>
                  <a:schemeClr val="tx1"/>
                </a:solidFill>
                <a:prstDash val="solid"/>
              </a:ln>
            </c:spPr>
            <c:pictureOptions>
              <c:pictureFormat val="stretch"/>
            </c:pictureOptions>
          </c:dPt>
          <c:dPt>
            <c:idx val="3"/>
            <c:spPr>
              <a:solidFill>
                <a:schemeClr val="folHlink"/>
              </a:solidFill>
              <a:ln w="14629">
                <a:solidFill>
                  <a:schemeClr val="tx1"/>
                </a:solidFill>
                <a:prstDash val="solid"/>
              </a:ln>
            </c:spPr>
          </c:dPt>
          <c:dPt>
            <c:idx val="5"/>
            <c:spPr>
              <a:solidFill>
                <a:srgbClr val="92D050"/>
              </a:solidFill>
              <a:ln w="14629">
                <a:solidFill>
                  <a:schemeClr val="tx1"/>
                </a:solidFill>
                <a:prstDash val="solid"/>
              </a:ln>
            </c:spPr>
          </c:dPt>
          <c:dPt>
            <c:idx val="6"/>
            <c:spPr>
              <a:solidFill>
                <a:srgbClr val="CC0000"/>
              </a:solidFill>
              <a:ln w="14629">
                <a:solidFill>
                  <a:schemeClr val="tx1"/>
                </a:solidFill>
                <a:prstDash val="solid"/>
              </a:ln>
            </c:spPr>
          </c:dPt>
          <c:dLbls>
            <c:delete val="1"/>
          </c:dLbls>
          <c:cat>
            <c:strRef>
              <c:f>Sheet1!$B$1:$H$1</c:f>
              <c:strCache>
                <c:ptCount val="7"/>
                <c:pt idx="0">
                  <c:v>Grain</c:v>
                </c:pt>
                <c:pt idx="1">
                  <c:v>Byproduct</c:v>
                </c:pt>
                <c:pt idx="2">
                  <c:v>Byproduct</c:v>
                </c:pt>
                <c:pt idx="4">
                  <c:v>Byproduct</c:v>
                </c:pt>
                <c:pt idx="5">
                  <c:v>Protein Meals</c:v>
                </c:pt>
                <c:pt idx="6">
                  <c:v>Others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50</c:v>
                </c:pt>
                <c:pt idx="1">
                  <c:v>25</c:v>
                </c:pt>
                <c:pt idx="2">
                  <c:v>20</c:v>
                </c:pt>
                <c:pt idx="3">
                  <c:v>15</c:v>
                </c:pt>
                <c:pt idx="4">
                  <c:v>10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spPr>
            <a:solidFill>
              <a:schemeClr val="accent2"/>
            </a:solidFill>
            <a:ln w="14629">
              <a:solidFill>
                <a:schemeClr val="tx1"/>
              </a:solidFill>
              <a:prstDash val="solid"/>
            </a:ln>
          </c:spPr>
          <c:dPt>
            <c:idx val="0"/>
            <c:spPr>
              <a:solidFill>
                <a:schemeClr val="accent1"/>
              </a:solidFill>
              <a:ln w="14629">
                <a:solidFill>
                  <a:schemeClr val="tx1"/>
                </a:solidFill>
                <a:prstDash val="solid"/>
              </a:ln>
            </c:spPr>
          </c:dPt>
          <c:dPt>
            <c:idx val="2"/>
            <c:spPr>
              <a:solidFill>
                <a:schemeClr val="hlink"/>
              </a:solidFill>
              <a:ln w="14629">
                <a:solidFill>
                  <a:schemeClr val="tx1"/>
                </a:solidFill>
                <a:prstDash val="solid"/>
              </a:ln>
            </c:spPr>
          </c:dPt>
          <c:dPt>
            <c:idx val="3"/>
            <c:spPr>
              <a:solidFill>
                <a:schemeClr val="folHlink"/>
              </a:solidFill>
              <a:ln w="14629">
                <a:solidFill>
                  <a:schemeClr val="tx1"/>
                </a:solidFill>
                <a:prstDash val="solid"/>
              </a:ln>
            </c:spPr>
          </c:dPt>
          <c:dLbls>
            <c:numFmt formatCode="0%" sourceLinked="0"/>
            <c:spPr>
              <a:noFill/>
              <a:ln w="29257">
                <a:noFill/>
              </a:ln>
            </c:spPr>
            <c:txPr>
              <a:bodyPr/>
              <a:lstStyle/>
              <a:p>
                <a:pPr>
                  <a:defRPr sz="1325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Percent val="1"/>
            <c:showLeaderLines val="1"/>
          </c:dLbls>
          <c:cat>
            <c:strRef>
              <c:f>Sheet1!$B$1:$H$1</c:f>
              <c:strCache>
                <c:ptCount val="7"/>
                <c:pt idx="0">
                  <c:v>Grain</c:v>
                </c:pt>
                <c:pt idx="1">
                  <c:v>Byproduct</c:v>
                </c:pt>
                <c:pt idx="2">
                  <c:v>Byproduct</c:v>
                </c:pt>
                <c:pt idx="4">
                  <c:v>Byproduct</c:v>
                </c:pt>
                <c:pt idx="5">
                  <c:v>Protein Meals</c:v>
                </c:pt>
                <c:pt idx="6">
                  <c:v>Others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</c:strCache>
            </c:strRef>
          </c:tx>
          <c:spPr>
            <a:solidFill>
              <a:schemeClr val="hlink"/>
            </a:solidFill>
            <a:ln w="14629">
              <a:solidFill>
                <a:schemeClr val="tx1"/>
              </a:solidFill>
              <a:prstDash val="solid"/>
            </a:ln>
          </c:spPr>
          <c:dPt>
            <c:idx val="0"/>
            <c:spPr>
              <a:solidFill>
                <a:schemeClr val="accent1"/>
              </a:solidFill>
              <a:ln w="14629">
                <a:solidFill>
                  <a:schemeClr val="tx1"/>
                </a:solidFill>
                <a:prstDash val="solid"/>
              </a:ln>
            </c:spPr>
          </c:dPt>
          <c:dPt>
            <c:idx val="1"/>
            <c:spPr>
              <a:solidFill>
                <a:schemeClr val="accent2"/>
              </a:solidFill>
              <a:ln w="14629">
                <a:solidFill>
                  <a:schemeClr val="tx1"/>
                </a:solidFill>
                <a:prstDash val="solid"/>
              </a:ln>
            </c:spPr>
          </c:dPt>
          <c:dPt>
            <c:idx val="3"/>
            <c:spPr>
              <a:solidFill>
                <a:schemeClr val="folHlink"/>
              </a:solidFill>
              <a:ln w="14629">
                <a:solidFill>
                  <a:schemeClr val="tx1"/>
                </a:solidFill>
                <a:prstDash val="solid"/>
              </a:ln>
            </c:spPr>
          </c:dPt>
          <c:dLbls>
            <c:numFmt formatCode="0%" sourceLinked="0"/>
            <c:spPr>
              <a:noFill/>
              <a:ln w="29257">
                <a:noFill/>
              </a:ln>
            </c:spPr>
            <c:txPr>
              <a:bodyPr/>
              <a:lstStyle/>
              <a:p>
                <a:pPr>
                  <a:defRPr sz="1325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Percent val="1"/>
            <c:showLeaderLines val="1"/>
          </c:dLbls>
          <c:cat>
            <c:strRef>
              <c:f>Sheet1!$B$1:$H$1</c:f>
              <c:strCache>
                <c:ptCount val="7"/>
                <c:pt idx="0">
                  <c:v>Grain</c:v>
                </c:pt>
                <c:pt idx="1">
                  <c:v>Byproduct</c:v>
                </c:pt>
                <c:pt idx="2">
                  <c:v>Byproduct</c:v>
                </c:pt>
                <c:pt idx="4">
                  <c:v>Byproduct</c:v>
                </c:pt>
                <c:pt idx="5">
                  <c:v>Protein Meals</c:v>
                </c:pt>
                <c:pt idx="6">
                  <c:v>Others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</c:numCache>
            </c:numRef>
          </c:val>
        </c:ser>
        <c:dLbls>
          <c:showPercent val="1"/>
        </c:dLbls>
      </c:pie3DChart>
      <c:spPr>
        <a:noFill/>
        <a:ln w="25386">
          <a:noFill/>
        </a:ln>
      </c:spPr>
    </c:plotArea>
    <c:plotVisOnly val="1"/>
    <c:dispBlanksAs val="zero"/>
  </c:chart>
  <c:spPr>
    <a:noFill/>
    <a:ln>
      <a:noFill/>
    </a:ln>
  </c:spPr>
  <c:txPr>
    <a:bodyPr/>
    <a:lstStyle/>
    <a:p>
      <a:pPr>
        <a:defRPr sz="2131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4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85D24B0D-987E-4DA4-AD1D-FCACDDAF76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208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9DBB1FDA-8263-4A88-8395-6FC685CB2EB8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Sub Title</a:t>
            </a:r>
            <a:endParaRPr lang="en-US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8B9D9E-E41B-44D4-B4B0-93B8DF391B8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95590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195591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195592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593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594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95" name="Freeform 11"/>
            <p:cNvSpPr>
              <a:spLocks noChangeArrowheads="1"/>
            </p:cNvSpPr>
            <p:nvPr/>
          </p:nvSpPr>
          <p:spPr bwMode="auto">
            <a:xfrm>
              <a:off x="4983" y="888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596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 b="1" baseline="0"/>
            </a:lvl1pPr>
          </a:lstStyle>
          <a:p>
            <a:r>
              <a:rPr lang="en-US" smtClean="0"/>
              <a:t>Judul Presentasi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056784" cy="90881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E1B261-A2C0-4BB7-B0F3-7595E25B24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056784" cy="90881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700808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700808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A21892E-26CC-4989-96B0-300CEF9D36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12" y="332656"/>
            <a:ext cx="7293496" cy="85496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635E039-7A2B-485D-AD4E-79A546D646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056784" cy="9088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9BB4BB-7848-4D84-A8B8-DFE96B2749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90A443-4A55-4755-BC9F-C370ACDCE1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E2BFD2-F0F8-4F7D-8D12-6230135B80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AEE6E1-B6EF-4055-B6DF-B25EE8A9B0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260647"/>
            <a:ext cx="7158037" cy="86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49325" y="1700808"/>
            <a:ext cx="7661275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2937E0-516C-454D-9E87-0C28627A6F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0" y="116716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1447800" y="116716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70347" y="260648"/>
            <a:ext cx="7158037" cy="90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Judul 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700808"/>
            <a:ext cx="7661275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Sub Judul</a:t>
            </a:r>
          </a:p>
          <a:p>
            <a:pPr lvl="1"/>
            <a:r>
              <a:rPr lang="en-US" smtClean="0"/>
              <a:t>Sub sub Judul</a:t>
            </a:r>
          </a:p>
          <a:p>
            <a:pPr lvl="2"/>
            <a:r>
              <a:rPr lang="en-US" smtClean="0"/>
              <a:t>dst</a:t>
            </a:r>
          </a:p>
          <a:p>
            <a:pPr lvl="3"/>
            <a:r>
              <a:rPr lang="en-US" smtClean="0"/>
              <a:t>dst</a:t>
            </a:r>
          </a:p>
          <a:p>
            <a:pPr lvl="4"/>
            <a:r>
              <a:rPr lang="en-US" smtClean="0"/>
              <a:t>dst</a:t>
            </a:r>
          </a:p>
        </p:txBody>
      </p:sp>
      <p:sp>
        <p:nvSpPr>
          <p:cNvPr id="194569" name="Freeform 9"/>
          <p:cNvSpPr>
            <a:spLocks noChangeArrowheads="1"/>
          </p:cNvSpPr>
          <p:nvPr/>
        </p:nvSpPr>
        <p:spPr bwMode="auto">
          <a:xfrm>
            <a:off x="838200" y="404664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70" name="Freeform 10"/>
          <p:cNvSpPr>
            <a:spLocks noChangeArrowheads="1"/>
          </p:cNvSpPr>
          <p:nvPr/>
        </p:nvSpPr>
        <p:spPr bwMode="auto">
          <a:xfrm>
            <a:off x="8262938" y="267618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4571" name="Picture 11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" y="6473411"/>
            <a:ext cx="9144000" cy="411973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50" r:id="rId3"/>
    <p:sldLayoutId id="2147483751" r:id="rId4"/>
    <p:sldLayoutId id="2147483752" r:id="rId5"/>
    <p:sldLayoutId id="2147483753" r:id="rId6"/>
    <p:sldLayoutId id="2147483755" r:id="rId7"/>
    <p:sldLayoutId id="2147483758" r:id="rId8"/>
    <p:sldLayoutId id="2147483759" r:id="rId9"/>
  </p:sldLayoutIdLst>
  <p:txStyles>
    <p:titleStyle>
      <a:lvl1pPr algn="l" rtl="0" fontAlgn="base">
        <a:spcBef>
          <a:spcPct val="0"/>
        </a:spcBef>
        <a:spcAft>
          <a:spcPct val="0"/>
        </a:spcAft>
        <a:defRPr sz="3600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 baseline="0">
          <a:solidFill>
            <a:schemeClr val="tx1"/>
          </a:solidFill>
          <a:latin typeface="+mn-lt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rmana@ipb.ac.id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797050"/>
            <a:ext cx="7920037" cy="9175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Prinsif Dasar</a:t>
            </a:r>
            <a:br>
              <a:rPr lang="en-US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FORMULASI RANSUM</a:t>
            </a:r>
          </a:p>
        </p:txBody>
      </p:sp>
      <p:pic>
        <p:nvPicPr>
          <p:cNvPr id="3075" name="Picture 3" descr="world_connected_hg_clr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1613" y="4149725"/>
            <a:ext cx="1836737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27088" y="4044950"/>
            <a:ext cx="7097712" cy="1905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/>
              <a:t>MK. Teknik Formulasi Ransum dan SIP</a:t>
            </a:r>
          </a:p>
          <a:p>
            <a:pPr eaLnBrk="1" hangingPunct="1">
              <a:lnSpc>
                <a:spcPct val="80000"/>
              </a:lnSpc>
            </a:pPr>
            <a:endParaRPr lang="en-US" sz="2400" b="1" smtClean="0"/>
          </a:p>
          <a:p>
            <a:pPr eaLnBrk="1" hangingPunct="1">
              <a:lnSpc>
                <a:spcPct val="80000"/>
              </a:lnSpc>
            </a:pPr>
            <a:r>
              <a:rPr lang="id-ID" sz="2000" smtClean="0"/>
              <a:t>Departemen Ilmu Nutrisi dan Teknologi Pakan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Fa</a:t>
            </a:r>
            <a:r>
              <a:rPr lang="id-ID" sz="1800" smtClean="0"/>
              <a:t>kultas Peternakan – Institut Pertanian Bogor</a:t>
            </a: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E-mail: </a:t>
            </a:r>
            <a:r>
              <a:rPr lang="en-US" sz="1800" smtClean="0">
                <a:hlinkClick r:id="rId3"/>
              </a:rPr>
              <a:t>permana@ipb.ac.id</a:t>
            </a:r>
            <a:endParaRPr lang="en-US" sz="1800" smtClean="0"/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31863" y="404664"/>
            <a:ext cx="715803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id-ID" sz="33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Partisi </a:t>
            </a:r>
            <a:r>
              <a:rPr lang="id-ID" sz="3300" b="1" kern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Energi</a:t>
            </a:r>
            <a:r>
              <a:rPr lang="en-US" sz="3300" b="1" kern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pada Ruminansia</a:t>
            </a:r>
            <a:endParaRPr lang="en-US" sz="3300" b="1" ker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387" name="Picture 3" descr="imagesCAB1Y0BI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0850" y="2349500"/>
            <a:ext cx="4951413" cy="31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50825" y="3500438"/>
            <a:ext cx="2017713" cy="1697037"/>
            <a:chOff x="251520" y="3501008"/>
            <a:chExt cx="2016224" cy="1696254"/>
          </a:xfrm>
        </p:grpSpPr>
        <p:pic>
          <p:nvPicPr>
            <p:cNvPr id="16411" name="Picture 4" descr="wheatgrass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9551" y="3501008"/>
              <a:ext cx="1528021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12" name="TextBox 5"/>
            <p:cNvSpPr txBox="1">
              <a:spLocks noChangeArrowheads="1"/>
            </p:cNvSpPr>
            <p:nvPr/>
          </p:nvSpPr>
          <p:spPr bwMode="auto">
            <a:xfrm>
              <a:off x="251520" y="4797152"/>
              <a:ext cx="20162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Energi Pakan 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732588" y="3213100"/>
            <a:ext cx="1727200" cy="1624013"/>
            <a:chOff x="6732240" y="3212976"/>
            <a:chExt cx="1728192" cy="1624246"/>
          </a:xfrm>
        </p:grpSpPr>
        <p:pic>
          <p:nvPicPr>
            <p:cNvPr id="16408" name="Picture 6" descr="11971498111217377622nicubunu_Feces_svg_hi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3212976"/>
              <a:ext cx="1008112" cy="882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09" name="TextBox 7"/>
            <p:cNvSpPr txBox="1">
              <a:spLocks noChangeArrowheads="1"/>
            </p:cNvSpPr>
            <p:nvPr/>
          </p:nvSpPr>
          <p:spPr bwMode="auto">
            <a:xfrm>
              <a:off x="6732240" y="4077072"/>
              <a:ext cx="17281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Feses</a:t>
              </a:r>
            </a:p>
          </p:txBody>
        </p:sp>
        <p:sp>
          <p:nvSpPr>
            <p:cNvPr id="16410" name="TextBox 8"/>
            <p:cNvSpPr txBox="1">
              <a:spLocks noChangeArrowheads="1"/>
            </p:cNvSpPr>
            <p:nvPr/>
          </p:nvSpPr>
          <p:spPr bwMode="auto">
            <a:xfrm>
              <a:off x="6804248" y="4437112"/>
              <a:ext cx="15121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Urine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3563938" y="1628775"/>
            <a:ext cx="2303462" cy="720725"/>
            <a:chOff x="3563888" y="1628800"/>
            <a:chExt cx="2304256" cy="720080"/>
          </a:xfrm>
        </p:grpSpPr>
        <p:sp>
          <p:nvSpPr>
            <p:cNvPr id="16402" name="TextBox 9"/>
            <p:cNvSpPr txBox="1">
              <a:spLocks noChangeArrowheads="1"/>
            </p:cNvSpPr>
            <p:nvPr/>
          </p:nvSpPr>
          <p:spPr bwMode="auto">
            <a:xfrm>
              <a:off x="3563888" y="1628800"/>
              <a:ext cx="23042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Heat  Increament</a:t>
              </a:r>
            </a:p>
          </p:txBody>
        </p:sp>
        <p:cxnSp>
          <p:nvCxnSpPr>
            <p:cNvPr id="16403" name="Straight Arrow Connector 11"/>
            <p:cNvCxnSpPr>
              <a:cxnSpLocks noChangeShapeType="1"/>
            </p:cNvCxnSpPr>
            <p:nvPr/>
          </p:nvCxnSpPr>
          <p:spPr bwMode="auto">
            <a:xfrm flipV="1">
              <a:off x="4067944" y="2060848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16404" name="Straight Arrow Connector 15"/>
            <p:cNvCxnSpPr>
              <a:cxnSpLocks noChangeShapeType="1"/>
            </p:cNvCxnSpPr>
            <p:nvPr/>
          </p:nvCxnSpPr>
          <p:spPr bwMode="auto">
            <a:xfrm flipV="1">
              <a:off x="4427984" y="2060848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16405" name="Straight Arrow Connector 16"/>
            <p:cNvCxnSpPr>
              <a:cxnSpLocks noChangeShapeType="1"/>
            </p:cNvCxnSpPr>
            <p:nvPr/>
          </p:nvCxnSpPr>
          <p:spPr bwMode="auto">
            <a:xfrm flipV="1">
              <a:off x="4788024" y="2060848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16406" name="Straight Arrow Connector 17"/>
            <p:cNvCxnSpPr>
              <a:cxnSpLocks noChangeShapeType="1"/>
            </p:cNvCxnSpPr>
            <p:nvPr/>
          </p:nvCxnSpPr>
          <p:spPr bwMode="auto">
            <a:xfrm flipV="1">
              <a:off x="5076056" y="2060848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16407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5436096" y="2060848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</p:grpSp>
      <p:sp>
        <p:nvSpPr>
          <p:cNvPr id="20" name="TextBox 19"/>
          <p:cNvSpPr txBox="1"/>
          <p:nvPr/>
        </p:nvSpPr>
        <p:spPr>
          <a:xfrm>
            <a:off x="3851275" y="3284538"/>
            <a:ext cx="194468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Maintenance Energy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003800" y="5116513"/>
            <a:ext cx="1152525" cy="1481137"/>
            <a:chOff x="5004048" y="5117122"/>
            <a:chExt cx="1152128" cy="1480230"/>
          </a:xfrm>
        </p:grpSpPr>
        <p:sp>
          <p:nvSpPr>
            <p:cNvPr id="16400" name="TextBox 21"/>
            <p:cNvSpPr txBox="1">
              <a:spLocks noChangeArrowheads="1"/>
            </p:cNvSpPr>
            <p:nvPr/>
          </p:nvSpPr>
          <p:spPr bwMode="auto">
            <a:xfrm>
              <a:off x="5004048" y="6197242"/>
              <a:ext cx="11521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Milk</a:t>
              </a:r>
            </a:p>
          </p:txBody>
        </p:sp>
        <p:pic>
          <p:nvPicPr>
            <p:cNvPr id="16401" name="Picture 20" descr="fake-milk-drink1.jpg"/>
            <p:cNvPicPr>
              <a:picLocks noChangeAspect="1"/>
            </p:cNvPicPr>
            <p:nvPr/>
          </p:nvPicPr>
          <p:blipFill>
            <a:blip r:embed="rId5" cstate="print"/>
            <a:srcRect l="20000" r="20000"/>
            <a:stretch>
              <a:fillRect/>
            </a:stretch>
          </p:blipFill>
          <p:spPr bwMode="auto">
            <a:xfrm>
              <a:off x="5148064" y="5117122"/>
              <a:ext cx="864096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3348038" y="5476875"/>
            <a:ext cx="1166812" cy="1047750"/>
            <a:chOff x="3347864" y="5477162"/>
            <a:chExt cx="1167012" cy="1048182"/>
          </a:xfrm>
        </p:grpSpPr>
        <p:sp>
          <p:nvSpPr>
            <p:cNvPr id="16398" name="TextBox 22"/>
            <p:cNvSpPr txBox="1">
              <a:spLocks noChangeArrowheads="1"/>
            </p:cNvSpPr>
            <p:nvPr/>
          </p:nvSpPr>
          <p:spPr bwMode="auto">
            <a:xfrm>
              <a:off x="3347864" y="6125234"/>
              <a:ext cx="11521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Meat</a:t>
              </a:r>
            </a:p>
          </p:txBody>
        </p:sp>
        <p:pic>
          <p:nvPicPr>
            <p:cNvPr id="16399" name="Picture 23" descr="imagesCA1SOXBU.jp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88494" y="5477162"/>
              <a:ext cx="1126382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684213" y="2133600"/>
            <a:ext cx="1150937" cy="1047750"/>
            <a:chOff x="683568" y="2132856"/>
            <a:chExt cx="1152128" cy="1048182"/>
          </a:xfrm>
        </p:grpSpPr>
        <p:sp>
          <p:nvSpPr>
            <p:cNvPr id="16395" name="TextBox 24"/>
            <p:cNvSpPr txBox="1">
              <a:spLocks noChangeArrowheads="1"/>
            </p:cNvSpPr>
            <p:nvPr/>
          </p:nvSpPr>
          <p:spPr bwMode="auto">
            <a:xfrm>
              <a:off x="971600" y="2132856"/>
              <a:ext cx="86409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CO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16396" name="TextBox 25"/>
            <p:cNvSpPr txBox="1">
              <a:spLocks noChangeArrowheads="1"/>
            </p:cNvSpPr>
            <p:nvPr/>
          </p:nvSpPr>
          <p:spPr bwMode="auto">
            <a:xfrm>
              <a:off x="683568" y="2492896"/>
              <a:ext cx="86409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CH</a:t>
              </a:r>
              <a:r>
                <a:rPr lang="en-US" sz="2000" baseline="-25000"/>
                <a:t>4</a:t>
              </a:r>
            </a:p>
          </p:txBody>
        </p:sp>
        <p:sp>
          <p:nvSpPr>
            <p:cNvPr id="16397" name="TextBox 26"/>
            <p:cNvSpPr txBox="1">
              <a:spLocks noChangeArrowheads="1"/>
            </p:cNvSpPr>
            <p:nvPr/>
          </p:nvSpPr>
          <p:spPr bwMode="auto">
            <a:xfrm>
              <a:off x="971600" y="2780928"/>
              <a:ext cx="86409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H</a:t>
              </a:r>
              <a:r>
                <a:rPr lang="en-US" sz="2000" baseline="-25000"/>
                <a:t>2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716h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942" y="1988840"/>
            <a:ext cx="4009045" cy="3672408"/>
          </a:xfrm>
          <a:prstGeom prst="rect">
            <a:avLst/>
          </a:prstGeom>
        </p:spPr>
      </p:pic>
      <p:sp>
        <p:nvSpPr>
          <p:cNvPr id="186372" name="AutoShape 4"/>
          <p:cNvSpPr>
            <a:spLocks noChangeArrowheads="1"/>
          </p:cNvSpPr>
          <p:nvPr/>
        </p:nvSpPr>
        <p:spPr bwMode="auto">
          <a:xfrm>
            <a:off x="2051050" y="3213100"/>
            <a:ext cx="576263" cy="12239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227764" y="2636837"/>
            <a:ext cx="2446338" cy="1223963"/>
            <a:chOff x="3651" y="1707"/>
            <a:chExt cx="1541" cy="771"/>
          </a:xfrm>
        </p:grpSpPr>
        <p:sp>
          <p:nvSpPr>
            <p:cNvPr id="186375" name="Text Box 7"/>
            <p:cNvSpPr txBox="1">
              <a:spLocks noChangeArrowheads="1"/>
            </p:cNvSpPr>
            <p:nvPr/>
          </p:nvSpPr>
          <p:spPr bwMode="auto">
            <a:xfrm>
              <a:off x="4059" y="1843"/>
              <a:ext cx="1133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10000"/>
                </a:spcBef>
              </a:pPr>
              <a:r>
                <a:rPr lang="en-US" sz="2400" b="1"/>
                <a:t>FAESES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sz="2000" b="1"/>
                <a:t>800 kkal</a:t>
              </a:r>
            </a:p>
          </p:txBody>
        </p:sp>
        <p:sp>
          <p:nvSpPr>
            <p:cNvPr id="186376" name="AutoShape 8"/>
            <p:cNvSpPr>
              <a:spLocks noChangeArrowheads="1"/>
            </p:cNvSpPr>
            <p:nvPr/>
          </p:nvSpPr>
          <p:spPr bwMode="auto">
            <a:xfrm>
              <a:off x="3651" y="1707"/>
              <a:ext cx="363" cy="771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68313" y="2852738"/>
            <a:ext cx="1439862" cy="2592387"/>
            <a:chOff x="204" y="1797"/>
            <a:chExt cx="907" cy="1633"/>
          </a:xfrm>
        </p:grpSpPr>
        <p:pic>
          <p:nvPicPr>
            <p:cNvPr id="186378" name="Picture 10" descr="thanksgiving-day-corn"/>
            <p:cNvPicPr>
              <a:picLocks noChangeAspect="1" noChangeArrowheads="1"/>
            </p:cNvPicPr>
            <p:nvPr/>
          </p:nvPicPr>
          <p:blipFill>
            <a:blip r:embed="rId3" cstate="print"/>
            <a:srcRect l="2156" t="4143" r="30475" b="12309"/>
            <a:stretch>
              <a:fillRect/>
            </a:stretch>
          </p:blipFill>
          <p:spPr bwMode="auto">
            <a:xfrm>
              <a:off x="277" y="1797"/>
              <a:ext cx="834" cy="1089"/>
            </a:xfrm>
            <a:prstGeom prst="rect">
              <a:avLst/>
            </a:prstGeom>
            <a:noFill/>
          </p:spPr>
        </p:pic>
        <p:sp>
          <p:nvSpPr>
            <p:cNvPr id="186379" name="Text Box 11"/>
            <p:cNvSpPr txBox="1">
              <a:spLocks noChangeArrowheads="1"/>
            </p:cNvSpPr>
            <p:nvPr/>
          </p:nvSpPr>
          <p:spPr bwMode="auto">
            <a:xfrm>
              <a:off x="204" y="2931"/>
              <a:ext cx="862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10000"/>
                </a:spcBef>
              </a:pPr>
              <a:r>
                <a:rPr lang="en-US" sz="2400" b="1"/>
                <a:t>RATION</a:t>
              </a:r>
            </a:p>
            <a:p>
              <a:pPr algn="ctr" eaLnBrk="1" hangingPunct="1">
                <a:spcBef>
                  <a:spcPct val="10000"/>
                </a:spcBef>
              </a:pPr>
              <a:r>
                <a:rPr lang="en-US" sz="2000" b="1"/>
                <a:t>4000 kkal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227765" y="4005263"/>
            <a:ext cx="2446338" cy="1223963"/>
            <a:chOff x="3651" y="2523"/>
            <a:chExt cx="1541" cy="771"/>
          </a:xfrm>
        </p:grpSpPr>
        <p:sp>
          <p:nvSpPr>
            <p:cNvPr id="186381" name="Text Box 13"/>
            <p:cNvSpPr txBox="1">
              <a:spLocks noChangeArrowheads="1"/>
            </p:cNvSpPr>
            <p:nvPr/>
          </p:nvSpPr>
          <p:spPr bwMode="auto">
            <a:xfrm>
              <a:off x="4059" y="2659"/>
              <a:ext cx="1133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10000"/>
                </a:spcBef>
              </a:pPr>
              <a:r>
                <a:rPr lang="en-US" sz="2400" b="1"/>
                <a:t>URINE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sz="2000" b="1"/>
                <a:t>300 kkal</a:t>
              </a:r>
            </a:p>
          </p:txBody>
        </p:sp>
        <p:sp>
          <p:nvSpPr>
            <p:cNvPr id="186382" name="AutoShape 14"/>
            <p:cNvSpPr>
              <a:spLocks noChangeArrowheads="1"/>
            </p:cNvSpPr>
            <p:nvPr/>
          </p:nvSpPr>
          <p:spPr bwMode="auto">
            <a:xfrm>
              <a:off x="3651" y="2523"/>
              <a:ext cx="363" cy="771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916238" y="1268412"/>
            <a:ext cx="2951162" cy="1441450"/>
            <a:chOff x="1973" y="799"/>
            <a:chExt cx="1859" cy="908"/>
          </a:xfrm>
        </p:grpSpPr>
        <p:sp>
          <p:nvSpPr>
            <p:cNvPr id="186384" name="AutoShape 16"/>
            <p:cNvSpPr>
              <a:spLocks noChangeArrowheads="1"/>
            </p:cNvSpPr>
            <p:nvPr/>
          </p:nvSpPr>
          <p:spPr bwMode="auto">
            <a:xfrm rot="16200000">
              <a:off x="2721" y="1140"/>
              <a:ext cx="363" cy="771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85" name="Text Box 17"/>
            <p:cNvSpPr txBox="1">
              <a:spLocks noChangeArrowheads="1"/>
            </p:cNvSpPr>
            <p:nvPr/>
          </p:nvSpPr>
          <p:spPr bwMode="auto">
            <a:xfrm>
              <a:off x="1973" y="799"/>
              <a:ext cx="1859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10000"/>
                </a:spcBef>
              </a:pPr>
              <a:r>
                <a:rPr lang="en-US" sz="2400" b="1"/>
                <a:t>Heat Increment</a:t>
              </a:r>
            </a:p>
            <a:p>
              <a:pPr algn="ctr" eaLnBrk="1" hangingPunct="1">
                <a:spcBef>
                  <a:spcPct val="10000"/>
                </a:spcBef>
              </a:pPr>
              <a:r>
                <a:rPr lang="en-US" sz="2000" b="1"/>
                <a:t>600 kkal</a:t>
              </a:r>
            </a:p>
          </p:txBody>
        </p:sp>
      </p:grpSp>
      <p:sp>
        <p:nvSpPr>
          <p:cNvPr id="186386" name="Text Box 18"/>
          <p:cNvSpPr txBox="1">
            <a:spLocks noChangeArrowheads="1"/>
          </p:cNvSpPr>
          <p:nvPr/>
        </p:nvSpPr>
        <p:spPr bwMode="auto">
          <a:xfrm>
            <a:off x="2915816" y="3698448"/>
            <a:ext cx="295116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10000"/>
              </a:spcBef>
            </a:pPr>
            <a:r>
              <a:rPr lang="en-US" sz="2000" b="1">
                <a:solidFill>
                  <a:schemeClr val="bg1"/>
                </a:solidFill>
              </a:rPr>
              <a:t>Maintenance</a:t>
            </a:r>
          </a:p>
          <a:p>
            <a:pPr algn="ctr" eaLnBrk="1" hangingPunct="1">
              <a:spcBef>
                <a:spcPct val="10000"/>
              </a:spcBef>
            </a:pPr>
            <a:r>
              <a:rPr lang="en-US" sz="2000" b="1">
                <a:solidFill>
                  <a:schemeClr val="bg1"/>
                </a:solidFill>
              </a:rPr>
              <a:t>1500 kkal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602657" y="5301208"/>
            <a:ext cx="2049463" cy="1296988"/>
            <a:chOff x="2246" y="3430"/>
            <a:chExt cx="1291" cy="817"/>
          </a:xfrm>
        </p:grpSpPr>
        <p:sp>
          <p:nvSpPr>
            <p:cNvPr id="186388" name="AutoShape 20"/>
            <p:cNvSpPr>
              <a:spLocks noChangeArrowheads="1"/>
            </p:cNvSpPr>
            <p:nvPr/>
          </p:nvSpPr>
          <p:spPr bwMode="auto">
            <a:xfrm rot="5400000">
              <a:off x="2631" y="3226"/>
              <a:ext cx="363" cy="771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89" name="Text Box 21"/>
            <p:cNvSpPr txBox="1">
              <a:spLocks noChangeArrowheads="1"/>
            </p:cNvSpPr>
            <p:nvPr/>
          </p:nvSpPr>
          <p:spPr bwMode="auto">
            <a:xfrm>
              <a:off x="2246" y="3748"/>
              <a:ext cx="1133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10000"/>
                </a:spcBef>
              </a:pPr>
              <a:r>
                <a:rPr lang="en-US" sz="2400" b="1"/>
                <a:t>EGG</a:t>
              </a:r>
            </a:p>
            <a:p>
              <a:pPr algn="ctr" eaLnBrk="1" hangingPunct="1">
                <a:spcBef>
                  <a:spcPct val="10000"/>
                </a:spcBef>
              </a:pPr>
              <a:r>
                <a:rPr lang="en-US" sz="2000" b="1"/>
                <a:t>800 kkal</a:t>
              </a:r>
            </a:p>
          </p:txBody>
        </p:sp>
        <p:sp>
          <p:nvSpPr>
            <p:cNvPr id="186392" name="Oval 24"/>
            <p:cNvSpPr>
              <a:spLocks noChangeArrowheads="1"/>
            </p:cNvSpPr>
            <p:nvPr/>
          </p:nvSpPr>
          <p:spPr bwMode="auto">
            <a:xfrm>
              <a:off x="3198" y="3475"/>
              <a:ext cx="339" cy="480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100000">
                  <a:srgbClr val="FFCC99"/>
                </a:gs>
              </a:gsLst>
              <a:lin ang="0" scaled="1"/>
            </a:gradFill>
            <a:ln w="571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931863" y="404664"/>
            <a:ext cx="715803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id-ID" sz="33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Partisi </a:t>
            </a:r>
            <a:r>
              <a:rPr lang="id-ID" sz="3300" b="1" kern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Energi</a:t>
            </a:r>
            <a:r>
              <a:rPr lang="en-US" sz="3300" b="1" kern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pada Unggas</a:t>
            </a:r>
            <a:endParaRPr lang="en-US" sz="3300" b="1" ker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  <p:bldP spid="1863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331564"/>
            <a:ext cx="7158037" cy="865188"/>
          </a:xfrm>
        </p:spPr>
        <p:txBody>
          <a:bodyPr/>
          <a:lstStyle/>
          <a:p>
            <a:pPr eaLnBrk="1" hangingPunct="1">
              <a:defRPr/>
            </a:pPr>
            <a:r>
              <a:rPr lang="id-ID" sz="33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sz="33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id-ID" sz="33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rbohidrat</a:t>
            </a:r>
            <a:endParaRPr lang="en-US" sz="33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556792"/>
            <a:ext cx="7661275" cy="4464496"/>
          </a:xfrm>
        </p:spPr>
        <p:txBody>
          <a:bodyPr/>
          <a:lstStyle/>
          <a:p>
            <a:pPr eaLnBrk="1" hangingPunct="1"/>
            <a:r>
              <a:rPr lang="id-ID" sz="2800" smtClean="0"/>
              <a:t>Merupakan komponen utama pakan: pati, s</a:t>
            </a:r>
            <a:r>
              <a:rPr lang="en-US" sz="2800" smtClean="0"/>
              <a:t>elulos</a:t>
            </a:r>
            <a:r>
              <a:rPr lang="id-ID" sz="2800" smtClean="0"/>
              <a:t>a</a:t>
            </a:r>
            <a:r>
              <a:rPr lang="en-US" sz="2800" smtClean="0"/>
              <a:t>, hemi</a:t>
            </a:r>
            <a:r>
              <a:rPr lang="id-ID" sz="2800" smtClean="0"/>
              <a:t>s</a:t>
            </a:r>
            <a:r>
              <a:rPr lang="en-US" sz="2800" smtClean="0"/>
              <a:t>elluse, </a:t>
            </a:r>
            <a:r>
              <a:rPr lang="id-ID" sz="2800" smtClean="0"/>
              <a:t>glukosa</a:t>
            </a:r>
            <a:r>
              <a:rPr lang="en-US" sz="2800" smtClean="0"/>
              <a:t>.</a:t>
            </a:r>
            <a:endParaRPr lang="de-DE" sz="2800" smtClean="0"/>
          </a:p>
          <a:p>
            <a:pPr eaLnBrk="1" hangingPunct="1"/>
            <a:r>
              <a:rPr lang="id-ID" sz="2800" smtClean="0"/>
              <a:t>S</a:t>
            </a:r>
            <a:r>
              <a:rPr lang="de-DE" sz="2800" smtClean="0"/>
              <a:t>elulos</a:t>
            </a:r>
            <a:r>
              <a:rPr lang="id-ID" sz="2800" smtClean="0"/>
              <a:t>a</a:t>
            </a:r>
            <a:r>
              <a:rPr lang="de-DE" sz="2800" smtClean="0"/>
              <a:t>, hemi</a:t>
            </a:r>
            <a:r>
              <a:rPr lang="id-ID" sz="2800" smtClean="0"/>
              <a:t>s</a:t>
            </a:r>
            <a:r>
              <a:rPr lang="de-DE" sz="2800" smtClean="0"/>
              <a:t>elulos</a:t>
            </a:r>
            <a:r>
              <a:rPr lang="id-ID" sz="2800" smtClean="0"/>
              <a:t>a merupakan sumber energi bagi ruminasia, tetapi sulit dicerna untuk ruminansia</a:t>
            </a:r>
            <a:r>
              <a:rPr lang="de-DE" sz="2800" smtClean="0"/>
              <a:t>.</a:t>
            </a:r>
            <a:endParaRPr lang="id-ID" sz="28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04664"/>
            <a:ext cx="7158037" cy="720080"/>
          </a:xfrm>
        </p:spPr>
        <p:txBody>
          <a:bodyPr/>
          <a:lstStyle/>
          <a:p>
            <a:r>
              <a:rPr lang="de-DE" sz="3300" b="1">
                <a:effectLst>
                  <a:outerShdw blurRad="38100" dist="38100" dir="2700000" algn="tl">
                    <a:srgbClr val="C0C0C0"/>
                  </a:outerShdw>
                </a:effectLst>
              </a:rPr>
              <a:t>Protein </a:t>
            </a:r>
            <a:r>
              <a:rPr lang="de-DE" sz="33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dan Asam Amino</a:t>
            </a:r>
            <a:endParaRPr lang="en-US" sz="33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484784"/>
            <a:ext cx="7661275" cy="4114800"/>
          </a:xfrm>
        </p:spPr>
        <p:txBody>
          <a:bodyPr/>
          <a:lstStyle/>
          <a:p>
            <a:r>
              <a:rPr lang="en-US" sz="2800" smtClean="0"/>
              <a:t>Sebagai komponen tubuh, perkembangan jaringan, i</a:t>
            </a:r>
            <a:r>
              <a:rPr lang="id-ID" sz="2800"/>
              <a:t>mmune system</a:t>
            </a:r>
            <a:r>
              <a:rPr lang="en-US" sz="2800"/>
              <a:t>, </a:t>
            </a:r>
            <a:r>
              <a:rPr lang="en-US" sz="2800" smtClean="0"/>
              <a:t>kontrol dalam reaksi kimia tubuh</a:t>
            </a:r>
            <a:endParaRPr lang="de-DE" sz="2800"/>
          </a:p>
          <a:p>
            <a:r>
              <a:rPr lang="de-DE" sz="2800" smtClean="0"/>
              <a:t>Ada </a:t>
            </a:r>
            <a:r>
              <a:rPr lang="de-DE" sz="2800"/>
              <a:t>22 </a:t>
            </a:r>
            <a:r>
              <a:rPr lang="de-DE" sz="2800" smtClean="0"/>
              <a:t>asam amino, tetapi </a:t>
            </a:r>
            <a:r>
              <a:rPr lang="de-DE" sz="2800"/>
              <a:t>8 essential.</a:t>
            </a:r>
          </a:p>
          <a:p>
            <a:r>
              <a:rPr lang="de-DE" sz="2800" smtClean="0"/>
              <a:t>Pada formulasi ransum unggas, kebutuhan PK didasarkan atas kebtuhan AA</a:t>
            </a:r>
          </a:p>
          <a:p>
            <a:r>
              <a:rPr lang="de-DE" smtClean="0"/>
              <a:t>Pada ruminan, kebtuhan PK tergantungn degradasi dalam ruman menjadi ammonia</a:t>
            </a:r>
            <a:r>
              <a:rPr lang="de-DE" sz="2800" smtClean="0"/>
              <a:t> </a:t>
            </a:r>
            <a:r>
              <a:rPr lang="de-DE" sz="2800"/>
              <a:t>(RDP and RUP)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42975" y="476251"/>
            <a:ext cx="7158038" cy="648494"/>
          </a:xfrm>
        </p:spPr>
        <p:txBody>
          <a:bodyPr/>
          <a:lstStyle/>
          <a:p>
            <a:r>
              <a:rPr lang="de-DE" sz="33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Hubungan antar AA</a:t>
            </a:r>
            <a:endParaRPr lang="en-US" sz="33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58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71600" y="1556792"/>
            <a:ext cx="7661275" cy="4464496"/>
          </a:xfrm>
        </p:spPr>
        <p:txBody>
          <a:bodyPr/>
          <a:lstStyle/>
          <a:p>
            <a:r>
              <a:rPr lang="de-DE" sz="2800"/>
              <a:t>Methionine + Cystin</a:t>
            </a:r>
          </a:p>
          <a:p>
            <a:r>
              <a:rPr lang="de-DE" sz="2800"/>
              <a:t>Penilalanine + Tyrosin</a:t>
            </a:r>
          </a:p>
          <a:p>
            <a:r>
              <a:rPr lang="de-DE" sz="2800"/>
              <a:t>Glycin + Serin</a:t>
            </a:r>
          </a:p>
          <a:p>
            <a:r>
              <a:rPr lang="de-DE" sz="2800"/>
              <a:t>Niacin can be syntesis from Tryptophan</a:t>
            </a:r>
          </a:p>
          <a:p>
            <a:r>
              <a:rPr lang="de-DE" sz="2800"/>
              <a:t>Need AA balance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549275"/>
            <a:ext cx="7158037" cy="503461"/>
          </a:xfrm>
        </p:spPr>
        <p:txBody>
          <a:bodyPr/>
          <a:lstStyle/>
          <a:p>
            <a:r>
              <a:rPr lang="de-DE" sz="3300" b="1">
                <a:effectLst>
                  <a:outerShdw blurRad="38100" dist="38100" dir="2700000" algn="tl">
                    <a:srgbClr val="C0C0C0"/>
                  </a:outerShdw>
                </a:effectLst>
              </a:rPr>
              <a:t>AA Synthetic </a:t>
            </a:r>
            <a:endParaRPr lang="en-US" sz="33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556792"/>
            <a:ext cx="7661275" cy="4464496"/>
          </a:xfrm>
        </p:spPr>
        <p:txBody>
          <a:bodyPr/>
          <a:lstStyle/>
          <a:p>
            <a:r>
              <a:rPr lang="de-DE" sz="2800"/>
              <a:t>Such as:</a:t>
            </a:r>
          </a:p>
          <a:p>
            <a:pPr lvl="1"/>
            <a:r>
              <a:rPr lang="de-DE"/>
              <a:t>L-Lysin</a:t>
            </a:r>
          </a:p>
          <a:p>
            <a:pPr lvl="1"/>
            <a:r>
              <a:rPr lang="de-DE"/>
              <a:t>DL-Methionin</a:t>
            </a:r>
          </a:p>
          <a:p>
            <a:r>
              <a:rPr lang="de-DE" sz="2800"/>
              <a:t>Depend on:</a:t>
            </a:r>
          </a:p>
          <a:p>
            <a:pPr lvl="1"/>
            <a:r>
              <a:rPr lang="de-DE"/>
              <a:t>Digestible AA requirements</a:t>
            </a:r>
          </a:p>
          <a:p>
            <a:pPr lvl="1"/>
            <a:r>
              <a:rPr lang="de-DE"/>
              <a:t>Price</a:t>
            </a:r>
          </a:p>
          <a:p>
            <a:pPr lvl="1"/>
            <a:r>
              <a:rPr lang="de-DE"/>
              <a:t>AA digestibility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76672"/>
            <a:ext cx="7158037" cy="720725"/>
          </a:xfrm>
        </p:spPr>
        <p:txBody>
          <a:bodyPr/>
          <a:lstStyle/>
          <a:p>
            <a:r>
              <a:rPr lang="de-DE" sz="33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Lemak</a:t>
            </a:r>
            <a:endParaRPr lang="en-US" sz="33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556792"/>
            <a:ext cx="7661275" cy="4114800"/>
          </a:xfrm>
        </p:spPr>
        <p:txBody>
          <a:bodyPr/>
          <a:lstStyle/>
          <a:p>
            <a:r>
              <a:rPr lang="en-US" sz="2600" smtClean="0"/>
              <a:t>Sebagai sumber energi (</a:t>
            </a:r>
            <a:r>
              <a:rPr lang="en-US" sz="2600"/>
              <a:t>2.25 x </a:t>
            </a:r>
            <a:r>
              <a:rPr lang="en-US" sz="2600" smtClean="0"/>
              <a:t>karbohidrat), digunakan sebagai membran sel, regulasi dalam sel, kerja otak, truktur tubuh, sistem reproduksi dan syaraf.</a:t>
            </a:r>
          </a:p>
          <a:p>
            <a:r>
              <a:rPr lang="en-US" sz="2600" smtClean="0"/>
              <a:t>Pada unggas satuannya </a:t>
            </a:r>
            <a:r>
              <a:rPr lang="de-DE" sz="2600" smtClean="0"/>
              <a:t>ME (Metabolizable Energy)</a:t>
            </a:r>
          </a:p>
          <a:p>
            <a:r>
              <a:rPr lang="de-DE" sz="2600" smtClean="0"/>
              <a:t>Meningkatkan net </a:t>
            </a:r>
            <a:r>
              <a:rPr lang="de-DE" sz="2600"/>
              <a:t>energy production (low heat increament)</a:t>
            </a:r>
          </a:p>
          <a:p>
            <a:r>
              <a:rPr lang="de-DE" sz="2600" smtClean="0"/>
              <a:t>Sumber asam lemak esensial</a:t>
            </a:r>
          </a:p>
          <a:p>
            <a:r>
              <a:rPr lang="de-DE" sz="2600" smtClean="0"/>
              <a:t>Penggunaan yang terlalu tinggi dalam ransum menyebabkan mudah tengik</a:t>
            </a: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31863" y="476671"/>
            <a:ext cx="7158037" cy="720081"/>
          </a:xfrm>
        </p:spPr>
        <p:txBody>
          <a:bodyPr/>
          <a:lstStyle/>
          <a:p>
            <a:r>
              <a:rPr lang="de-DE" sz="3300" b="1">
                <a:effectLst>
                  <a:outerShdw blurRad="38100" dist="38100" dir="2700000" algn="tl">
                    <a:srgbClr val="C0C0C0"/>
                  </a:outerShdw>
                </a:effectLst>
              </a:rPr>
              <a:t>Mineral</a:t>
            </a:r>
            <a:endParaRPr lang="en-US" sz="33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99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/>
              <a:t>Macro:</a:t>
            </a:r>
          </a:p>
          <a:p>
            <a:pPr lvl="1"/>
            <a:r>
              <a:rPr lang="de-DE"/>
              <a:t>Ca, P, Mg, K, Na, S, Cl</a:t>
            </a:r>
          </a:p>
          <a:p>
            <a:pPr lvl="1"/>
            <a:endParaRPr lang="de-DE"/>
          </a:p>
          <a:p>
            <a:r>
              <a:rPr lang="de-DE" sz="2800"/>
              <a:t>Micro (trace)</a:t>
            </a:r>
          </a:p>
          <a:p>
            <a:pPr lvl="1"/>
            <a:r>
              <a:rPr lang="de-DE"/>
              <a:t>Co, Cu, I, Fe, Mn, Se, Zn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13" y="476672"/>
            <a:ext cx="7158037" cy="720725"/>
          </a:xfrm>
        </p:spPr>
        <p:txBody>
          <a:bodyPr/>
          <a:lstStyle/>
          <a:p>
            <a:r>
              <a:rPr lang="de-DE" sz="3300" b="1">
                <a:effectLst>
                  <a:outerShdw blurRad="38100" dist="38100" dir="2700000" algn="tl">
                    <a:srgbClr val="C0C0C0"/>
                  </a:outerShdw>
                </a:effectLst>
              </a:rPr>
              <a:t>Vitamin</a:t>
            </a:r>
            <a:endParaRPr lang="en-US" sz="33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/>
              <a:t>Fat soluble vitamin:</a:t>
            </a:r>
          </a:p>
          <a:p>
            <a:pPr lvl="1"/>
            <a:r>
              <a:rPr lang="de-DE"/>
              <a:t>Vit A, Vit D, Vit E and Vit K</a:t>
            </a:r>
          </a:p>
          <a:p>
            <a:pPr lvl="1"/>
            <a:endParaRPr lang="de-DE"/>
          </a:p>
          <a:p>
            <a:r>
              <a:rPr lang="de-DE" sz="2800"/>
              <a:t>Water soluble vitamin:</a:t>
            </a:r>
          </a:p>
          <a:p>
            <a:pPr lvl="1"/>
            <a:r>
              <a:rPr lang="de-DE"/>
              <a:t>Vit B and Vit 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ChangeArrowheads="1"/>
          </p:cNvSpPr>
          <p:nvPr/>
        </p:nvSpPr>
        <p:spPr bwMode="auto">
          <a:xfrm>
            <a:off x="971550" y="620713"/>
            <a:ext cx="7345363" cy="6477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73725"/>
                  <a:invGamma/>
                </a:schemeClr>
              </a:gs>
              <a:gs pos="100000">
                <a:schemeClr val="accent2">
                  <a:alpha val="8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7200900" cy="914400"/>
          </a:xfrm>
        </p:spPr>
        <p:txBody>
          <a:bodyPr/>
          <a:lstStyle/>
          <a:p>
            <a:pPr eaLnBrk="1" hangingPunct="1">
              <a:defRPr/>
            </a:pPr>
            <a:r>
              <a:rPr lang="id-ID" sz="33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STANDAR KEBUTUHAN NUTRIEN</a:t>
            </a:r>
            <a:endParaRPr lang="en-US" sz="33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90613" y="1556792"/>
            <a:ext cx="7729537" cy="4415383"/>
          </a:xfrm>
        </p:spPr>
        <p:txBody>
          <a:bodyPr/>
          <a:lstStyle/>
          <a:p>
            <a:pPr eaLnBrk="1" hangingPunct="1"/>
            <a:r>
              <a:rPr lang="de-DE" sz="2800" smtClean="0"/>
              <a:t>NRC (US), ARC (UK)</a:t>
            </a:r>
          </a:p>
          <a:p>
            <a:pPr eaLnBrk="1" hangingPunct="1"/>
            <a:r>
              <a:rPr lang="id-ID" sz="2800" smtClean="0"/>
              <a:t>Universitas</a:t>
            </a:r>
          </a:p>
          <a:p>
            <a:pPr eaLnBrk="1" hangingPunct="1"/>
            <a:r>
              <a:rPr lang="id-ID" sz="2800" smtClean="0"/>
              <a:t>Lembaga Penelitian</a:t>
            </a:r>
            <a:endParaRPr lang="de-DE" sz="2800" smtClean="0"/>
          </a:p>
          <a:p>
            <a:pPr eaLnBrk="1" hangingPunct="1"/>
            <a:r>
              <a:rPr lang="id-ID" sz="2800" smtClean="0"/>
              <a:t>Pemerintah</a:t>
            </a:r>
            <a:r>
              <a:rPr lang="de-DE" sz="2800" smtClean="0"/>
              <a:t> (Dirjen Peternakan)</a:t>
            </a:r>
          </a:p>
          <a:p>
            <a:pPr eaLnBrk="1" hangingPunct="1"/>
            <a:r>
              <a:rPr lang="id-ID" sz="2800" smtClean="0"/>
              <a:t>Industri Peternakan</a:t>
            </a:r>
            <a:r>
              <a:rPr lang="de-DE" sz="2800" smtClean="0"/>
              <a:t> (Rhone Poulenc, Novus, de Gussa)</a:t>
            </a:r>
          </a:p>
          <a:p>
            <a:pPr eaLnBrk="1" hangingPunct="1"/>
            <a:r>
              <a:rPr lang="de-DE" sz="2800" smtClean="0"/>
              <a:t>As</a:t>
            </a:r>
            <a:r>
              <a:rPr lang="id-ID" sz="2800" smtClean="0"/>
              <a:t>osiasi</a:t>
            </a:r>
            <a:r>
              <a:rPr lang="de-DE" sz="2800" smtClean="0"/>
              <a:t> (ASA)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971550" y="548680"/>
            <a:ext cx="7345363" cy="50368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73725"/>
                  <a:invGamma/>
                </a:schemeClr>
              </a:gs>
              <a:gs pos="100000">
                <a:schemeClr val="accent2">
                  <a:alpha val="8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664"/>
            <a:ext cx="7158037" cy="720725"/>
          </a:xfrm>
        </p:spPr>
        <p:txBody>
          <a:bodyPr/>
          <a:lstStyle/>
          <a:p>
            <a:pPr eaLnBrk="1" hangingPunct="1">
              <a:defRPr/>
            </a:pPr>
            <a:r>
              <a:rPr lang="id-ID" sz="33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LATAR BELAKANG</a:t>
            </a:r>
            <a:endParaRPr lang="en-US" sz="3300" b="1" smtClean="0">
              <a:solidFill>
                <a:schemeClr val="tx1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1556792"/>
            <a:ext cx="7870825" cy="45365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smtClean="0"/>
              <a:t>Bagi ternak pakan dibutuhkan untuk memenuhi kebutuhan hidup pokok (maintenance) dan untuk produksi.</a:t>
            </a:r>
          </a:p>
          <a:p>
            <a:pPr eaLnBrk="1" hangingPunct="1">
              <a:lnSpc>
                <a:spcPct val="90000"/>
              </a:lnSpc>
            </a:pPr>
            <a:r>
              <a:rPr lang="id-ID" sz="2300" smtClean="0"/>
              <a:t>Dalam </a:t>
            </a:r>
            <a:r>
              <a:rPr lang="en-US" sz="2300" smtClean="0"/>
              <a:t>usaha </a:t>
            </a:r>
            <a:r>
              <a:rPr lang="id-ID" sz="2300" smtClean="0"/>
              <a:t>ternak</a:t>
            </a:r>
            <a:r>
              <a:rPr lang="en-US" sz="2300" smtClean="0"/>
              <a:t>,</a:t>
            </a:r>
            <a:r>
              <a:rPr lang="id-ID" sz="2300" smtClean="0"/>
              <a:t> pakan memiliki peranan yang sangat penting.</a:t>
            </a:r>
            <a:endParaRPr lang="en-US" sz="2300" smtClean="0"/>
          </a:p>
          <a:p>
            <a:pPr eaLnBrk="1" hangingPunct="1">
              <a:lnSpc>
                <a:spcPct val="90000"/>
              </a:lnSpc>
            </a:pPr>
            <a:r>
              <a:rPr lang="en-US" sz="2300" smtClean="0"/>
              <a:t>Ransum harus disusun dalam keadaan seimbang (balance ration).</a:t>
            </a:r>
            <a:endParaRPr lang="id-ID" sz="2300" smtClean="0"/>
          </a:p>
          <a:p>
            <a:pPr eaLnBrk="1" hangingPunct="1">
              <a:lnSpc>
                <a:spcPct val="90000"/>
              </a:lnSpc>
            </a:pPr>
            <a:r>
              <a:rPr lang="id-ID" sz="2300" smtClean="0"/>
              <a:t>Biaya pakan merupakan 60-80% dari total biaya variabel (</a:t>
            </a:r>
            <a:r>
              <a:rPr lang="en-US" sz="2300" smtClean="0"/>
              <a:t>variable cost</a:t>
            </a:r>
            <a:r>
              <a:rPr lang="id-ID" sz="2300" smtClean="0"/>
              <a:t>)</a:t>
            </a:r>
            <a:r>
              <a:rPr lang="en-US" sz="2300" smtClean="0"/>
              <a:t>.</a:t>
            </a:r>
            <a:endParaRPr lang="id-ID" sz="2300" smtClean="0"/>
          </a:p>
          <a:p>
            <a:pPr eaLnBrk="1" hangingPunct="1">
              <a:lnSpc>
                <a:spcPct val="90000"/>
              </a:lnSpc>
            </a:pPr>
            <a:r>
              <a:rPr lang="id-ID" sz="2300" smtClean="0"/>
              <a:t>Perlu disusun ransum dengan harga yang murah (</a:t>
            </a:r>
            <a:r>
              <a:rPr lang="id-ID" sz="2300" i="1" smtClean="0"/>
              <a:t>least cost ration</a:t>
            </a:r>
            <a:r>
              <a:rPr lang="id-ID" sz="2300" smtClean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id-ID" sz="2300" smtClean="0"/>
              <a:t>Linear programming (LP) merupakan dasar dalam formulasi ransum dengan komputer.</a:t>
            </a:r>
            <a:endParaRPr lang="en-US" sz="23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76250"/>
            <a:ext cx="7158037" cy="836613"/>
          </a:xfrm>
        </p:spPr>
        <p:txBody>
          <a:bodyPr/>
          <a:lstStyle/>
          <a:p>
            <a:r>
              <a:rPr lang="en-US" sz="3300" b="1"/>
              <a:t>National Research Council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844675"/>
            <a:ext cx="7661275" cy="4176713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2400"/>
              <a:t>NRC for Poultry (1994)</a:t>
            </a:r>
          </a:p>
          <a:p>
            <a:pPr>
              <a:lnSpc>
                <a:spcPct val="95000"/>
              </a:lnSpc>
            </a:pPr>
            <a:r>
              <a:rPr lang="en-US" sz="2400"/>
              <a:t>NRC for Beef Cattle (2000)</a:t>
            </a:r>
          </a:p>
          <a:p>
            <a:pPr>
              <a:lnSpc>
                <a:spcPct val="95000"/>
              </a:lnSpc>
            </a:pPr>
            <a:r>
              <a:rPr lang="en-US" sz="2400"/>
              <a:t>NRC for Dairy Cattle (2001)</a:t>
            </a:r>
          </a:p>
          <a:p>
            <a:pPr>
              <a:lnSpc>
                <a:spcPct val="95000"/>
              </a:lnSpc>
            </a:pPr>
            <a:r>
              <a:rPr lang="en-US" sz="2400"/>
              <a:t>NRC for Goat (1981)</a:t>
            </a:r>
          </a:p>
          <a:p>
            <a:pPr>
              <a:lnSpc>
                <a:spcPct val="95000"/>
              </a:lnSpc>
            </a:pPr>
            <a:r>
              <a:rPr lang="en-US" sz="2400"/>
              <a:t>NRC for Sheep (1985)</a:t>
            </a:r>
          </a:p>
          <a:p>
            <a:pPr>
              <a:lnSpc>
                <a:spcPct val="95000"/>
              </a:lnSpc>
            </a:pPr>
            <a:r>
              <a:rPr lang="en-US" sz="2400"/>
              <a:t>NRC for Swine (1998)</a:t>
            </a:r>
          </a:p>
          <a:p>
            <a:pPr>
              <a:lnSpc>
                <a:spcPct val="95000"/>
              </a:lnSpc>
            </a:pPr>
            <a:r>
              <a:rPr lang="en-US" sz="2400"/>
              <a:t>NRC for Fish (1993)</a:t>
            </a:r>
          </a:p>
          <a:p>
            <a:pPr>
              <a:lnSpc>
                <a:spcPct val="95000"/>
              </a:lnSpc>
            </a:pPr>
            <a:r>
              <a:rPr lang="en-US" sz="2400"/>
              <a:t>NRC for Laboratory Animals (1995)</a:t>
            </a:r>
          </a:p>
          <a:p>
            <a:pPr>
              <a:lnSpc>
                <a:spcPct val="95000"/>
              </a:lnSpc>
            </a:pPr>
            <a:r>
              <a:rPr lang="en-US" sz="2400"/>
              <a:t>NRC for Primat</a:t>
            </a:r>
          </a:p>
        </p:txBody>
      </p:sp>
      <p:pic>
        <p:nvPicPr>
          <p:cNvPr id="2048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676400"/>
            <a:ext cx="19240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0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25" y="2181225"/>
            <a:ext cx="1885950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20480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050" y="2636838"/>
            <a:ext cx="19240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22238"/>
            <a:ext cx="7643813" cy="1002506"/>
          </a:xfrm>
        </p:spPr>
        <p:txBody>
          <a:bodyPr/>
          <a:lstStyle/>
          <a:p>
            <a:r>
              <a:rPr lang="en-US" sz="3200" b="1" smtClean="0"/>
              <a:t>Kebutuhan Nutrien Sapi Perah (NRC)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484784"/>
            <a:ext cx="7661275" cy="4114800"/>
          </a:xfrm>
        </p:spPr>
        <p:txBody>
          <a:bodyPr/>
          <a:lstStyle/>
          <a:p>
            <a:r>
              <a:rPr lang="en-US" smtClean="0"/>
              <a:t>Pedet, tergantung dari:</a:t>
            </a:r>
          </a:p>
          <a:p>
            <a:pPr lvl="1"/>
            <a:r>
              <a:rPr lang="en-US" smtClean="0"/>
              <a:t>Breed</a:t>
            </a:r>
          </a:p>
          <a:p>
            <a:pPr lvl="1"/>
            <a:r>
              <a:rPr lang="en-US" smtClean="0"/>
              <a:t>Bobot lahir, Bobot Badan</a:t>
            </a:r>
          </a:p>
          <a:p>
            <a:pPr lvl="1"/>
            <a:r>
              <a:rPr lang="en-US" smtClean="0"/>
              <a:t>Pertambahan Bobot Badan</a:t>
            </a:r>
          </a:p>
          <a:p>
            <a:pPr lvl="2"/>
            <a:r>
              <a:rPr lang="en-US" smtClean="0"/>
              <a:t>Dry matter intake</a:t>
            </a:r>
          </a:p>
          <a:p>
            <a:pPr lvl="2"/>
            <a:r>
              <a:rPr lang="en-US" smtClean="0"/>
              <a:t>NEM</a:t>
            </a:r>
          </a:p>
          <a:p>
            <a:pPr lvl="2"/>
            <a:r>
              <a:rPr lang="en-US" smtClean="0"/>
              <a:t>NEG</a:t>
            </a:r>
          </a:p>
          <a:p>
            <a:pPr lvl="2"/>
            <a:r>
              <a:rPr lang="en-US" smtClean="0"/>
              <a:t>TDN</a:t>
            </a:r>
          </a:p>
          <a:p>
            <a:pPr lvl="2"/>
            <a:r>
              <a:rPr lang="en-US" smtClean="0"/>
              <a:t>Crude Protein (UIP, DIP)</a:t>
            </a:r>
          </a:p>
          <a:p>
            <a:pPr lvl="2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548680"/>
            <a:ext cx="7610475" cy="648072"/>
          </a:xfrm>
        </p:spPr>
        <p:txBody>
          <a:bodyPr/>
          <a:lstStyle/>
          <a:p>
            <a:r>
              <a:rPr lang="en-US" sz="3200" b="1" smtClean="0"/>
              <a:t>Kebutuhan Nutrien Sapi Perah (NRC)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484784"/>
            <a:ext cx="7661275" cy="4572000"/>
          </a:xfrm>
        </p:spPr>
        <p:txBody>
          <a:bodyPr/>
          <a:lstStyle/>
          <a:p>
            <a:r>
              <a:rPr lang="en-US" smtClean="0"/>
              <a:t>Laktasi, tergantung dari:</a:t>
            </a:r>
          </a:p>
          <a:p>
            <a:pPr lvl="1"/>
            <a:r>
              <a:rPr lang="en-US" smtClean="0"/>
              <a:t>Breed</a:t>
            </a:r>
          </a:p>
          <a:p>
            <a:pPr lvl="1"/>
            <a:r>
              <a:rPr lang="en-US" smtClean="0"/>
              <a:t>Bobot Badan</a:t>
            </a:r>
          </a:p>
          <a:p>
            <a:pPr lvl="1"/>
            <a:r>
              <a:rPr lang="en-US" smtClean="0"/>
              <a:t>Produksi Susu</a:t>
            </a:r>
          </a:p>
          <a:p>
            <a:pPr lvl="1"/>
            <a:r>
              <a:rPr lang="en-US" smtClean="0"/>
              <a:t>Kualitas Susu (</a:t>
            </a:r>
            <a:r>
              <a:rPr lang="id-ID" smtClean="0"/>
              <a:t>lemak</a:t>
            </a:r>
            <a:r>
              <a:rPr lang="en-US" smtClean="0"/>
              <a:t>, protein)</a:t>
            </a:r>
          </a:p>
          <a:p>
            <a:pPr lvl="2"/>
            <a:r>
              <a:rPr lang="en-US" smtClean="0"/>
              <a:t>Dry matter int</a:t>
            </a:r>
            <a:r>
              <a:rPr lang="id-ID" smtClean="0"/>
              <a:t>a</a:t>
            </a:r>
            <a:r>
              <a:rPr lang="en-US" smtClean="0"/>
              <a:t>ke</a:t>
            </a:r>
          </a:p>
          <a:p>
            <a:pPr lvl="2"/>
            <a:r>
              <a:rPr lang="en-US" smtClean="0"/>
              <a:t>NEL</a:t>
            </a:r>
          </a:p>
          <a:p>
            <a:pPr lvl="2"/>
            <a:r>
              <a:rPr lang="en-US" smtClean="0"/>
              <a:t>TDN</a:t>
            </a:r>
          </a:p>
          <a:p>
            <a:pPr lvl="2"/>
            <a:r>
              <a:rPr lang="en-US" smtClean="0"/>
              <a:t>Crude Protein (UIP, DIP)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04665"/>
            <a:ext cx="7783512" cy="648072"/>
          </a:xfrm>
        </p:spPr>
        <p:txBody>
          <a:bodyPr/>
          <a:lstStyle/>
          <a:p>
            <a:pPr eaLnBrk="1" hangingPunct="1">
              <a:defRPr/>
            </a:pPr>
            <a:r>
              <a:rPr lang="id-ID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Kebutuhan Nutrien Sapi Potong (NRC)</a:t>
            </a:r>
            <a:endParaRPr lang="en-US" sz="32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1600" y="1412776"/>
            <a:ext cx="5529263" cy="1800225"/>
          </a:xfrm>
          <a:noFill/>
        </p:spPr>
        <p:txBody>
          <a:bodyPr/>
          <a:lstStyle/>
          <a:p>
            <a:pPr eaLnBrk="1" hangingPunct="1"/>
            <a:r>
              <a:rPr lang="en-US" sz="2400" smtClean="0"/>
              <a:t>Growing and Finishing Cattle</a:t>
            </a:r>
          </a:p>
          <a:p>
            <a:pPr eaLnBrk="1" hangingPunct="1"/>
            <a:r>
              <a:rPr lang="en-US" sz="2400" smtClean="0"/>
              <a:t>Growing Bulls</a:t>
            </a:r>
          </a:p>
          <a:p>
            <a:pPr eaLnBrk="1" hangingPunct="1"/>
            <a:r>
              <a:rPr lang="en-US" sz="2400" smtClean="0"/>
              <a:t>Pregnant Replacement Heifers</a:t>
            </a:r>
          </a:p>
          <a:p>
            <a:pPr eaLnBrk="1" hangingPunct="1"/>
            <a:r>
              <a:rPr lang="en-US" sz="2400" smtClean="0"/>
              <a:t>Beef Cows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</p:txBody>
      </p:sp>
      <p:pic>
        <p:nvPicPr>
          <p:cNvPr id="1638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996952"/>
            <a:ext cx="4932362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Rectangle 8"/>
          <p:cNvSpPr>
            <a:spLocks noChangeArrowheads="1"/>
          </p:cNvSpPr>
          <p:nvPr/>
        </p:nvSpPr>
        <p:spPr bwMode="auto">
          <a:xfrm>
            <a:off x="1547664" y="3356992"/>
            <a:ext cx="1873250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sz="2500" b="1">
                <a:latin typeface="+mj-lt"/>
              </a:rPr>
              <a:t>Nutrient:</a:t>
            </a:r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500">
                <a:latin typeface="+mj-lt"/>
              </a:rPr>
              <a:t>NEm</a:t>
            </a:r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500">
                <a:latin typeface="+mj-lt"/>
              </a:rPr>
              <a:t>NEg</a:t>
            </a:r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500">
                <a:latin typeface="+mj-lt"/>
              </a:rPr>
              <a:t>MP</a:t>
            </a:r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500">
                <a:latin typeface="+mj-lt"/>
              </a:rPr>
              <a:t>Ca</a:t>
            </a:r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500">
                <a:latin typeface="+mj-lt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94" name="Rectangle 10"/>
          <p:cNvSpPr>
            <a:spLocks noChangeArrowheads="1"/>
          </p:cNvSpPr>
          <p:nvPr/>
        </p:nvSpPr>
        <p:spPr bwMode="auto">
          <a:xfrm>
            <a:off x="971600" y="476672"/>
            <a:ext cx="7345363" cy="6477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73725"/>
                  <a:invGamma/>
                </a:schemeClr>
              </a:gs>
              <a:gs pos="100000">
                <a:schemeClr val="accent2">
                  <a:alpha val="8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8" y="188640"/>
            <a:ext cx="7543800" cy="887413"/>
          </a:xfrm>
        </p:spPr>
        <p:txBody>
          <a:bodyPr/>
          <a:lstStyle/>
          <a:p>
            <a:pPr eaLnBrk="1" hangingPunct="1">
              <a:defRPr/>
            </a:pPr>
            <a:r>
              <a:rPr lang="en-US" sz="33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Bahan Pakan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115616" y="1484784"/>
            <a:ext cx="70834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20000"/>
              </a:spcBef>
              <a:buFontTx/>
              <a:buChar char="•"/>
            </a:pPr>
            <a:r>
              <a:rPr lang="de-DE" sz="2800" smtClean="0">
                <a:latin typeface="Verdana" pitchFamily="34" charset="0"/>
              </a:rPr>
              <a:t>Konsentrat</a:t>
            </a:r>
            <a:endParaRPr lang="de-DE" sz="2800">
              <a:latin typeface="Verdana" pitchFamily="34" charset="0"/>
            </a:endParaRPr>
          </a:p>
          <a:p>
            <a:pPr marL="236538" indent="-236538">
              <a:spcBef>
                <a:spcPct val="20000"/>
              </a:spcBef>
              <a:buFontTx/>
              <a:buChar char="•"/>
            </a:pPr>
            <a:r>
              <a:rPr lang="de-DE" sz="2800" smtClean="0">
                <a:latin typeface="Verdana" pitchFamily="34" charset="0"/>
              </a:rPr>
              <a:t>Hijauan</a:t>
            </a:r>
            <a:endParaRPr lang="de-DE" sz="2800">
              <a:latin typeface="Verdana" pitchFamily="34" charset="0"/>
            </a:endParaRPr>
          </a:p>
          <a:p>
            <a:pPr marL="236538" indent="-236538">
              <a:spcBef>
                <a:spcPct val="20000"/>
              </a:spcBef>
              <a:buFontTx/>
              <a:buChar char="•"/>
            </a:pPr>
            <a:r>
              <a:rPr lang="de-DE" sz="2800" smtClean="0">
                <a:latin typeface="Verdana" pitchFamily="34" charset="0"/>
              </a:rPr>
              <a:t>Suplement pakan</a:t>
            </a:r>
            <a:endParaRPr lang="de-DE" sz="2800">
              <a:latin typeface="Verdana" pitchFamily="34" charset="0"/>
            </a:endParaRPr>
          </a:p>
          <a:p>
            <a:pPr marL="236538" indent="-236538">
              <a:spcBef>
                <a:spcPct val="20000"/>
              </a:spcBef>
              <a:buFontTx/>
              <a:buChar char="•"/>
            </a:pPr>
            <a:r>
              <a:rPr lang="de-DE" sz="2800" smtClean="0">
                <a:latin typeface="Verdana" pitchFamily="34" charset="0"/>
              </a:rPr>
              <a:t>Additiv</a:t>
            </a:r>
            <a:endParaRPr lang="de-DE" sz="2800">
              <a:latin typeface="Verdana" pitchFamily="34" charset="0"/>
            </a:endParaRPr>
          </a:p>
        </p:txBody>
      </p:sp>
      <p:pic>
        <p:nvPicPr>
          <p:cNvPr id="1741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088" y="4673600"/>
            <a:ext cx="85058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7158037" cy="960437"/>
          </a:xfrm>
        </p:spPr>
        <p:txBody>
          <a:bodyPr/>
          <a:lstStyle/>
          <a:p>
            <a:pPr eaLnBrk="1" hangingPunct="1">
              <a:defRPr/>
            </a:pPr>
            <a:r>
              <a:rPr lang="de-DE" sz="33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Konsentrat</a:t>
            </a:r>
            <a:endParaRPr lang="de-DE" sz="3300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6552728" cy="4267200"/>
          </a:xfrm>
        </p:spPr>
        <p:txBody>
          <a:bodyPr/>
          <a:lstStyle/>
          <a:p>
            <a:pPr eaLnBrk="1" hangingPunct="1"/>
            <a:r>
              <a:rPr lang="de-DE" smtClean="0"/>
              <a:t>Sebagai sumber energi atau protein</a:t>
            </a:r>
            <a:endParaRPr lang="de-DE" sz="2800" smtClean="0"/>
          </a:p>
          <a:p>
            <a:pPr eaLnBrk="1" hangingPunct="1"/>
            <a:r>
              <a:rPr lang="de-DE" sz="2800" smtClean="0"/>
              <a:t>Penggunaan konsentrat dalam ransum tergantung pada:</a:t>
            </a:r>
          </a:p>
          <a:p>
            <a:pPr lvl="1" eaLnBrk="1" hangingPunct="1"/>
            <a:r>
              <a:rPr lang="de-DE" sz="2600" smtClean="0"/>
              <a:t>Komposisi nutrien, seperti PK, AA, EM, TDN.</a:t>
            </a:r>
          </a:p>
          <a:p>
            <a:pPr lvl="1" eaLnBrk="1" hangingPunct="1"/>
            <a:r>
              <a:rPr lang="de-DE" sz="2600" smtClean="0"/>
              <a:t>Palatabilitas</a:t>
            </a:r>
          </a:p>
          <a:p>
            <a:pPr lvl="1" eaLnBrk="1" hangingPunct="1"/>
            <a:r>
              <a:rPr lang="de-DE" sz="2600" smtClean="0"/>
              <a:t>Prosesing</a:t>
            </a:r>
          </a:p>
          <a:p>
            <a:pPr lvl="1" eaLnBrk="1" hangingPunct="1"/>
            <a:r>
              <a:rPr lang="de-DE" sz="2600" smtClean="0"/>
              <a:t>Kontaminasi</a:t>
            </a:r>
          </a:p>
          <a:p>
            <a:pPr lvl="1" eaLnBrk="1" hangingPunct="1"/>
            <a:r>
              <a:rPr lang="de-DE" sz="2600" smtClean="0"/>
              <a:t>Penyimpanan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13" y="404813"/>
            <a:ext cx="7158037" cy="791939"/>
          </a:xfrm>
        </p:spPr>
        <p:txBody>
          <a:bodyPr/>
          <a:lstStyle/>
          <a:p>
            <a:pPr eaLnBrk="1" hangingPunct="1">
              <a:defRPr/>
            </a:pPr>
            <a:r>
              <a:rPr lang="de-DE" sz="33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Hijauan</a:t>
            </a:r>
            <a:endParaRPr lang="de-DE" sz="3300" b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6192688" cy="4968552"/>
          </a:xfrm>
        </p:spPr>
        <p:txBody>
          <a:bodyPr/>
          <a:lstStyle/>
          <a:p>
            <a:pPr eaLnBrk="1" hangingPunct="1"/>
            <a:r>
              <a:rPr lang="de-DE" sz="2800" smtClean="0"/>
              <a:t>Sebagai sumber energi utama bagi ruminansia</a:t>
            </a:r>
          </a:p>
          <a:p>
            <a:pPr eaLnBrk="1" hangingPunct="1"/>
            <a:r>
              <a:rPr lang="de-DE" smtClean="0"/>
              <a:t>Terdiri dari rumput dan legum</a:t>
            </a:r>
            <a:endParaRPr lang="de-DE" sz="2800" smtClean="0"/>
          </a:p>
          <a:p>
            <a:pPr eaLnBrk="1" hangingPunct="1"/>
            <a:r>
              <a:rPr lang="de-DE" sz="2800" smtClean="0"/>
              <a:t>Kualitas hijauan tergantung pada:</a:t>
            </a:r>
          </a:p>
          <a:p>
            <a:pPr lvl="1" eaLnBrk="1" hangingPunct="1"/>
            <a:r>
              <a:rPr lang="de-DE" sz="2400" smtClean="0"/>
              <a:t>Umur pemanenan</a:t>
            </a:r>
          </a:p>
          <a:p>
            <a:pPr lvl="1" eaLnBrk="1" hangingPunct="1"/>
            <a:r>
              <a:rPr lang="de-DE" sz="2400" smtClean="0"/>
              <a:t>Kesuburan tanah</a:t>
            </a:r>
          </a:p>
          <a:p>
            <a:pPr lvl="1" eaLnBrk="1" hangingPunct="1"/>
            <a:r>
              <a:rPr lang="de-DE" sz="2400" smtClean="0"/>
              <a:t>Palatabilitas</a:t>
            </a:r>
          </a:p>
          <a:p>
            <a:pPr lvl="1" eaLnBrk="1" hangingPunct="1"/>
            <a:r>
              <a:rPr lang="de-DE" sz="2400" smtClean="0"/>
              <a:t>Varitas</a:t>
            </a:r>
          </a:p>
          <a:p>
            <a:pPr lvl="1" eaLnBrk="1" hangingPunct="1"/>
            <a:r>
              <a:rPr lang="de-DE" sz="2400" smtClean="0"/>
              <a:t>Bulkiness (serat)</a:t>
            </a:r>
          </a:p>
          <a:p>
            <a:pPr lvl="1" eaLnBrk="1" hangingPunct="1"/>
            <a:r>
              <a:rPr lang="de-DE" sz="2400" smtClean="0"/>
              <a:t>Antinutrisi (sapinin, tannin, HCN)</a:t>
            </a:r>
          </a:p>
          <a:p>
            <a:pPr lvl="1" eaLnBrk="1" hangingPunct="1"/>
            <a:endParaRPr lang="de-DE" sz="2400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573016"/>
            <a:ext cx="2843808" cy="225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13" y="476250"/>
            <a:ext cx="7158037" cy="720502"/>
          </a:xfrm>
        </p:spPr>
        <p:txBody>
          <a:bodyPr/>
          <a:lstStyle/>
          <a:p>
            <a:pPr eaLnBrk="1" hangingPunct="1">
              <a:defRPr/>
            </a:pPr>
            <a:r>
              <a:rPr lang="de-DE" sz="33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Supplement</a:t>
            </a:r>
            <a:endParaRPr lang="de-DE" sz="3300" b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661275" cy="3902075"/>
          </a:xfrm>
        </p:spPr>
        <p:txBody>
          <a:bodyPr/>
          <a:lstStyle/>
          <a:p>
            <a:pPr eaLnBrk="1" hangingPunct="1"/>
            <a:r>
              <a:rPr lang="de-DE" sz="2800" smtClean="0"/>
              <a:t>Dibutuhkan dalam jumlah kecil untuk meningkatkan kandungan nutrien dalam ransum</a:t>
            </a:r>
          </a:p>
          <a:p>
            <a:pPr eaLnBrk="1" hangingPunct="1"/>
            <a:r>
              <a:rPr lang="de-DE" sz="2800" smtClean="0"/>
              <a:t>Biasanya adalah mikro nutrien (mineral, vitamin, atas AA)</a:t>
            </a:r>
          </a:p>
          <a:p>
            <a:pPr eaLnBrk="1" hangingPunct="1"/>
            <a:r>
              <a:rPr lang="de-DE" smtClean="0"/>
              <a:t>Diberikan dalam bentuk Premix</a:t>
            </a:r>
            <a:endParaRPr lang="de-DE" sz="2800" smtClean="0"/>
          </a:p>
          <a:p>
            <a:pPr lvl="1" eaLnBrk="1" hangingPunct="1"/>
            <a:endParaRPr lang="de-DE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43608" y="4797152"/>
            <a:ext cx="7449765" cy="1367432"/>
            <a:chOff x="682" y="2723"/>
            <a:chExt cx="4368" cy="685"/>
          </a:xfrm>
        </p:grpSpPr>
        <p:pic>
          <p:nvPicPr>
            <p:cNvPr id="20485" name="Picture 5" descr="(13)Dicalcium Phosphat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2" y="2733"/>
              <a:ext cx="1092" cy="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6" name="Picture 6" descr="Cupper Sulphate - Sampl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74" y="2733"/>
              <a:ext cx="1092" cy="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7" name="Picture 7" descr="(15)Lime Stone Granula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66" y="2724"/>
              <a:ext cx="1092" cy="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8" name="Picture 8" descr="DL Methionine - Sampl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958" y="2723"/>
              <a:ext cx="1092" cy="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548680"/>
            <a:ext cx="7158037" cy="693738"/>
          </a:xfrm>
        </p:spPr>
        <p:txBody>
          <a:bodyPr/>
          <a:lstStyle/>
          <a:p>
            <a:pPr eaLnBrk="1" hangingPunct="1">
              <a:defRPr/>
            </a:pPr>
            <a:r>
              <a:rPr lang="de-DE" sz="33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Feed Additive</a:t>
            </a:r>
            <a:endParaRPr lang="de-DE" sz="3300" b="1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628800"/>
            <a:ext cx="7724775" cy="4046537"/>
          </a:xfrm>
        </p:spPr>
        <p:txBody>
          <a:bodyPr/>
          <a:lstStyle/>
          <a:p>
            <a:pPr eaLnBrk="1" hangingPunct="1"/>
            <a:r>
              <a:rPr lang="de-DE" sz="2800" smtClean="0"/>
              <a:t>Bukan merupakan nutrien</a:t>
            </a:r>
          </a:p>
          <a:p>
            <a:pPr eaLnBrk="1" hangingPunct="1"/>
            <a:r>
              <a:rPr lang="de-DE" smtClean="0"/>
              <a:t>Ditambahkan dalam ransum untuk meningkatkan atau mempertahankan kualitas ransum.</a:t>
            </a:r>
          </a:p>
          <a:p>
            <a:pPr eaLnBrk="1" hangingPunct="1"/>
            <a:r>
              <a:rPr lang="de-DE" sz="2800" smtClean="0"/>
              <a:t>Misalnya: probiotic, prebiotic, enzyme, hormon (?), anti jamur, anti oksidan, etc.</a:t>
            </a:r>
          </a:p>
          <a:p>
            <a:pPr lvl="1" eaLnBrk="1" hangingPunct="1"/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04664"/>
            <a:ext cx="7158037" cy="720080"/>
          </a:xfrm>
        </p:spPr>
        <p:txBody>
          <a:bodyPr/>
          <a:lstStyle/>
          <a:p>
            <a:pPr eaLnBrk="1" hangingPunct="1">
              <a:defRPr/>
            </a:pPr>
            <a:r>
              <a:rPr lang="id-ID" sz="33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Ransum Unggas</a:t>
            </a:r>
            <a:endParaRPr lang="de-DE" sz="3300" b="1" smtClean="0"/>
          </a:p>
        </p:txBody>
      </p:sp>
      <p:graphicFrame>
        <p:nvGraphicFramePr>
          <p:cNvPr id="2253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971550" y="2171700"/>
          <a:ext cx="7345363" cy="3943350"/>
        </p:xfrm>
        <a:graphic>
          <a:graphicData uri="http://schemas.openxmlformats.org/presentationml/2006/ole">
            <p:oleObj spid="_x0000_s1026" name="Worksheet" r:id="rId3" imgW="7486540" imgH="4019581" progId="Excel.Sheet.8">
              <p:embed/>
            </p:oleObj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71600" y="1484784"/>
            <a:ext cx="7724775" cy="404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de-DE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Corn-Soybeen based ration</a:t>
            </a:r>
          </a:p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de-DE" sz="2800" kern="0" smtClean="0">
                <a:latin typeface="+mn-lt"/>
              </a:rPr>
              <a:t>Bahan utama: jagung, bungkil kedelai, CGM, MBM, dedak padi, CPO, mineral, AA</a:t>
            </a:r>
          </a:p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0" lang="de-DE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971550" y="548680"/>
            <a:ext cx="7345363" cy="50368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73725"/>
                  <a:invGamma/>
                </a:schemeClr>
              </a:gs>
              <a:gs pos="100000">
                <a:schemeClr val="accent2">
                  <a:alpha val="8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664"/>
            <a:ext cx="7158037" cy="720725"/>
          </a:xfrm>
        </p:spPr>
        <p:txBody>
          <a:bodyPr/>
          <a:lstStyle/>
          <a:p>
            <a:pPr eaLnBrk="1" hangingPunct="1">
              <a:defRPr/>
            </a:pPr>
            <a:r>
              <a:rPr lang="en-US" sz="33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Permasalahan Pakan</a:t>
            </a:r>
            <a:endParaRPr lang="en-US" sz="3300" b="1" smtClean="0">
              <a:solidFill>
                <a:schemeClr val="tx1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1556792"/>
            <a:ext cx="7870825" cy="45365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smtClean="0"/>
              <a:t>Pakan Unggas: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Bahan pakan sebagian besar masih impor, sehingga mahal.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Ketersedian bahan pakan lokal berfluktuatif dan kualitasnya bervariasi. Peran QC sangat diperlukan.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Pakan Ruminansia: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Ketersediaan hijauan berfluktuatif, terutama pada musim kemarau.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Peggunaan konsentrat untuk mengatasi kualitas hijauan, namun kualitas konsentrat rendah.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168275"/>
            <a:ext cx="7158037" cy="1028477"/>
          </a:xfrm>
        </p:spPr>
        <p:txBody>
          <a:bodyPr/>
          <a:lstStyle/>
          <a:p>
            <a:pPr eaLnBrk="1" hangingPunct="1">
              <a:defRPr/>
            </a:pPr>
            <a:r>
              <a:rPr lang="id-ID" sz="33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Ransum Sapi Perah</a:t>
            </a:r>
            <a:endParaRPr lang="de-DE" sz="3300" b="1" smtClean="0"/>
          </a:p>
        </p:txBody>
      </p:sp>
      <p:graphicFrame>
        <p:nvGraphicFramePr>
          <p:cNvPr id="2355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827584" y="2492896"/>
          <a:ext cx="7992566" cy="4153644"/>
        </p:xfrm>
        <a:graphic>
          <a:graphicData uri="http://schemas.openxmlformats.org/presentationml/2006/ole">
            <p:oleObj spid="_x0000_s2050" r:id="rId3" imgW="8602202" imgH="5230821" progId="Excel.Sheet.8">
              <p:embed/>
            </p:oleObj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71600" y="1484784"/>
            <a:ext cx="7724775" cy="404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de-DE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Hijauan sebagai sumber</a:t>
            </a:r>
            <a:r>
              <a:rPr kumimoji="0" lang="de-DE" sz="28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energi</a:t>
            </a:r>
            <a:endParaRPr kumimoji="0" lang="de-DE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de-DE" sz="2800" kern="0" smtClean="0">
                <a:latin typeface="+mn-lt"/>
              </a:rPr>
              <a:t>Konsentrat: dedak padi, onggok, bungkil kelapa, bungkil sawit, ampas tahu, molases, mineral, dll</a:t>
            </a:r>
          </a:p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0" lang="de-DE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9"/>
            <a:ext cx="7158037" cy="1027906"/>
          </a:xfrm>
        </p:spPr>
        <p:txBody>
          <a:bodyPr/>
          <a:lstStyle/>
          <a:p>
            <a:pPr eaLnBrk="1" hangingPunct="1">
              <a:defRPr/>
            </a:pPr>
            <a:r>
              <a:rPr lang="id-ID" sz="33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Ransum Sapi Potong</a:t>
            </a:r>
            <a:endParaRPr lang="de-DE" sz="3300" b="1" smtClean="0"/>
          </a:p>
        </p:txBody>
      </p:sp>
      <p:graphicFrame>
        <p:nvGraphicFramePr>
          <p:cNvPr id="2457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827584" y="2636912"/>
          <a:ext cx="7848872" cy="4221088"/>
        </p:xfrm>
        <a:graphic>
          <a:graphicData uri="http://schemas.openxmlformats.org/presentationml/2006/ole">
            <p:oleObj spid="_x0000_s3074" r:id="rId3" imgW="8705843" imgH="5297883" progId="Excel.Sheet.8">
              <p:embed/>
            </p:oleObj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71600" y="1412776"/>
            <a:ext cx="7724775" cy="404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de-DE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 feedlot penggunaan konsentrat lebih tinggi dari hijauan</a:t>
            </a:r>
          </a:p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de-DE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Bahan konsentrat</a:t>
            </a:r>
            <a:r>
              <a:rPr lang="de-DE" sz="2800" kern="0" smtClean="0">
                <a:latin typeface="+mn-lt"/>
              </a:rPr>
              <a:t>: dedak padi, onggok, bungkil kelapa, bungkil sawit, ampas tahu, molases, mineral, dll</a:t>
            </a:r>
          </a:p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0" lang="de-DE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971600" y="477044"/>
            <a:ext cx="7345363" cy="6477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73725"/>
                  <a:invGamma/>
                </a:schemeClr>
              </a:gs>
              <a:gs pos="100000">
                <a:schemeClr val="accent2">
                  <a:alpha val="8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367588" cy="2762250"/>
          </a:xfrm>
          <a:solidFill>
            <a:schemeClr val="bg1"/>
          </a:solidFill>
          <a:ln/>
        </p:spPr>
        <p:txBody>
          <a:bodyPr/>
          <a:lstStyle/>
          <a:p>
            <a:r>
              <a:rPr lang="de-DE" sz="2800"/>
              <a:t>Square (Pearson) Method</a:t>
            </a:r>
          </a:p>
          <a:p>
            <a:r>
              <a:rPr lang="de-DE" sz="2800"/>
              <a:t>Simultaneous Equation Method</a:t>
            </a:r>
          </a:p>
          <a:p>
            <a:r>
              <a:rPr lang="de-DE" sz="2800"/>
              <a:t>Matrix Method</a:t>
            </a:r>
          </a:p>
          <a:p>
            <a:r>
              <a:rPr lang="de-DE" sz="2800"/>
              <a:t>Trial and Error Method</a:t>
            </a:r>
          </a:p>
          <a:p>
            <a:r>
              <a:rPr lang="de-DE" sz="2800"/>
              <a:t>Computer Method (LP)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04813"/>
            <a:ext cx="7816850" cy="719931"/>
          </a:xfrm>
        </p:spPr>
        <p:txBody>
          <a:bodyPr/>
          <a:lstStyle/>
          <a:p>
            <a:r>
              <a:rPr lang="de-DE" sz="3300" b="1" smtClean="0">
                <a:solidFill>
                  <a:schemeClr val="tx1"/>
                </a:solidFill>
              </a:rPr>
              <a:t>METODE FORMULASI RANSUM</a:t>
            </a:r>
            <a:endParaRPr lang="de-DE" sz="33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8" name="Rectangle 10"/>
          <p:cNvSpPr>
            <a:spLocks noChangeArrowheads="1"/>
          </p:cNvSpPr>
          <p:nvPr/>
        </p:nvSpPr>
        <p:spPr bwMode="auto">
          <a:xfrm>
            <a:off x="755650" y="3044825"/>
            <a:ext cx="7696200" cy="304800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620713"/>
            <a:ext cx="7158037" cy="576039"/>
          </a:xfrm>
        </p:spPr>
        <p:txBody>
          <a:bodyPr/>
          <a:lstStyle/>
          <a:p>
            <a:r>
              <a:rPr lang="de-DE" sz="3300" b="1">
                <a:effectLst>
                  <a:outerShdw blurRad="38100" dist="38100" dir="2700000" algn="tl">
                    <a:srgbClr val="C0C0C0"/>
                  </a:outerShdw>
                </a:effectLst>
              </a:rPr>
              <a:t>Square Method</a:t>
            </a:r>
            <a:endParaRPr lang="de-DE" sz="3300" b="1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8153400" cy="4419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sz="2600" i="1"/>
              <a:t>     Formulate a ration (CP 20%) from Soybean Meal (SBM) and Corn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de-DE" sz="2600" i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de-DE" sz="2800" i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sz="2400"/>
              <a:t>    SBM (45%) 			        10 Unit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sz="2400"/>
              <a:t>						        (10/35)= 28.6%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de-DE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de-DE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sz="2400"/>
              <a:t>    Corn (10%) 		         	        25 Unit				 	                             (25/35)= 71.4%</a:t>
            </a: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2771775" y="3860800"/>
            <a:ext cx="1066800" cy="617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 flipV="1">
            <a:off x="2700338" y="4797425"/>
            <a:ext cx="107950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3851275" y="44116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20%</a:t>
            </a: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V="1">
            <a:off x="4643438" y="3860800"/>
            <a:ext cx="1139825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4643438" y="4797425"/>
            <a:ext cx="1081087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549275"/>
            <a:ext cx="7158037" cy="647477"/>
          </a:xfrm>
        </p:spPr>
        <p:txBody>
          <a:bodyPr/>
          <a:lstStyle/>
          <a:p>
            <a:r>
              <a:rPr lang="de-DE" sz="3300" b="1">
                <a:effectLst>
                  <a:outerShdw blurRad="38100" dist="38100" dir="2700000" algn="tl">
                    <a:srgbClr val="C0C0C0"/>
                  </a:outerShdw>
                </a:effectLst>
              </a:rPr>
              <a:t>Simultaneous Equ. Method</a:t>
            </a:r>
            <a:endParaRPr lang="de-DE" sz="3300" b="1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17688"/>
            <a:ext cx="8153400" cy="44196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de-DE" sz="2000" i="1"/>
              <a:t>	</a:t>
            </a:r>
            <a:r>
              <a:rPr lang="de-DE" sz="2000" b="1" i="1"/>
              <a:t>Use mathematical equations</a:t>
            </a:r>
            <a:endParaRPr lang="de-DE" sz="2400" b="1" i="1"/>
          </a:p>
          <a:p>
            <a:pPr lvl="2" algn="just"/>
            <a:r>
              <a:rPr lang="de-DE" sz="2000"/>
              <a:t>If X = used corn and Y = used SBM, then the nutrient requirement can be calculate with this equation </a:t>
            </a:r>
            <a:r>
              <a:rPr lang="de-DE" sz="20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18 = 0.10X + 0.45Y;</a:t>
            </a:r>
            <a:r>
              <a:rPr lang="de-DE" sz="2000"/>
              <a:t> and if X + Y = 100, then both equations can be used to calculate the level of X and Y.</a:t>
            </a:r>
          </a:p>
          <a:p>
            <a:pPr lvl="2" algn="just">
              <a:spcBef>
                <a:spcPts val="1200"/>
              </a:spcBef>
              <a:buFont typeface="Wingdings" pitchFamily="2" charset="2"/>
              <a:buNone/>
            </a:pPr>
            <a:r>
              <a:rPr lang="de-DE" sz="1800"/>
              <a:t>	0.10X + 0.45Y   = 20</a:t>
            </a:r>
          </a:p>
          <a:p>
            <a:pPr lvl="2" algn="just">
              <a:buFont typeface="Wingdings" pitchFamily="2" charset="2"/>
              <a:buNone/>
            </a:pPr>
            <a:r>
              <a:rPr lang="de-DE" sz="1800"/>
              <a:t>-	0.10X + 0.10Y   = 10     </a:t>
            </a:r>
            <a:r>
              <a:rPr lang="de-DE" sz="1800" i="1">
                <a:solidFill>
                  <a:srgbClr val="000099"/>
                </a:solidFill>
              </a:rPr>
              <a:t>from  (X + Y = 100)/0.10</a:t>
            </a:r>
          </a:p>
          <a:p>
            <a:pPr lvl="2" algn="just">
              <a:spcBef>
                <a:spcPts val="1200"/>
              </a:spcBef>
              <a:buFont typeface="Wingdings" pitchFamily="2" charset="2"/>
              <a:buNone/>
            </a:pPr>
            <a:r>
              <a:rPr lang="de-DE" sz="1800"/>
              <a:t>	     0    + 0.35Y  =  10</a:t>
            </a:r>
          </a:p>
          <a:p>
            <a:pPr algn="just">
              <a:buFont typeface="Wingdings" pitchFamily="2" charset="2"/>
              <a:buNone/>
            </a:pPr>
            <a:r>
              <a:rPr lang="de-DE" sz="1800"/>
              <a:t>		       then   Y = (10/0.35) 	   = 28.6%; </a:t>
            </a:r>
            <a:r>
              <a:rPr lang="de-DE" sz="1800" b="1"/>
              <a:t> 	SBM   = 28.6%</a:t>
            </a:r>
          </a:p>
          <a:p>
            <a:pPr>
              <a:buFont typeface="Wingdings" pitchFamily="2" charset="2"/>
              <a:buNone/>
            </a:pPr>
            <a:r>
              <a:rPr lang="de-DE" sz="1800"/>
              <a:t>		                 X = 100 – 28.6     = 71.4%;   	</a:t>
            </a:r>
            <a:r>
              <a:rPr lang="de-DE" sz="1800" b="1"/>
              <a:t>Corn   = 71.4%</a:t>
            </a:r>
          </a:p>
          <a:p>
            <a:pPr algn="just">
              <a:buFont typeface="Wingdings" pitchFamily="2" charset="2"/>
              <a:buNone/>
            </a:pPr>
            <a:endParaRPr lang="de-DE" sz="1800" b="1"/>
          </a:p>
          <a:p>
            <a:pPr lvl="2" algn="just"/>
            <a:endParaRPr lang="de-DE" sz="1600" i="1"/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>
            <a:off x="1570038" y="4292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3810000" y="5229225"/>
            <a:ext cx="4038600" cy="914400"/>
          </a:xfrm>
          <a:prstGeom prst="rect">
            <a:avLst/>
          </a:prstGeom>
          <a:gradFill rotWithShape="1">
            <a:gsLst>
              <a:gs pos="0">
                <a:srgbClr val="99FF66"/>
              </a:gs>
              <a:gs pos="100000">
                <a:srgbClr val="99FF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533400" y="2590800"/>
            <a:ext cx="2525713" cy="838200"/>
          </a:xfrm>
          <a:prstGeom prst="rect">
            <a:avLst/>
          </a:prstGeom>
          <a:gradFill rotWithShape="1">
            <a:gsLst>
              <a:gs pos="0">
                <a:srgbClr val="FF99FF"/>
              </a:gs>
              <a:gs pos="100000">
                <a:srgbClr val="FF99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549275"/>
            <a:ext cx="7158037" cy="575469"/>
          </a:xfrm>
        </p:spPr>
        <p:txBody>
          <a:bodyPr/>
          <a:lstStyle/>
          <a:p>
            <a:r>
              <a:rPr lang="de-DE" sz="3300" b="1">
                <a:effectLst>
                  <a:outerShdw blurRad="38100" dist="38100" dir="2700000" algn="tl">
                    <a:srgbClr val="C0C0C0"/>
                  </a:outerShdw>
                </a:effectLst>
              </a:rPr>
              <a:t>Matrix Method</a:t>
            </a:r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1908175" y="3789363"/>
            <a:ext cx="2895600" cy="1219200"/>
          </a:xfrm>
          <a:prstGeom prst="rect">
            <a:avLst/>
          </a:prstGeom>
          <a:gradFill rotWithShape="1">
            <a:gsLst>
              <a:gs pos="0">
                <a:srgbClr val="FFFF66"/>
              </a:gs>
              <a:gs pos="100000">
                <a:srgbClr val="FFFF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4" name="AutoShape 4"/>
          <p:cNvSpPr>
            <a:spLocks/>
          </p:cNvSpPr>
          <p:nvPr/>
        </p:nvSpPr>
        <p:spPr bwMode="auto">
          <a:xfrm>
            <a:off x="2057400" y="4017963"/>
            <a:ext cx="76200" cy="762000"/>
          </a:xfrm>
          <a:prstGeom prst="leftBracket">
            <a:avLst>
              <a:gd name="adj" fmla="val 83333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5" name="AutoShape 5"/>
          <p:cNvSpPr>
            <a:spLocks/>
          </p:cNvSpPr>
          <p:nvPr/>
        </p:nvSpPr>
        <p:spPr bwMode="auto">
          <a:xfrm>
            <a:off x="3200400" y="4017963"/>
            <a:ext cx="76200" cy="762000"/>
          </a:xfrm>
          <a:prstGeom prst="leftBracket">
            <a:avLst>
              <a:gd name="adj" fmla="val 83333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6" name="AutoShape 6"/>
          <p:cNvSpPr>
            <a:spLocks/>
          </p:cNvSpPr>
          <p:nvPr/>
        </p:nvSpPr>
        <p:spPr bwMode="auto">
          <a:xfrm>
            <a:off x="4114800" y="4017963"/>
            <a:ext cx="76200" cy="762000"/>
          </a:xfrm>
          <a:prstGeom prst="leftBracket">
            <a:avLst>
              <a:gd name="adj" fmla="val 83333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7" name="AutoShape 7"/>
          <p:cNvSpPr>
            <a:spLocks/>
          </p:cNvSpPr>
          <p:nvPr/>
        </p:nvSpPr>
        <p:spPr bwMode="auto">
          <a:xfrm>
            <a:off x="2819400" y="4017963"/>
            <a:ext cx="76200" cy="762000"/>
          </a:xfrm>
          <a:prstGeom prst="rightBracket">
            <a:avLst>
              <a:gd name="adj" fmla="val 83333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AutoShape 8"/>
          <p:cNvSpPr>
            <a:spLocks/>
          </p:cNvSpPr>
          <p:nvPr/>
        </p:nvSpPr>
        <p:spPr bwMode="auto">
          <a:xfrm>
            <a:off x="3505200" y="4017963"/>
            <a:ext cx="76200" cy="762000"/>
          </a:xfrm>
          <a:prstGeom prst="rightBracket">
            <a:avLst>
              <a:gd name="adj" fmla="val 83333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9" name="AutoShape 9"/>
          <p:cNvSpPr>
            <a:spLocks/>
          </p:cNvSpPr>
          <p:nvPr/>
        </p:nvSpPr>
        <p:spPr bwMode="auto">
          <a:xfrm>
            <a:off x="4495800" y="4017963"/>
            <a:ext cx="76200" cy="762000"/>
          </a:xfrm>
          <a:prstGeom prst="rightBracket">
            <a:avLst>
              <a:gd name="adj" fmla="val 83333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1989138"/>
            <a:ext cx="8153400" cy="44196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de-DE" sz="2000" i="1"/>
              <a:t>similar </a:t>
            </a:r>
            <a:r>
              <a:rPr lang="de-DE" sz="2000" i="1">
                <a:solidFill>
                  <a:srgbClr val="000099"/>
                </a:solidFill>
              </a:rPr>
              <a:t>with Simultaneous Method</a:t>
            </a:r>
          </a:p>
          <a:p>
            <a:pPr algn="just">
              <a:buFont typeface="Wingdings" pitchFamily="2" charset="2"/>
              <a:buNone/>
            </a:pPr>
            <a:endParaRPr lang="de-DE" sz="1800" b="1"/>
          </a:p>
          <a:p>
            <a:pPr algn="just">
              <a:buFont typeface="Wingdings" pitchFamily="2" charset="2"/>
              <a:buNone/>
            </a:pPr>
            <a:r>
              <a:rPr lang="de-DE" sz="1800" b="1"/>
              <a:t>	a1 X  +  b1 Y  =  C1</a:t>
            </a:r>
          </a:p>
          <a:p>
            <a:pPr algn="just">
              <a:buFont typeface="Wingdings" pitchFamily="2" charset="2"/>
              <a:buNone/>
            </a:pPr>
            <a:r>
              <a:rPr lang="de-DE" sz="1800" b="1"/>
              <a:t>	a2 X  +  b2 Y  =  C2	</a:t>
            </a:r>
          </a:p>
          <a:p>
            <a:pPr algn="just">
              <a:buFont typeface="Wingdings" pitchFamily="2" charset="2"/>
              <a:buNone/>
            </a:pPr>
            <a:endParaRPr lang="de-DE" sz="1800" b="1"/>
          </a:p>
          <a:p>
            <a:pPr algn="just">
              <a:buFont typeface="Wingdings" pitchFamily="2" charset="2"/>
              <a:buNone/>
            </a:pPr>
            <a:endParaRPr lang="de-DE" sz="1800" b="1"/>
          </a:p>
          <a:p>
            <a:pPr algn="just">
              <a:buFont typeface="Wingdings" pitchFamily="2" charset="2"/>
              <a:buNone/>
            </a:pPr>
            <a:r>
              <a:rPr lang="de-DE" sz="1800" b="1"/>
              <a:t>			a1  b1 	    X      =    c1</a:t>
            </a:r>
          </a:p>
          <a:p>
            <a:pPr algn="just">
              <a:buFont typeface="Wingdings" pitchFamily="2" charset="2"/>
              <a:buNone/>
            </a:pPr>
            <a:r>
              <a:rPr lang="de-DE" sz="1800" b="1"/>
              <a:t>			a2  b2        Y            c2</a:t>
            </a:r>
          </a:p>
          <a:p>
            <a:pPr lvl="2" algn="just">
              <a:buFont typeface="Wingdings" pitchFamily="2" charset="2"/>
              <a:buNone/>
            </a:pPr>
            <a:endParaRPr lang="de-DE" sz="1800"/>
          </a:p>
          <a:p>
            <a:pPr lvl="2" algn="just">
              <a:buFont typeface="Wingdings" pitchFamily="2" charset="2"/>
              <a:buNone/>
            </a:pPr>
            <a:endParaRPr lang="de-DE" sz="1800"/>
          </a:p>
          <a:p>
            <a:pPr lvl="2" algn="just">
              <a:buFont typeface="Wingdings" pitchFamily="2" charset="2"/>
              <a:buNone/>
            </a:pPr>
            <a:r>
              <a:rPr lang="de-DE" sz="1800"/>
              <a:t>				</a:t>
            </a:r>
            <a:r>
              <a:rPr lang="de-DE" sz="1800" b="1"/>
              <a:t>X  =  (c1 b2 - c2 b1) / (a1 b2 - a2 b1)</a:t>
            </a:r>
          </a:p>
          <a:p>
            <a:pPr lvl="2" algn="just">
              <a:buFont typeface="Wingdings" pitchFamily="2" charset="2"/>
              <a:buNone/>
            </a:pPr>
            <a:r>
              <a:rPr lang="de-DE" sz="1800" b="1"/>
              <a:t>				Y  =  (c1 c2 - a2 c1) / (a1 b2 - a2 b1)</a:t>
            </a:r>
          </a:p>
          <a:p>
            <a:pPr lvl="2" algn="just">
              <a:buFont typeface="Wingdings" pitchFamily="2" charset="2"/>
              <a:buNone/>
            </a:pPr>
            <a:endParaRPr lang="de-DE" sz="1800" b="1"/>
          </a:p>
          <a:p>
            <a:pPr>
              <a:buFont typeface="Wingdings" pitchFamily="2" charset="2"/>
              <a:buNone/>
            </a:pPr>
            <a:endParaRPr lang="de-DE" sz="1800" i="1"/>
          </a:p>
        </p:txBody>
      </p:sp>
      <p:sp>
        <p:nvSpPr>
          <p:cNvPr id="133136" name="AutoShape 16"/>
          <p:cNvSpPr>
            <a:spLocks noChangeArrowheads="1"/>
          </p:cNvSpPr>
          <p:nvPr/>
        </p:nvSpPr>
        <p:spPr bwMode="auto">
          <a:xfrm rot="4023658">
            <a:off x="2993231" y="3383757"/>
            <a:ext cx="358775" cy="503238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AutoShape 17"/>
          <p:cNvSpPr>
            <a:spLocks noChangeArrowheads="1"/>
          </p:cNvSpPr>
          <p:nvPr/>
        </p:nvSpPr>
        <p:spPr bwMode="auto">
          <a:xfrm rot="4023658">
            <a:off x="5004594" y="4725194"/>
            <a:ext cx="358775" cy="5032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792288"/>
            <a:ext cx="5256213" cy="394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1187" name="Rectangle 3"/>
          <p:cNvSpPr>
            <a:spLocks noGrp="1" noChangeArrowheads="1"/>
          </p:cNvSpPr>
          <p:nvPr>
            <p:ph type="title"/>
          </p:nvPr>
        </p:nvSpPr>
        <p:spPr>
          <a:xfrm>
            <a:off x="899592" y="260648"/>
            <a:ext cx="7158037" cy="1104900"/>
          </a:xfrm>
          <a:noFill/>
          <a:ln/>
        </p:spPr>
        <p:txBody>
          <a:bodyPr anchor="ctr"/>
          <a:lstStyle/>
          <a:p>
            <a:r>
              <a:rPr lang="de-DE" sz="3300" b="1">
                <a:effectLst>
                  <a:outerShdw blurRad="38100" dist="38100" dir="2700000" algn="tl">
                    <a:srgbClr val="C0C0C0"/>
                  </a:outerShdw>
                </a:effectLst>
              </a:rPr>
              <a:t>Trial and Error Method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64088" y="1773238"/>
            <a:ext cx="3708475" cy="2808287"/>
          </a:xfrm>
          <a:noFill/>
          <a:ln/>
        </p:spPr>
        <p:txBody>
          <a:bodyPr/>
          <a:lstStyle/>
          <a:p>
            <a:r>
              <a:rPr lang="de-DE" sz="2000" smtClean="0"/>
              <a:t>Memerlukan pengalaman</a:t>
            </a:r>
            <a:endParaRPr lang="de-DE" sz="2000"/>
          </a:p>
          <a:p>
            <a:r>
              <a:rPr lang="de-DE" sz="2000" smtClean="0"/>
              <a:t>Dilakukan dengan coba-coba</a:t>
            </a:r>
          </a:p>
          <a:p>
            <a:r>
              <a:rPr lang="de-DE" sz="2000" smtClean="0"/>
              <a:t>Tidak memperhatikan harga pakan/ransum</a:t>
            </a:r>
            <a:endParaRPr lang="de-DE" sz="2000"/>
          </a:p>
          <a:p>
            <a:r>
              <a:rPr lang="de-DE" sz="2000"/>
              <a:t>Trial and Error method </a:t>
            </a:r>
            <a:r>
              <a:rPr lang="de-DE" sz="2000" smtClean="0"/>
              <a:t>dapat menggunakan Excel</a:t>
            </a:r>
            <a:endParaRPr lang="de-DE" sz="2000"/>
          </a:p>
        </p:txBody>
      </p:sp>
      <p:pic>
        <p:nvPicPr>
          <p:cNvPr id="221189" name="Picture 5"/>
          <p:cNvPicPr>
            <a:picLocks noChangeAspect="1" noChangeArrowheads="1"/>
          </p:cNvPicPr>
          <p:nvPr/>
        </p:nvPicPr>
        <p:blipFill>
          <a:blip r:embed="rId3" cstate="print"/>
          <a:srcRect t="19389" b="35512"/>
          <a:stretch>
            <a:fillRect/>
          </a:stretch>
        </p:blipFill>
        <p:spPr bwMode="auto">
          <a:xfrm>
            <a:off x="2916238" y="4652963"/>
            <a:ext cx="6008687" cy="2016125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76250"/>
            <a:ext cx="7158037" cy="648494"/>
          </a:xfrm>
        </p:spPr>
        <p:txBody>
          <a:bodyPr/>
          <a:lstStyle/>
          <a:p>
            <a:r>
              <a:rPr lang="de-DE" sz="3300" b="1">
                <a:effectLst>
                  <a:outerShdw blurRad="38100" dist="38100" dir="2700000" algn="tl">
                    <a:srgbClr val="C0C0C0"/>
                  </a:outerShdw>
                </a:effectLst>
              </a:rPr>
              <a:t>Computer Method</a:t>
            </a:r>
            <a:endParaRPr lang="de-DE" sz="3300" b="1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556792"/>
            <a:ext cx="7661275" cy="3051175"/>
          </a:xfrm>
        </p:spPr>
        <p:txBody>
          <a:bodyPr/>
          <a:lstStyle/>
          <a:p>
            <a:r>
              <a:rPr lang="de-DE" sz="2800"/>
              <a:t>Based on Linear Program</a:t>
            </a:r>
          </a:p>
          <a:p>
            <a:r>
              <a:rPr lang="de-DE" sz="2800" i="1"/>
              <a:t>Least Cost Ration</a:t>
            </a:r>
            <a:endParaRPr lang="de-DE" sz="2800"/>
          </a:p>
          <a:p>
            <a:r>
              <a:rPr lang="de-DE" sz="2800"/>
              <a:t>LP, QM, Lindo, Excel Solver.</a:t>
            </a:r>
          </a:p>
          <a:p>
            <a:r>
              <a:rPr lang="de-DE" sz="2800"/>
              <a:t>Feed formulation programs: Mixit, Spartan, FeedMania, UFFDA, WinFeed, FeedLive, Bestmix, Feedsoft, Brill, etc.</a:t>
            </a:r>
          </a:p>
        </p:txBody>
      </p:sp>
      <p:pic>
        <p:nvPicPr>
          <p:cNvPr id="223236" name="Picture 4" descr="monitor_accessories_information_highway_md_w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9925" y="188913"/>
            <a:ext cx="118745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971600" y="476672"/>
            <a:ext cx="7345363" cy="6477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73725"/>
                  <a:invGamma/>
                </a:schemeClr>
              </a:gs>
              <a:gs pos="100000">
                <a:schemeClr val="accent2">
                  <a:alpha val="8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4263" y="533400"/>
            <a:ext cx="6943725" cy="591344"/>
          </a:xfrm>
        </p:spPr>
        <p:txBody>
          <a:bodyPr/>
          <a:lstStyle/>
          <a:p>
            <a:r>
              <a:rPr lang="de-DE" sz="3300" b="1"/>
              <a:t>Linear Programming</a:t>
            </a:r>
            <a:endParaRPr lang="en-US" sz="3300" b="1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28800"/>
            <a:ext cx="7661275" cy="4114800"/>
          </a:xfrm>
        </p:spPr>
        <p:txBody>
          <a:bodyPr/>
          <a:lstStyle/>
          <a:p>
            <a:r>
              <a:rPr lang="en-US" sz="2600"/>
              <a:t>Linear Programming (LP) is a technique for optimization of a linear objective function, subject to linear equality and linear inequality constraints. Informally LP determines the way to achieve the best outcome (such as maximum profit or lowest cost)</a:t>
            </a:r>
          </a:p>
          <a:p>
            <a:r>
              <a:rPr lang="en-US" sz="2600"/>
              <a:t>Developed by George B. Dantzing, published the simplex method in 1947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941388" y="533400"/>
            <a:ext cx="6943725" cy="762000"/>
          </a:xfrm>
        </p:spPr>
        <p:txBody>
          <a:bodyPr/>
          <a:lstStyle/>
          <a:p>
            <a:r>
              <a:rPr lang="de-DE" sz="3500" b="1"/>
              <a:t>Mathematic model of LP</a:t>
            </a:r>
            <a:endParaRPr lang="en-US" sz="3500" b="1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1990725"/>
            <a:ext cx="5616575" cy="4318000"/>
          </a:xfrm>
          <a:noFill/>
          <a:ln/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de-DE" sz="2000" b="1" i="1"/>
              <a:t>Minimize	</a:t>
            </a:r>
            <a:r>
              <a:rPr lang="de-DE" sz="2000" i="1"/>
              <a:t>c</a:t>
            </a:r>
            <a:r>
              <a:rPr lang="de-DE" sz="2000" i="1" baseline="-25000"/>
              <a:t>1</a:t>
            </a:r>
            <a:r>
              <a:rPr lang="de-DE" sz="2000" i="1"/>
              <a:t>x</a:t>
            </a:r>
            <a:r>
              <a:rPr lang="de-DE" sz="2000" i="1" baseline="-25000"/>
              <a:t>1</a:t>
            </a:r>
            <a:r>
              <a:rPr lang="de-DE" sz="2000" i="1"/>
              <a:t> + c</a:t>
            </a:r>
            <a:r>
              <a:rPr lang="de-DE" sz="2000" i="1" baseline="-25000"/>
              <a:t>2</a:t>
            </a:r>
            <a:r>
              <a:rPr lang="de-DE" sz="2000" i="1"/>
              <a:t>x</a:t>
            </a:r>
            <a:r>
              <a:rPr lang="de-DE" sz="2000" i="1" baseline="-25000"/>
              <a:t>2 </a:t>
            </a:r>
            <a:r>
              <a:rPr lang="de-DE" sz="2000" i="1"/>
              <a:t>+ c</a:t>
            </a:r>
            <a:r>
              <a:rPr lang="de-DE" sz="2000" i="1" baseline="-25000"/>
              <a:t>3</a:t>
            </a:r>
            <a:r>
              <a:rPr lang="de-DE" sz="2000" i="1"/>
              <a:t>x</a:t>
            </a:r>
            <a:r>
              <a:rPr lang="de-DE" sz="2000" i="1" baseline="-25000"/>
              <a:t>3 </a:t>
            </a:r>
            <a:r>
              <a:rPr lang="de-DE" sz="2000" i="1"/>
              <a:t>+ ... + c</a:t>
            </a:r>
            <a:r>
              <a:rPr lang="de-DE" sz="2000" i="1" baseline="-25000"/>
              <a:t>j</a:t>
            </a:r>
            <a:r>
              <a:rPr lang="de-DE" sz="2000" i="1"/>
              <a:t>x</a:t>
            </a:r>
            <a:r>
              <a:rPr lang="de-DE" sz="2000" i="1" baseline="-25000"/>
              <a:t>j</a:t>
            </a:r>
            <a:endParaRPr lang="de-DE" sz="2000" i="1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de-DE" sz="2000" i="1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de-DE" sz="2000" b="1" i="1"/>
              <a:t>Constraints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§"/>
            </a:pPr>
            <a:r>
              <a:rPr lang="de-DE" sz="2000" i="1"/>
              <a:t>a</a:t>
            </a:r>
            <a:r>
              <a:rPr lang="de-DE" sz="2000" i="1" baseline="-25000"/>
              <a:t>11</a:t>
            </a:r>
            <a:r>
              <a:rPr lang="de-DE" sz="2000" i="1"/>
              <a:t>x</a:t>
            </a:r>
            <a:r>
              <a:rPr lang="de-DE" sz="2000" i="1" baseline="-25000"/>
              <a:t>1</a:t>
            </a:r>
            <a:r>
              <a:rPr lang="de-DE" sz="2000" i="1"/>
              <a:t> + a</a:t>
            </a:r>
            <a:r>
              <a:rPr lang="de-DE" sz="2000" i="1" baseline="-25000"/>
              <a:t>21</a:t>
            </a:r>
            <a:r>
              <a:rPr lang="de-DE" sz="2000" i="1"/>
              <a:t>x</a:t>
            </a:r>
            <a:r>
              <a:rPr lang="de-DE" sz="2000" i="1" baseline="-25000"/>
              <a:t>2</a:t>
            </a:r>
            <a:r>
              <a:rPr lang="de-DE" sz="2000" i="1"/>
              <a:t> + a</a:t>
            </a:r>
            <a:r>
              <a:rPr lang="de-DE" sz="2000" i="1" baseline="-25000"/>
              <a:t>31</a:t>
            </a:r>
            <a:r>
              <a:rPr lang="de-DE" sz="2000" i="1"/>
              <a:t>x</a:t>
            </a:r>
            <a:r>
              <a:rPr lang="de-DE" sz="2000" i="1" baseline="-25000"/>
              <a:t>3</a:t>
            </a:r>
            <a:r>
              <a:rPr lang="de-DE" sz="2000" i="1"/>
              <a:t> + ... + a</a:t>
            </a:r>
            <a:r>
              <a:rPr lang="de-DE" sz="2000" i="1" baseline="-25000"/>
              <a:t>ij</a:t>
            </a:r>
            <a:r>
              <a:rPr lang="de-DE" sz="2000" i="1"/>
              <a:t>x</a:t>
            </a:r>
            <a:r>
              <a:rPr lang="de-DE" sz="2000" i="1" baseline="-25000"/>
              <a:t>j</a:t>
            </a:r>
            <a:r>
              <a:rPr lang="de-DE" sz="2000" i="1"/>
              <a:t> </a:t>
            </a:r>
            <a:r>
              <a:rPr lang="de-DE" sz="2000" i="1" u="sng"/>
              <a:t>&gt;</a:t>
            </a:r>
            <a:r>
              <a:rPr lang="de-DE" sz="2000" i="1"/>
              <a:t> b</a:t>
            </a:r>
            <a:r>
              <a:rPr lang="de-DE" sz="2000" i="1" baseline="-25000"/>
              <a:t>1</a:t>
            </a:r>
            <a:r>
              <a:rPr lang="de-DE" sz="2000" i="1"/>
              <a:t> 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§"/>
            </a:pPr>
            <a:r>
              <a:rPr lang="de-DE" sz="2000" i="1"/>
              <a:t>a</a:t>
            </a:r>
            <a:r>
              <a:rPr lang="de-DE" sz="2000" i="1" baseline="-25000"/>
              <a:t>12</a:t>
            </a:r>
            <a:r>
              <a:rPr lang="de-DE" sz="2000" i="1"/>
              <a:t>x</a:t>
            </a:r>
            <a:r>
              <a:rPr lang="de-DE" sz="2000" i="1" baseline="-25000"/>
              <a:t>1</a:t>
            </a:r>
            <a:r>
              <a:rPr lang="de-DE" sz="2000" i="1"/>
              <a:t> + a</a:t>
            </a:r>
            <a:r>
              <a:rPr lang="de-DE" sz="2000" i="1" baseline="-25000"/>
              <a:t>22</a:t>
            </a:r>
            <a:r>
              <a:rPr lang="de-DE" sz="2000" i="1"/>
              <a:t>x</a:t>
            </a:r>
            <a:r>
              <a:rPr lang="de-DE" sz="2000" i="1" baseline="-25000"/>
              <a:t>2</a:t>
            </a:r>
            <a:r>
              <a:rPr lang="de-DE" sz="2000" i="1"/>
              <a:t> + a</a:t>
            </a:r>
            <a:r>
              <a:rPr lang="de-DE" sz="2000" i="1" baseline="-25000"/>
              <a:t>32</a:t>
            </a:r>
            <a:r>
              <a:rPr lang="de-DE" sz="2000" i="1"/>
              <a:t>x</a:t>
            </a:r>
            <a:r>
              <a:rPr lang="de-DE" sz="2000" i="1" baseline="-25000"/>
              <a:t>3</a:t>
            </a:r>
            <a:r>
              <a:rPr lang="de-DE" sz="2000" i="1"/>
              <a:t> + ... + a</a:t>
            </a:r>
            <a:r>
              <a:rPr lang="de-DE" sz="2000" i="1" baseline="-25000"/>
              <a:t>ij</a:t>
            </a:r>
            <a:r>
              <a:rPr lang="de-DE" sz="2000" i="1"/>
              <a:t>x</a:t>
            </a:r>
            <a:r>
              <a:rPr lang="de-DE" sz="2000" i="1" baseline="-25000"/>
              <a:t>j</a:t>
            </a:r>
            <a:r>
              <a:rPr lang="de-DE" sz="2000" i="1"/>
              <a:t> </a:t>
            </a:r>
            <a:r>
              <a:rPr lang="de-DE" sz="2000" i="1" u="sng"/>
              <a:t>&gt;</a:t>
            </a:r>
            <a:r>
              <a:rPr lang="de-DE" sz="2000" i="1"/>
              <a:t> b</a:t>
            </a:r>
            <a:r>
              <a:rPr lang="de-DE" sz="2000" i="1" baseline="-25000"/>
              <a:t>2</a:t>
            </a:r>
            <a:r>
              <a:rPr lang="de-DE" sz="2000" i="1"/>
              <a:t> 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§"/>
            </a:pPr>
            <a:r>
              <a:rPr lang="de-DE" sz="2000" i="1"/>
              <a:t>......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§"/>
            </a:pPr>
            <a:r>
              <a:rPr lang="de-DE" sz="2000" i="1"/>
              <a:t>a</a:t>
            </a:r>
            <a:r>
              <a:rPr lang="de-DE" sz="2000" i="1" baseline="-25000"/>
              <a:t>i2</a:t>
            </a:r>
            <a:r>
              <a:rPr lang="de-DE" sz="2000" i="1"/>
              <a:t>x</a:t>
            </a:r>
            <a:r>
              <a:rPr lang="de-DE" sz="2000" i="1" baseline="-25000"/>
              <a:t>1</a:t>
            </a:r>
            <a:r>
              <a:rPr lang="de-DE" sz="2000" i="1"/>
              <a:t> + a</a:t>
            </a:r>
            <a:r>
              <a:rPr lang="de-DE" sz="2000" i="1" baseline="-25000"/>
              <a:t>i2</a:t>
            </a:r>
            <a:r>
              <a:rPr lang="de-DE" sz="2000" i="1"/>
              <a:t>x</a:t>
            </a:r>
            <a:r>
              <a:rPr lang="de-DE" sz="2000" i="1" baseline="-25000"/>
              <a:t>2</a:t>
            </a:r>
            <a:r>
              <a:rPr lang="de-DE" sz="2000" i="1"/>
              <a:t> + a</a:t>
            </a:r>
            <a:r>
              <a:rPr lang="de-DE" sz="2000" i="1" baseline="-25000"/>
              <a:t>i2</a:t>
            </a:r>
            <a:r>
              <a:rPr lang="de-DE" sz="2000" i="1"/>
              <a:t>x</a:t>
            </a:r>
            <a:r>
              <a:rPr lang="de-DE" sz="2000" i="1" baseline="-25000"/>
              <a:t>3</a:t>
            </a:r>
            <a:r>
              <a:rPr lang="de-DE" sz="2000" i="1"/>
              <a:t> + ... + a</a:t>
            </a:r>
            <a:r>
              <a:rPr lang="de-DE" sz="2000" i="1" baseline="-25000"/>
              <a:t>ij</a:t>
            </a:r>
            <a:r>
              <a:rPr lang="de-DE" sz="2000" i="1"/>
              <a:t>x</a:t>
            </a:r>
            <a:r>
              <a:rPr lang="de-DE" sz="2000" i="1" baseline="-25000"/>
              <a:t>j</a:t>
            </a:r>
            <a:r>
              <a:rPr lang="de-DE" sz="2000" i="1"/>
              <a:t> </a:t>
            </a:r>
            <a:r>
              <a:rPr lang="de-DE" sz="2000" i="1" u="sng"/>
              <a:t>&gt;</a:t>
            </a:r>
            <a:r>
              <a:rPr lang="de-DE" sz="2000" i="1"/>
              <a:t> b</a:t>
            </a:r>
            <a:r>
              <a:rPr lang="de-DE" sz="2000" i="1" baseline="-25000"/>
              <a:t>i</a:t>
            </a:r>
            <a:r>
              <a:rPr lang="de-DE" sz="2000" i="1"/>
              <a:t> 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§"/>
            </a:pPr>
            <a:r>
              <a:rPr lang="de-DE" sz="2000" i="1"/>
              <a:t>x</a:t>
            </a:r>
            <a:r>
              <a:rPr lang="de-DE" sz="2000" i="1" baseline="-25000"/>
              <a:t>1</a:t>
            </a:r>
            <a:r>
              <a:rPr lang="de-DE" sz="2000" i="1"/>
              <a:t> + x</a:t>
            </a:r>
            <a:r>
              <a:rPr lang="de-DE" sz="2000" i="1" baseline="-25000"/>
              <a:t>2 </a:t>
            </a:r>
            <a:r>
              <a:rPr lang="de-DE" sz="2000" i="1"/>
              <a:t>+ x</a:t>
            </a:r>
            <a:r>
              <a:rPr lang="de-DE" sz="2000" i="1" baseline="-25000"/>
              <a:t>3 </a:t>
            </a:r>
            <a:r>
              <a:rPr lang="de-DE" sz="2000" i="1"/>
              <a:t>+ ... + x</a:t>
            </a:r>
            <a:r>
              <a:rPr lang="de-DE" sz="2000" i="1" baseline="-25000"/>
              <a:t>j  </a:t>
            </a:r>
            <a:r>
              <a:rPr lang="de-DE" sz="2000" i="1"/>
              <a:t>= 1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de-DE" sz="2000" b="1" i="1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de-DE" sz="2000" b="1" i="1"/>
              <a:t>Assume: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§"/>
            </a:pPr>
            <a:r>
              <a:rPr lang="de-DE" sz="2000" i="1"/>
              <a:t>x</a:t>
            </a:r>
            <a:r>
              <a:rPr lang="de-DE" sz="2000" i="1" baseline="-25000"/>
              <a:t>1</a:t>
            </a:r>
            <a:r>
              <a:rPr lang="de-DE" sz="2000" i="1"/>
              <a:t>, x</a:t>
            </a:r>
            <a:r>
              <a:rPr lang="de-DE" sz="2000" i="1" baseline="-25000"/>
              <a:t>2</a:t>
            </a:r>
            <a:r>
              <a:rPr lang="de-DE" sz="2000" i="1"/>
              <a:t>,  x</a:t>
            </a:r>
            <a:r>
              <a:rPr lang="de-DE" sz="2000" i="1" baseline="-25000"/>
              <a:t>3</a:t>
            </a:r>
            <a:r>
              <a:rPr lang="de-DE" sz="2000" i="1"/>
              <a:t>, ... , x</a:t>
            </a:r>
            <a:r>
              <a:rPr lang="de-DE" sz="2000" i="1" baseline="-25000"/>
              <a:t>j  </a:t>
            </a:r>
            <a:r>
              <a:rPr lang="de-DE" sz="2000" i="1" u="sng"/>
              <a:t>&gt;</a:t>
            </a:r>
            <a:r>
              <a:rPr lang="de-DE" sz="2000" i="1"/>
              <a:t> 0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§"/>
            </a:pPr>
            <a:endParaRPr lang="de-DE" sz="2000" i="1"/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5724525" y="2924175"/>
            <a:ext cx="3419475" cy="1657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Char char="n"/>
            </a:pPr>
            <a:r>
              <a:rPr lang="de-DE">
                <a:solidFill>
                  <a:schemeClr val="bg1"/>
                </a:solidFill>
              </a:rPr>
              <a:t>c</a:t>
            </a:r>
            <a:r>
              <a:rPr lang="de-DE" baseline="-25000">
                <a:solidFill>
                  <a:schemeClr val="bg1"/>
                </a:solidFill>
              </a:rPr>
              <a:t>j</a:t>
            </a:r>
            <a:r>
              <a:rPr lang="de-DE">
                <a:solidFill>
                  <a:schemeClr val="bg1"/>
                </a:solidFill>
              </a:rPr>
              <a:t> = ingredient prices</a:t>
            </a:r>
          </a:p>
          <a:p>
            <a:pPr marL="447675" indent="-447675" eaLnBrk="1" hangingPunct="1"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Char char="n"/>
            </a:pPr>
            <a:r>
              <a:rPr lang="de-DE">
                <a:solidFill>
                  <a:schemeClr val="bg1"/>
                </a:solidFill>
              </a:rPr>
              <a:t>x</a:t>
            </a:r>
            <a:r>
              <a:rPr lang="de-DE" baseline="-25000">
                <a:solidFill>
                  <a:schemeClr val="bg1"/>
                </a:solidFill>
              </a:rPr>
              <a:t>j</a:t>
            </a:r>
            <a:r>
              <a:rPr lang="de-DE">
                <a:solidFill>
                  <a:schemeClr val="bg1"/>
                </a:solidFill>
              </a:rPr>
              <a:t> = use of ingredients</a:t>
            </a:r>
          </a:p>
          <a:p>
            <a:pPr marL="447675" indent="-447675" eaLnBrk="1" hangingPunct="1"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Char char="n"/>
            </a:pPr>
            <a:r>
              <a:rPr lang="de-DE">
                <a:solidFill>
                  <a:schemeClr val="bg1"/>
                </a:solidFill>
              </a:rPr>
              <a:t>a</a:t>
            </a:r>
            <a:r>
              <a:rPr lang="de-DE" baseline="-25000">
                <a:solidFill>
                  <a:schemeClr val="bg1"/>
                </a:solidFill>
              </a:rPr>
              <a:t>ij</a:t>
            </a:r>
            <a:r>
              <a:rPr lang="de-DE">
                <a:solidFill>
                  <a:schemeClr val="bg1"/>
                </a:solidFill>
              </a:rPr>
              <a:t> = nurient contents</a:t>
            </a:r>
          </a:p>
          <a:p>
            <a:pPr marL="447675" indent="-447675" eaLnBrk="1" hangingPunct="1"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Char char="n"/>
            </a:pPr>
            <a:r>
              <a:rPr lang="de-DE">
                <a:solidFill>
                  <a:schemeClr val="bg1"/>
                </a:solidFill>
              </a:rPr>
              <a:t>b</a:t>
            </a:r>
            <a:r>
              <a:rPr lang="de-DE" baseline="-25000">
                <a:solidFill>
                  <a:schemeClr val="bg1"/>
                </a:solidFill>
              </a:rPr>
              <a:t>i</a:t>
            </a:r>
            <a:r>
              <a:rPr lang="de-DE">
                <a:solidFill>
                  <a:schemeClr val="bg1"/>
                </a:solidFill>
              </a:rPr>
              <a:t> = nutrient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41388" y="404664"/>
            <a:ext cx="6943725" cy="762000"/>
          </a:xfrm>
        </p:spPr>
        <p:txBody>
          <a:bodyPr/>
          <a:lstStyle/>
          <a:p>
            <a:pPr eaLnBrk="1" hangingPunct="1"/>
            <a:r>
              <a:rPr lang="id-ID" sz="3300" b="1" smtClean="0"/>
              <a:t>Formulasi Ransum</a:t>
            </a:r>
            <a:endParaRPr lang="en-US" sz="3300" b="1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3" y="1484784"/>
            <a:ext cx="6480719" cy="4752528"/>
          </a:xfrm>
        </p:spPr>
        <p:txBody>
          <a:bodyPr/>
          <a:lstStyle/>
          <a:p>
            <a:pPr eaLnBrk="1" hangingPunct="1"/>
            <a:r>
              <a:rPr lang="id-ID" sz="2200" smtClean="0"/>
              <a:t>Formulasi ransum adalah mengkombinasikan beberapa jenis bahan pakan secara seimbang </a:t>
            </a:r>
            <a:r>
              <a:rPr lang="en-US" sz="2200" smtClean="0"/>
              <a:t>(</a:t>
            </a:r>
            <a:r>
              <a:rPr lang="en-US" sz="2200" i="1" smtClean="0"/>
              <a:t>balance ration</a:t>
            </a:r>
            <a:r>
              <a:rPr lang="en-US" sz="2200" smtClean="0"/>
              <a:t>) </a:t>
            </a:r>
            <a:r>
              <a:rPr lang="id-ID" sz="2200" smtClean="0"/>
              <a:t>untuk mecukupi kebutuhan nutrien.</a:t>
            </a:r>
            <a:endParaRPr lang="en-US" sz="2200" smtClean="0"/>
          </a:p>
          <a:p>
            <a:pPr eaLnBrk="1" hangingPunct="1"/>
            <a:r>
              <a:rPr lang="en-US" sz="2200" smtClean="0"/>
              <a:t>Harga ransum harus ekonomis tetapi ransum seimbang (</a:t>
            </a:r>
            <a:r>
              <a:rPr lang="en-US" sz="2200" i="1" smtClean="0"/>
              <a:t>balance least cost ration</a:t>
            </a:r>
            <a:r>
              <a:rPr lang="en-US" sz="2200" smtClean="0"/>
              <a:t>), agar memberikan keuntungan.</a:t>
            </a:r>
          </a:p>
          <a:p>
            <a:pPr eaLnBrk="1" hangingPunct="1"/>
            <a:r>
              <a:rPr lang="id-ID" sz="2200" smtClean="0"/>
              <a:t>Menggunakan </a:t>
            </a:r>
            <a:r>
              <a:rPr lang="en-US" sz="2200" smtClean="0"/>
              <a:t>Linear Programming</a:t>
            </a:r>
            <a:r>
              <a:rPr lang="id-ID" sz="2200" smtClean="0"/>
              <a:t> (LP)</a:t>
            </a:r>
            <a:r>
              <a:rPr lang="en-US" sz="2200" smtClean="0"/>
              <a:t> dan memerlukan komputer.</a:t>
            </a:r>
          </a:p>
          <a:p>
            <a:pPr eaLnBrk="1" hangingPunct="1">
              <a:spcBef>
                <a:spcPts val="1200"/>
              </a:spcBef>
              <a:buNone/>
            </a:pPr>
            <a:r>
              <a:rPr lang="en-US" sz="2200" smtClean="0"/>
              <a:t>Diskusi:</a:t>
            </a:r>
          </a:p>
          <a:p>
            <a:pPr lvl="1"/>
            <a:r>
              <a:rPr lang="en-US" sz="2200" b="1" i="1" smtClean="0">
                <a:solidFill>
                  <a:srgbClr val="0070C0"/>
                </a:solidFill>
                <a:latin typeface="Tempus Sans ITC" pitchFamily="82" charset="0"/>
              </a:rPr>
              <a:t>Membuat ransum yang bagus gampang. Membuat ransum yang murah jauh lebih gampang. Yang sulit adalah membuat ransum yang baik tetapi murah</a:t>
            </a:r>
            <a:r>
              <a:rPr lang="en-US" sz="2200" i="1" smtClean="0">
                <a:latin typeface="Tempus Sans ITC" pitchFamily="82" charset="0"/>
              </a:rPr>
              <a:t>.</a:t>
            </a:r>
          </a:p>
          <a:p>
            <a:pPr eaLnBrk="1" hangingPunct="1">
              <a:buNone/>
            </a:pPr>
            <a:endParaRPr lang="en-US" sz="2200" smtClean="0"/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/>
        </p:nvGraphicFramePr>
        <p:xfrm>
          <a:off x="6444208" y="1988840"/>
          <a:ext cx="2915816" cy="1867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Ua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3501008"/>
            <a:ext cx="180137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76250"/>
            <a:ext cx="7158037" cy="720502"/>
          </a:xfrm>
        </p:spPr>
        <p:txBody>
          <a:bodyPr/>
          <a:lstStyle/>
          <a:p>
            <a:r>
              <a:rPr lang="de-DE" sz="2900" b="1">
                <a:effectLst>
                  <a:outerShdw blurRad="38100" dist="38100" dir="2700000" algn="tl">
                    <a:srgbClr val="C0C0C0"/>
                  </a:outerShdw>
                </a:effectLst>
              </a:rPr>
              <a:t>Ration Formulation using Excel Solver</a:t>
            </a:r>
            <a:endParaRPr lang="de-DE" sz="2900" b="1"/>
          </a:p>
        </p:txBody>
      </p:sp>
      <p:pic>
        <p:nvPicPr>
          <p:cNvPr id="2252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1773238"/>
            <a:ext cx="6192837" cy="464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2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763" y="3030538"/>
            <a:ext cx="2894012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286" name="Line 6"/>
          <p:cNvSpPr>
            <a:spLocks noChangeShapeType="1"/>
          </p:cNvSpPr>
          <p:nvPr/>
        </p:nvSpPr>
        <p:spPr bwMode="auto">
          <a:xfrm flipH="1" flipV="1">
            <a:off x="3646488" y="3602038"/>
            <a:ext cx="838200" cy="2057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5287" name="Oval 7"/>
          <p:cNvSpPr>
            <a:spLocks noChangeArrowheads="1"/>
          </p:cNvSpPr>
          <p:nvPr/>
        </p:nvSpPr>
        <p:spPr bwMode="auto">
          <a:xfrm>
            <a:off x="5410200" y="5181600"/>
            <a:ext cx="2133600" cy="2286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288" name="Line 8"/>
          <p:cNvSpPr>
            <a:spLocks noChangeShapeType="1"/>
          </p:cNvSpPr>
          <p:nvPr/>
        </p:nvSpPr>
        <p:spPr bwMode="auto">
          <a:xfrm flipH="1" flipV="1">
            <a:off x="5410200" y="3124200"/>
            <a:ext cx="838200" cy="2057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5289" name="Oval 9"/>
          <p:cNvSpPr>
            <a:spLocks noChangeArrowheads="1"/>
          </p:cNvSpPr>
          <p:nvPr/>
        </p:nvSpPr>
        <p:spPr bwMode="auto">
          <a:xfrm>
            <a:off x="5219700" y="5445125"/>
            <a:ext cx="2305050" cy="431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290" name="Line 10"/>
          <p:cNvSpPr>
            <a:spLocks noChangeShapeType="1"/>
          </p:cNvSpPr>
          <p:nvPr/>
        </p:nvSpPr>
        <p:spPr bwMode="auto">
          <a:xfrm flipV="1">
            <a:off x="5940425" y="4292600"/>
            <a:ext cx="503238" cy="10810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5291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2205038"/>
            <a:ext cx="2555875" cy="1944687"/>
          </a:xfrm>
          <a:noFill/>
          <a:ln/>
        </p:spPr>
        <p:txBody>
          <a:bodyPr/>
          <a:lstStyle/>
          <a:p>
            <a:r>
              <a:rPr lang="en-US" sz="2000"/>
              <a:t>The objective function</a:t>
            </a:r>
          </a:p>
          <a:p>
            <a:r>
              <a:rPr lang="en-US" sz="2000"/>
              <a:t>The decision variables</a:t>
            </a:r>
          </a:p>
          <a:p>
            <a:r>
              <a:rPr lang="en-US" sz="2000"/>
              <a:t>The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76250"/>
            <a:ext cx="7158037" cy="648494"/>
          </a:xfrm>
        </p:spPr>
        <p:txBody>
          <a:bodyPr/>
          <a:lstStyle/>
          <a:p>
            <a:r>
              <a:rPr lang="de-DE" sz="3300" b="1">
                <a:effectLst>
                  <a:outerShdw blurRad="38100" dist="38100" dir="2700000" algn="tl">
                    <a:srgbClr val="C0C0C0"/>
                  </a:outerShdw>
                </a:effectLst>
              </a:rPr>
              <a:t>Ration Formulation using QM</a:t>
            </a:r>
            <a:endParaRPr lang="de-DE" sz="3300" b="1"/>
          </a:p>
        </p:txBody>
      </p:sp>
      <p:pic>
        <p:nvPicPr>
          <p:cNvPr id="2242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1868488"/>
            <a:ext cx="6659562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426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2205038"/>
            <a:ext cx="2555875" cy="1944687"/>
          </a:xfrm>
          <a:noFill/>
          <a:ln/>
        </p:spPr>
        <p:txBody>
          <a:bodyPr/>
          <a:lstStyle/>
          <a:p>
            <a:r>
              <a:rPr lang="en-US" sz="2000"/>
              <a:t>No simple</a:t>
            </a:r>
          </a:p>
          <a:p>
            <a:r>
              <a:rPr lang="en-US" sz="2000"/>
              <a:t>Need to entry feed database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76250"/>
            <a:ext cx="7158037" cy="720502"/>
          </a:xfrm>
        </p:spPr>
        <p:txBody>
          <a:bodyPr/>
          <a:lstStyle/>
          <a:p>
            <a:r>
              <a:rPr lang="de-DE" sz="3300" b="1">
                <a:effectLst>
                  <a:outerShdw blurRad="38100" dist="38100" dir="2700000" algn="tl">
                    <a:srgbClr val="C0C0C0"/>
                  </a:outerShdw>
                </a:effectLst>
              </a:rPr>
              <a:t>Feed Mania</a:t>
            </a:r>
            <a:endParaRPr lang="de-DE" sz="3300" b="1"/>
          </a:p>
        </p:txBody>
      </p:sp>
      <p:pic>
        <p:nvPicPr>
          <p:cNvPr id="135173" name="Picture 5"/>
          <p:cNvPicPr>
            <a:picLocks noChangeAspect="1" noChangeArrowheads="1"/>
          </p:cNvPicPr>
          <p:nvPr/>
        </p:nvPicPr>
        <p:blipFill>
          <a:blip r:embed="rId2" cstate="print"/>
          <a:srcRect l="3093" t="10654" r="2063" b="18184"/>
          <a:stretch>
            <a:fillRect/>
          </a:stretch>
        </p:blipFill>
        <p:spPr bwMode="auto">
          <a:xfrm>
            <a:off x="5003800" y="1644650"/>
            <a:ext cx="3673475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6741" dir="2849373" algn="ctr" rotWithShape="0">
              <a:schemeClr val="bg2">
                <a:alpha val="50000"/>
              </a:schemeClr>
            </a:outerShdw>
          </a:effectLst>
        </p:spPr>
      </p:pic>
      <p:sp>
        <p:nvSpPr>
          <p:cNvPr id="1351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4321175" cy="4176712"/>
          </a:xfrm>
          <a:noFill/>
          <a:ln/>
        </p:spPr>
        <p:txBody>
          <a:bodyPr/>
          <a:lstStyle/>
          <a:p>
            <a:r>
              <a:rPr lang="de-DE" sz="2800"/>
              <a:t>Developed by Mania Software Ltd.</a:t>
            </a:r>
          </a:p>
          <a:p>
            <a:r>
              <a:rPr lang="de-DE" sz="2800"/>
              <a:t>Simple</a:t>
            </a:r>
          </a:p>
          <a:p>
            <a:r>
              <a:rPr lang="de-DE" sz="2800"/>
              <a:t>Stand-alone DOS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549275"/>
            <a:ext cx="7158037" cy="647477"/>
          </a:xfrm>
        </p:spPr>
        <p:txBody>
          <a:bodyPr/>
          <a:lstStyle/>
          <a:p>
            <a:r>
              <a:rPr lang="de-DE" sz="3300" b="1">
                <a:effectLst>
                  <a:outerShdw blurRad="38100" dist="38100" dir="2700000" algn="tl">
                    <a:srgbClr val="C0C0C0"/>
                  </a:outerShdw>
                </a:effectLst>
              </a:rPr>
              <a:t>UFFDA</a:t>
            </a:r>
            <a:endParaRPr lang="de-DE" sz="3300" b="1"/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2" cstate="print"/>
          <a:srcRect r="4839" b="27083"/>
          <a:stretch>
            <a:fillRect/>
          </a:stretch>
        </p:blipFill>
        <p:spPr bwMode="auto">
          <a:xfrm>
            <a:off x="5076825" y="1916113"/>
            <a:ext cx="3959225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52928" dir="2498012" algn="ctr" rotWithShape="0">
              <a:srgbClr val="808080">
                <a:alpha val="50000"/>
              </a:srgbClr>
            </a:outerShdw>
          </a:effectLst>
        </p:spPr>
      </p:pic>
      <p:sp>
        <p:nvSpPr>
          <p:cNvPr id="137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4826000" cy="3051175"/>
          </a:xfrm>
          <a:noFill/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de-DE" sz="2500"/>
              <a:t>Developed by G.M. Pesti and BM Miller</a:t>
            </a:r>
          </a:p>
          <a:p>
            <a:pPr>
              <a:spcBef>
                <a:spcPct val="40000"/>
              </a:spcBef>
            </a:pPr>
            <a:r>
              <a:rPr lang="de-DE" sz="2500"/>
              <a:t>Stand-alone DOS program</a:t>
            </a:r>
          </a:p>
          <a:p>
            <a:pPr>
              <a:spcBef>
                <a:spcPct val="40000"/>
              </a:spcBef>
            </a:pPr>
            <a:r>
              <a:rPr lang="de-DE" sz="2500"/>
              <a:t>www.poultry.uga.edu/ poultrysoftware.htm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620713"/>
            <a:ext cx="7158037" cy="576039"/>
          </a:xfrm>
        </p:spPr>
        <p:txBody>
          <a:bodyPr/>
          <a:lstStyle/>
          <a:p>
            <a:r>
              <a:rPr lang="de-DE" sz="3300" b="1"/>
              <a:t>WinFeed</a:t>
            </a:r>
            <a:endParaRPr lang="en-US" sz="3300" b="1"/>
          </a:p>
        </p:txBody>
      </p:sp>
      <p:pic>
        <p:nvPicPr>
          <p:cNvPr id="141316" name="Picture 4"/>
          <p:cNvPicPr>
            <a:picLocks noChangeAspect="1" noChangeArrowheads="1"/>
          </p:cNvPicPr>
          <p:nvPr/>
        </p:nvPicPr>
        <p:blipFill>
          <a:blip r:embed="rId2" cstate="print"/>
          <a:srcRect l="23853" t="14374" r="18349" b="14679"/>
          <a:stretch>
            <a:fillRect/>
          </a:stretch>
        </p:blipFill>
        <p:spPr bwMode="auto">
          <a:xfrm>
            <a:off x="5724525" y="1550988"/>
            <a:ext cx="3419475" cy="274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13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4897438" cy="4248150"/>
          </a:xfrm>
          <a:noFill/>
          <a:ln/>
        </p:spPr>
        <p:txBody>
          <a:bodyPr/>
          <a:lstStyle/>
          <a:p>
            <a:pPr>
              <a:spcBef>
                <a:spcPct val="30000"/>
              </a:spcBef>
            </a:pPr>
            <a:r>
              <a:rPr lang="de-DE" sz="2600"/>
              <a:t>Developed by University of Cambridge UK</a:t>
            </a:r>
          </a:p>
          <a:p>
            <a:pPr>
              <a:spcBef>
                <a:spcPct val="30000"/>
              </a:spcBef>
            </a:pPr>
            <a:r>
              <a:rPr lang="de-DE" sz="2600"/>
              <a:t>Usefull for ruminants, poultry,pets, fish,etc.</a:t>
            </a:r>
          </a:p>
          <a:p>
            <a:pPr>
              <a:spcBef>
                <a:spcPct val="30000"/>
              </a:spcBef>
            </a:pPr>
            <a:r>
              <a:rPr lang="de-DE" sz="2600"/>
              <a:t>Simple and user friendly</a:t>
            </a:r>
          </a:p>
          <a:p>
            <a:pPr>
              <a:spcBef>
                <a:spcPct val="30000"/>
              </a:spcBef>
            </a:pPr>
            <a:r>
              <a:rPr lang="de-DE" sz="2600"/>
              <a:t>Compatible fo Window 98, 2000, XP, Vista </a:t>
            </a:r>
          </a:p>
          <a:p>
            <a:pPr>
              <a:spcBef>
                <a:spcPct val="30000"/>
              </a:spcBef>
            </a:pPr>
            <a:r>
              <a:rPr lang="de-DE" sz="2600"/>
              <a:t>www.winfeed.com</a:t>
            </a:r>
          </a:p>
        </p:txBody>
      </p:sp>
      <p:pic>
        <p:nvPicPr>
          <p:cNvPr id="141320" name="Picture 8"/>
          <p:cNvPicPr>
            <a:picLocks noChangeAspect="1" noChangeArrowheads="1"/>
          </p:cNvPicPr>
          <p:nvPr/>
        </p:nvPicPr>
        <p:blipFill>
          <a:blip r:embed="rId3" cstate="print"/>
          <a:srcRect r="3094" b="9377"/>
          <a:stretch>
            <a:fillRect/>
          </a:stretch>
        </p:blipFill>
        <p:spPr bwMode="auto">
          <a:xfrm>
            <a:off x="5724525" y="4413250"/>
            <a:ext cx="34194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04664"/>
            <a:ext cx="7158037" cy="720080"/>
          </a:xfrm>
        </p:spPr>
        <p:txBody>
          <a:bodyPr/>
          <a:lstStyle/>
          <a:p>
            <a:r>
              <a:rPr lang="de-DE" sz="3300" b="1"/>
              <a:t>FeedLive</a:t>
            </a:r>
            <a:endParaRPr lang="en-US" sz="3300" b="1"/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1520" y="1700808"/>
            <a:ext cx="4897438" cy="4248150"/>
          </a:xfrm>
          <a:noFill/>
          <a:ln/>
        </p:spPr>
        <p:txBody>
          <a:bodyPr/>
          <a:lstStyle/>
          <a:p>
            <a:pPr>
              <a:spcBef>
                <a:spcPct val="30000"/>
              </a:spcBef>
            </a:pPr>
            <a:r>
              <a:rPr lang="de-DE" sz="2600"/>
              <a:t>Developed by Feed Live Informatics Company, Nothaburi, Thailand</a:t>
            </a:r>
          </a:p>
          <a:p>
            <a:pPr>
              <a:spcBef>
                <a:spcPct val="30000"/>
              </a:spcBef>
            </a:pPr>
            <a:r>
              <a:rPr lang="de-DE" sz="2600"/>
              <a:t>Usefull for monogastric and ruminant animals</a:t>
            </a:r>
          </a:p>
          <a:p>
            <a:pPr>
              <a:spcBef>
                <a:spcPct val="30000"/>
              </a:spcBef>
            </a:pPr>
            <a:r>
              <a:rPr lang="de-DE" sz="2600"/>
              <a:t>Simple and user friendly </a:t>
            </a:r>
          </a:p>
          <a:p>
            <a:pPr>
              <a:spcBef>
                <a:spcPct val="30000"/>
              </a:spcBef>
            </a:pPr>
            <a:r>
              <a:rPr lang="de-DE" sz="2600"/>
              <a:t>Compatible fo Window 98, 2000, XP.</a:t>
            </a:r>
          </a:p>
          <a:p>
            <a:pPr>
              <a:spcBef>
                <a:spcPct val="30000"/>
              </a:spcBef>
            </a:pPr>
            <a:r>
              <a:rPr lang="de-DE" sz="2600"/>
              <a:t>www.feedliveinformatics.com</a:t>
            </a:r>
          </a:p>
        </p:txBody>
      </p:sp>
      <p:pic>
        <p:nvPicPr>
          <p:cNvPr id="1986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63" y="1412875"/>
            <a:ext cx="3563937" cy="2474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9866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063" y="4029075"/>
            <a:ext cx="3563937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04813"/>
            <a:ext cx="7158037" cy="791939"/>
          </a:xfrm>
        </p:spPr>
        <p:txBody>
          <a:bodyPr/>
          <a:lstStyle/>
          <a:p>
            <a:r>
              <a:rPr lang="de-DE" sz="3300" b="1"/>
              <a:t>Feedsoft</a:t>
            </a:r>
            <a:endParaRPr lang="en-US" sz="3300" b="1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4897438" cy="4248150"/>
          </a:xfrm>
          <a:noFill/>
          <a:ln/>
        </p:spPr>
        <p:txBody>
          <a:bodyPr/>
          <a:lstStyle/>
          <a:p>
            <a:pPr>
              <a:spcBef>
                <a:spcPct val="30000"/>
              </a:spcBef>
            </a:pPr>
            <a:r>
              <a:rPr lang="de-DE" sz="2500"/>
              <a:t>Developed by Feedsoft Corporation,USA</a:t>
            </a:r>
          </a:p>
          <a:p>
            <a:pPr>
              <a:spcBef>
                <a:spcPct val="30000"/>
              </a:spcBef>
            </a:pPr>
            <a:r>
              <a:rPr lang="de-DE" sz="2500"/>
              <a:t>Usefull for monogastric and ruminant animals</a:t>
            </a:r>
          </a:p>
          <a:p>
            <a:pPr>
              <a:spcBef>
                <a:spcPct val="30000"/>
              </a:spcBef>
            </a:pPr>
            <a:r>
              <a:rPr lang="de-DE" sz="2500"/>
              <a:t>Supports for client and plants </a:t>
            </a:r>
          </a:p>
          <a:p>
            <a:pPr>
              <a:spcBef>
                <a:spcPct val="30000"/>
              </a:spcBef>
            </a:pPr>
            <a:r>
              <a:rPr lang="de-DE" sz="2500"/>
              <a:t>Support multi blending</a:t>
            </a:r>
          </a:p>
          <a:p>
            <a:pPr>
              <a:spcBef>
                <a:spcPct val="30000"/>
              </a:spcBef>
            </a:pPr>
            <a:r>
              <a:rPr lang="de-DE" sz="2500"/>
              <a:t>Compatible fo Window 98, 2000, XP.</a:t>
            </a:r>
          </a:p>
          <a:p>
            <a:pPr>
              <a:spcBef>
                <a:spcPct val="30000"/>
              </a:spcBef>
            </a:pPr>
            <a:r>
              <a:rPr lang="de-DE" sz="2500"/>
              <a:t>www.feedsoft.com</a:t>
            </a:r>
          </a:p>
        </p:txBody>
      </p:sp>
      <p:pic>
        <p:nvPicPr>
          <p:cNvPr id="201734" name="Picture 6" descr="homesho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2527300"/>
            <a:ext cx="3924300" cy="2846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158037" cy="1099914"/>
          </a:xfrm>
        </p:spPr>
        <p:txBody>
          <a:bodyPr/>
          <a:lstStyle/>
          <a:p>
            <a:r>
              <a:rPr lang="de-DE" sz="3300" b="1"/>
              <a:t>Brill Feed Formulation</a:t>
            </a:r>
            <a:endParaRPr lang="en-US" sz="3300" b="1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28800"/>
            <a:ext cx="4897438" cy="4248150"/>
          </a:xfrm>
          <a:noFill/>
          <a:ln/>
        </p:spPr>
        <p:txBody>
          <a:bodyPr/>
          <a:lstStyle/>
          <a:p>
            <a:pPr>
              <a:spcBef>
                <a:spcPct val="30000"/>
              </a:spcBef>
            </a:pPr>
            <a:r>
              <a:rPr lang="de-DE" sz="2200"/>
              <a:t>Developed by Feed Management System Inc, USA.</a:t>
            </a:r>
          </a:p>
          <a:p>
            <a:pPr>
              <a:spcBef>
                <a:spcPct val="30000"/>
              </a:spcBef>
            </a:pPr>
            <a:r>
              <a:rPr lang="de-DE" sz="2200"/>
              <a:t>Advance feed formulation software</a:t>
            </a:r>
          </a:p>
          <a:p>
            <a:pPr>
              <a:spcBef>
                <a:spcPct val="30000"/>
              </a:spcBef>
            </a:pPr>
            <a:r>
              <a:rPr lang="de-DE" sz="2200"/>
              <a:t>Usefull for monogastric and ruminants</a:t>
            </a:r>
          </a:p>
          <a:p>
            <a:pPr>
              <a:spcBef>
                <a:spcPct val="30000"/>
              </a:spcBef>
            </a:pPr>
            <a:r>
              <a:rPr lang="de-DE" sz="2200"/>
              <a:t>Minimize cost of a formula, multiple formulas in multiple feedmills (multi blending)</a:t>
            </a:r>
          </a:p>
          <a:p>
            <a:pPr>
              <a:spcBef>
                <a:spcPct val="30000"/>
              </a:spcBef>
            </a:pPr>
            <a:r>
              <a:rPr lang="de-DE" sz="2200"/>
              <a:t>Compatible fo MS Window</a:t>
            </a:r>
          </a:p>
          <a:p>
            <a:pPr>
              <a:spcBef>
                <a:spcPct val="30000"/>
              </a:spcBef>
            </a:pPr>
            <a:r>
              <a:rPr lang="de-DE" sz="2200"/>
              <a:t>www.feedsys.com</a:t>
            </a:r>
          </a:p>
        </p:txBody>
      </p:sp>
      <p:pic>
        <p:nvPicPr>
          <p:cNvPr id="199686" name="Picture 6"/>
          <p:cNvPicPr>
            <a:picLocks noChangeAspect="1" noChangeArrowheads="1"/>
          </p:cNvPicPr>
          <p:nvPr/>
        </p:nvPicPr>
        <p:blipFill>
          <a:blip r:embed="rId2" cstate="print"/>
          <a:srcRect b="3030"/>
          <a:stretch>
            <a:fillRect/>
          </a:stretch>
        </p:blipFill>
        <p:spPr bwMode="auto">
          <a:xfrm>
            <a:off x="5364163" y="3535363"/>
            <a:ext cx="3744912" cy="272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9687" name="Picture 7"/>
          <p:cNvPicPr>
            <a:picLocks noChangeAspect="1" noChangeArrowheads="1"/>
          </p:cNvPicPr>
          <p:nvPr/>
        </p:nvPicPr>
        <p:blipFill>
          <a:blip r:embed="rId3" cstate="print"/>
          <a:srcRect l="23076" t="24138" r="23077" b="29311"/>
          <a:stretch>
            <a:fillRect/>
          </a:stretch>
        </p:blipFill>
        <p:spPr bwMode="auto">
          <a:xfrm>
            <a:off x="5364163" y="1503363"/>
            <a:ext cx="3690937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9688" name="Picture 8"/>
          <p:cNvPicPr>
            <a:picLocks noChangeAspect="1" noChangeArrowheads="1"/>
          </p:cNvPicPr>
          <p:nvPr/>
        </p:nvPicPr>
        <p:blipFill>
          <a:blip r:embed="rId4" cstate="print"/>
          <a:srcRect l="14267" t="14455" r="26563" b="40024"/>
          <a:stretch>
            <a:fillRect/>
          </a:stretch>
        </p:blipFill>
        <p:spPr bwMode="auto">
          <a:xfrm>
            <a:off x="6659563" y="188913"/>
            <a:ext cx="1512887" cy="11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549275"/>
            <a:ext cx="7158037" cy="647477"/>
          </a:xfrm>
        </p:spPr>
        <p:txBody>
          <a:bodyPr/>
          <a:lstStyle/>
          <a:p>
            <a:pPr eaLnBrk="1" hangingPunct="1"/>
            <a:r>
              <a:rPr lang="id-ID" sz="3300" b="1" smtClean="0"/>
              <a:t>Penutup</a:t>
            </a:r>
            <a:endParaRPr lang="en-US" sz="3300" b="1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00808"/>
            <a:ext cx="6480720" cy="3384550"/>
          </a:xfrm>
          <a:noFill/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id-ID" sz="2500" smtClean="0"/>
              <a:t>LP merupakan dasar formulasi ransum ternak</a:t>
            </a:r>
            <a:endParaRPr lang="de-DE" sz="2500" smtClean="0"/>
          </a:p>
          <a:p>
            <a:pPr eaLnBrk="1" hangingPunct="1">
              <a:spcBef>
                <a:spcPct val="30000"/>
              </a:spcBef>
            </a:pPr>
            <a:r>
              <a:rPr lang="id-ID" sz="2500" smtClean="0"/>
              <a:t>Semua software formulasi ransum tidak memperhatikan performan ternak</a:t>
            </a:r>
            <a:endParaRPr lang="de-DE" sz="2500" smtClean="0"/>
          </a:p>
          <a:p>
            <a:pPr eaLnBrk="1" hangingPunct="1">
              <a:spcBef>
                <a:spcPct val="30000"/>
              </a:spcBef>
            </a:pPr>
            <a:r>
              <a:rPr lang="id-ID" sz="2500" smtClean="0"/>
              <a:t>Nutritionist bertanggungjawab terhadap kualitas ransum</a:t>
            </a:r>
            <a:endParaRPr lang="de-DE" sz="2500" smtClean="0"/>
          </a:p>
        </p:txBody>
      </p:sp>
      <p:pic>
        <p:nvPicPr>
          <p:cNvPr id="33796" name="Picture 7" descr="world_connected_hg_clr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1975" y="2348880"/>
            <a:ext cx="2232025" cy="148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 descr="Foto Comfeed 8"/>
          <p:cNvPicPr>
            <a:picLocks noChangeAspect="1" noChangeArrowheads="1"/>
          </p:cNvPicPr>
          <p:nvPr/>
        </p:nvPicPr>
        <p:blipFill>
          <a:blip r:embed="rId2" cstate="print"/>
          <a:srcRect t="6154" r="2499"/>
          <a:stretch>
            <a:fillRect/>
          </a:stretch>
        </p:blipFill>
        <p:spPr bwMode="auto">
          <a:xfrm>
            <a:off x="539750" y="3357563"/>
            <a:ext cx="3733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0263" y="1371600"/>
            <a:ext cx="3886200" cy="1609725"/>
          </a:xfrm>
        </p:spPr>
        <p:txBody>
          <a:bodyPr/>
          <a:lstStyle/>
          <a:p>
            <a:pPr eaLnBrk="1" hangingPunct="1">
              <a:defRPr/>
            </a:pPr>
            <a:r>
              <a:rPr lang="id-ID" sz="33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Terima Kasih</a:t>
            </a:r>
            <a:endParaRPr lang="en-US" sz="33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Syarat Formulasi Ransum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Mengetahui jenis dan standar kebutuhan nutrien:</a:t>
            </a:r>
          </a:p>
          <a:p>
            <a:pPr lvl="1"/>
            <a:r>
              <a:rPr lang="en-US" sz="2000" smtClean="0"/>
              <a:t>Energi, protein, lemak, mineral, vitamin, asam amino dll</a:t>
            </a:r>
          </a:p>
          <a:p>
            <a:r>
              <a:rPr lang="en-US" smtClean="0"/>
              <a:t>Mengetahui komposisi bahan pakan serta batas-batas penggunaannya. </a:t>
            </a:r>
          </a:p>
          <a:p>
            <a:pPr lvl="1"/>
            <a:r>
              <a:rPr lang="en-US" sz="2000" smtClean="0"/>
              <a:t>Misalnya batas max penggunaan CPO  adalah 5%</a:t>
            </a:r>
          </a:p>
          <a:p>
            <a:r>
              <a:rPr lang="en-US" smtClean="0"/>
              <a:t>Menghasilkan ransum yang murah tapi seimbang (</a:t>
            </a:r>
            <a:r>
              <a:rPr lang="en-US" i="1" smtClean="0"/>
              <a:t>balance ration</a:t>
            </a:r>
            <a:r>
              <a:rPr lang="en-US" smtClean="0"/>
              <a:t>).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268760"/>
            <a:ext cx="8034338" cy="5040560"/>
          </a:xfrm>
        </p:spPr>
        <p:txBody>
          <a:bodyPr/>
          <a:lstStyle/>
          <a:p>
            <a:pPr eaLnBrk="1" hangingPunct="1"/>
            <a:r>
              <a:rPr lang="id-ID" sz="2800" smtClean="0"/>
              <a:t>Jenis ransum (tergantung pada jenis ternak, umur, BB, produksi dll)</a:t>
            </a:r>
          </a:p>
          <a:p>
            <a:pPr lvl="1" eaLnBrk="1" hangingPunct="1"/>
            <a:r>
              <a:rPr lang="id-ID" sz="2400" smtClean="0"/>
              <a:t>Sapi potong: calf, growing, fattening</a:t>
            </a:r>
          </a:p>
          <a:p>
            <a:pPr lvl="1" eaLnBrk="1" hangingPunct="1"/>
            <a:r>
              <a:rPr lang="id-ID" sz="2400" smtClean="0"/>
              <a:t>Sapi perah: calf, growing, lactation, dry</a:t>
            </a:r>
            <a:endParaRPr lang="en-US" sz="2400" smtClean="0"/>
          </a:p>
          <a:p>
            <a:pPr lvl="1" eaLnBrk="1" hangingPunct="1"/>
            <a:r>
              <a:rPr lang="en-US" sz="2400" smtClean="0"/>
              <a:t>Broiler: starter, growing, finishing</a:t>
            </a:r>
          </a:p>
          <a:p>
            <a:pPr lvl="1" eaLnBrk="1" hangingPunct="1"/>
            <a:r>
              <a:rPr lang="en-US" sz="2400" smtClean="0"/>
              <a:t>Layer: starter, growing, laying</a:t>
            </a:r>
            <a:endParaRPr lang="id-ID" sz="2400" smtClean="0"/>
          </a:p>
          <a:p>
            <a:pPr eaLnBrk="1" hangingPunct="1"/>
            <a:r>
              <a:rPr lang="id-ID" sz="2800" smtClean="0"/>
              <a:t>Bahan pakan (komposisi nutrisi, kandungan anti nutrisi dan batasan penggunaan bahan pakan).</a:t>
            </a:r>
          </a:p>
          <a:p>
            <a:pPr eaLnBrk="1" hangingPunct="1"/>
            <a:r>
              <a:rPr lang="id-ID" sz="2800" smtClean="0"/>
              <a:t>Harga bahan pakan</a:t>
            </a:r>
            <a:r>
              <a:rPr lang="en-US" sz="2800" smtClean="0"/>
              <a:t> (Kuadran Harga)</a:t>
            </a:r>
            <a:endParaRPr lang="id-ID" sz="2800" smtClean="0"/>
          </a:p>
          <a:p>
            <a:pPr lvl="1" eaLnBrk="1" hangingPunct="1"/>
            <a:r>
              <a:rPr lang="id-ID" sz="2400" smtClean="0"/>
              <a:t>Harga dalam BK dan harga per unit nutrien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4624"/>
            <a:ext cx="7158037" cy="1100138"/>
          </a:xfrm>
        </p:spPr>
        <p:txBody>
          <a:bodyPr/>
          <a:lstStyle/>
          <a:p>
            <a:pPr eaLnBrk="1" hangingPunct="1">
              <a:defRPr/>
            </a:pPr>
            <a:r>
              <a:rPr lang="id-ID" sz="33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Kebutuhan Nutrien</a:t>
            </a:r>
            <a:endParaRPr lang="de-DE" sz="3300" b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556792"/>
            <a:ext cx="8015288" cy="4114800"/>
          </a:xfrm>
        </p:spPr>
        <p:txBody>
          <a:bodyPr/>
          <a:lstStyle/>
          <a:p>
            <a:pPr eaLnBrk="1" hangingPunct="1"/>
            <a:r>
              <a:rPr lang="id-ID" sz="2800" smtClean="0"/>
              <a:t>Kebutuhan Hidup Pokok (</a:t>
            </a:r>
            <a:r>
              <a:rPr lang="id-ID" sz="2800" i="1" smtClean="0"/>
              <a:t>m</a:t>
            </a:r>
            <a:r>
              <a:rPr lang="de-DE" sz="2800" i="1" smtClean="0"/>
              <a:t>aintenance</a:t>
            </a:r>
            <a:r>
              <a:rPr lang="de-DE" sz="2800" smtClean="0"/>
              <a:t> </a:t>
            </a:r>
            <a:r>
              <a:rPr lang="id-ID" sz="2800" smtClean="0"/>
              <a:t>) yaitu kebutuhan bagi ternak untuk aktivitas dasar </a:t>
            </a:r>
            <a:r>
              <a:rPr lang="de-DE" sz="2800" smtClean="0"/>
              <a:t>(</a:t>
            </a:r>
            <a:r>
              <a:rPr lang="id-ID" sz="2800" smtClean="0"/>
              <a:t>bernapas, peredaran dasar, menjaga suhu tubuh) tanpa ada perubahan bobot badan</a:t>
            </a:r>
          </a:p>
          <a:p>
            <a:pPr eaLnBrk="1" hangingPunct="1"/>
            <a:r>
              <a:rPr lang="id-ID" sz="2800" smtClean="0"/>
              <a:t>Kebutuhan Produksi (</a:t>
            </a:r>
            <a:r>
              <a:rPr lang="id-ID" sz="2800" i="1" smtClean="0"/>
              <a:t>p</a:t>
            </a:r>
            <a:r>
              <a:rPr lang="de-DE" sz="2800" i="1" smtClean="0"/>
              <a:t>roduction</a:t>
            </a:r>
            <a:r>
              <a:rPr lang="id-ID" sz="2800" smtClean="0"/>
              <a:t>) seperti untuk daging, susu, </a:t>
            </a:r>
            <a:r>
              <a:rPr lang="en-US" sz="2800" smtClean="0"/>
              <a:t>telur,</a:t>
            </a:r>
            <a:r>
              <a:rPr lang="id-ID" sz="2800" smtClean="0"/>
              <a:t> dll</a:t>
            </a:r>
            <a:endParaRPr lang="de-DE" sz="2800" smtClean="0"/>
          </a:p>
        </p:txBody>
      </p:sp>
      <p:pic>
        <p:nvPicPr>
          <p:cNvPr id="7172" name="Picture 4" descr="cow-and-calf"/>
          <p:cNvPicPr>
            <a:picLocks noChangeAspect="1" noChangeArrowheads="1"/>
          </p:cNvPicPr>
          <p:nvPr/>
        </p:nvPicPr>
        <p:blipFill>
          <a:blip r:embed="rId2" cstate="print"/>
          <a:srcRect r="7692"/>
          <a:stretch>
            <a:fillRect/>
          </a:stretch>
        </p:blipFill>
        <p:spPr bwMode="auto">
          <a:xfrm>
            <a:off x="5943600" y="4652963"/>
            <a:ext cx="2566988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P01023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4667250"/>
            <a:ext cx="2484438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 descr="Foto Agros 46"/>
          <p:cNvPicPr>
            <a:picLocks noChangeAspect="1" noChangeArrowheads="1"/>
          </p:cNvPicPr>
          <p:nvPr/>
        </p:nvPicPr>
        <p:blipFill>
          <a:blip r:embed="rId4" cstate="print"/>
          <a:srcRect l="5621" r="4445" b="2779"/>
          <a:stretch>
            <a:fillRect/>
          </a:stretch>
        </p:blipFill>
        <p:spPr bwMode="auto">
          <a:xfrm>
            <a:off x="990600" y="4664075"/>
            <a:ext cx="2209800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04664"/>
            <a:ext cx="7158037" cy="648072"/>
          </a:xfrm>
        </p:spPr>
        <p:txBody>
          <a:bodyPr/>
          <a:lstStyle/>
          <a:p>
            <a:pPr eaLnBrk="1" hangingPunct="1"/>
            <a:r>
              <a:rPr lang="de-DE" sz="3300" b="1" smtClean="0"/>
              <a:t>Nutrien</a:t>
            </a:r>
            <a:endParaRPr lang="en-US" sz="3300" b="1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484784"/>
            <a:ext cx="7451725" cy="4114800"/>
          </a:xfrm>
        </p:spPr>
        <p:txBody>
          <a:bodyPr/>
          <a:lstStyle/>
          <a:p>
            <a:pPr eaLnBrk="1" hangingPunct="1"/>
            <a:r>
              <a:rPr lang="de-DE" sz="2800" smtClean="0"/>
              <a:t>Energ</a:t>
            </a:r>
            <a:r>
              <a:rPr lang="id-ID" sz="2800" smtClean="0"/>
              <a:t>i</a:t>
            </a:r>
            <a:endParaRPr lang="de-DE" sz="2800" smtClean="0"/>
          </a:p>
          <a:p>
            <a:pPr eaLnBrk="1" hangingPunct="1"/>
            <a:r>
              <a:rPr lang="de-DE" sz="2800" smtClean="0"/>
              <a:t>Protein </a:t>
            </a:r>
            <a:endParaRPr lang="id-ID" sz="2800" smtClean="0"/>
          </a:p>
          <a:p>
            <a:pPr eaLnBrk="1" hangingPunct="1"/>
            <a:r>
              <a:rPr lang="de-DE" sz="2800" smtClean="0"/>
              <a:t>Mineral</a:t>
            </a:r>
          </a:p>
          <a:p>
            <a:pPr eaLnBrk="1" hangingPunct="1"/>
            <a:r>
              <a:rPr lang="de-DE" sz="2800" smtClean="0"/>
              <a:t>Vitamin</a:t>
            </a:r>
          </a:p>
          <a:p>
            <a:pPr eaLnBrk="1" hangingPunct="1"/>
            <a:r>
              <a:rPr lang="id-ID" sz="2800" smtClean="0"/>
              <a:t>Asam Lemak</a:t>
            </a:r>
            <a:endParaRPr lang="de-DE" sz="2800" smtClean="0"/>
          </a:p>
          <a:p>
            <a:pPr eaLnBrk="1" hangingPunct="1"/>
            <a:r>
              <a:rPr lang="id-ID" sz="2800" smtClean="0"/>
              <a:t>Air</a:t>
            </a:r>
            <a:endParaRPr lang="en-US" sz="2800" smtClean="0"/>
          </a:p>
        </p:txBody>
      </p:sp>
      <p:pic>
        <p:nvPicPr>
          <p:cNvPr id="4" name="Picture1" descr="0102"/>
          <p:cNvPicPr>
            <a:picLocks noChangeAspect="1" noChangeArrowheads="1"/>
          </p:cNvPicPr>
          <p:nvPr/>
        </p:nvPicPr>
        <p:blipFill>
          <a:blip r:embed="rId2" cstate="print"/>
          <a:srcRect l="50294" b="7501"/>
          <a:stretch>
            <a:fillRect/>
          </a:stretch>
        </p:blipFill>
        <p:spPr bwMode="auto">
          <a:xfrm>
            <a:off x="4472582" y="3738141"/>
            <a:ext cx="3771826" cy="264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1" descr="0102"/>
          <p:cNvPicPr>
            <a:picLocks noChangeAspect="1" noChangeArrowheads="1"/>
          </p:cNvPicPr>
          <p:nvPr/>
        </p:nvPicPr>
        <p:blipFill>
          <a:blip r:embed="rId2" cstate="print"/>
          <a:srcRect r="49706" b="29442"/>
          <a:stretch>
            <a:fillRect/>
          </a:stretch>
        </p:blipFill>
        <p:spPr bwMode="auto">
          <a:xfrm>
            <a:off x="4499992" y="1484784"/>
            <a:ext cx="381642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363" y="404664"/>
            <a:ext cx="7158037" cy="785813"/>
          </a:xfrm>
        </p:spPr>
        <p:txBody>
          <a:bodyPr/>
          <a:lstStyle/>
          <a:p>
            <a:r>
              <a:rPr lang="id-ID" sz="3300" b="1" smtClean="0"/>
              <a:t>Partisi Energi</a:t>
            </a:r>
            <a:endParaRPr lang="en-US" sz="3300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719263"/>
            <a:ext cx="8129587" cy="4411662"/>
          </a:xfrm>
        </p:spPr>
        <p:txBody>
          <a:bodyPr/>
          <a:lstStyle/>
          <a:p>
            <a:pPr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de-DE" sz="2400" b="1" smtClean="0"/>
              <a:t>GE (Energi Bruto)</a:t>
            </a:r>
          </a:p>
          <a:p>
            <a:pPr lvl="1"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de-DE" sz="2000" smtClean="0"/>
              <a:t>Energi Feses</a:t>
            </a:r>
          </a:p>
          <a:p>
            <a:pPr lvl="1"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de-DE" sz="2400" b="1" smtClean="0"/>
              <a:t>DE (Energi Tercerna)</a:t>
            </a:r>
          </a:p>
          <a:p>
            <a:pPr lvl="2"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de-DE" sz="2100" smtClean="0"/>
              <a:t>Energi Urin (+ gas fermentasi pada ruminan)</a:t>
            </a:r>
          </a:p>
          <a:p>
            <a:pPr lvl="2"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de-DE" b="1" smtClean="0"/>
              <a:t>ME (Energi Termetabolis)</a:t>
            </a:r>
          </a:p>
          <a:p>
            <a:pPr lvl="3"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de-DE" smtClean="0"/>
              <a:t>Panas Tubuh (Heat Increament) terbuang berupa panas atau digunakan tubuh</a:t>
            </a:r>
          </a:p>
          <a:p>
            <a:pPr lvl="3"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de-DE" sz="2400" b="1" smtClean="0"/>
              <a:t>NE (Energi Netto)</a:t>
            </a:r>
          </a:p>
          <a:p>
            <a:pPr lvl="4"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de-DE" b="1" smtClean="0">
                <a:solidFill>
                  <a:srgbClr val="FF3300"/>
                </a:solidFill>
              </a:rPr>
              <a:t>Kebutuhan Pokok (Maintenance)</a:t>
            </a:r>
            <a:r>
              <a:rPr lang="de-DE" smtClean="0"/>
              <a:t> (NEm) (metabolisme basal, aktivitas dasar, menjadi temperatur tubuh)</a:t>
            </a:r>
          </a:p>
          <a:p>
            <a:pPr lvl="4"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de-DE" b="1" smtClean="0">
                <a:solidFill>
                  <a:srgbClr val="FF3300"/>
                </a:solidFill>
              </a:rPr>
              <a:t>Kebutuhan Produksi (Production)</a:t>
            </a:r>
            <a:r>
              <a:rPr lang="de-DE" smtClean="0"/>
              <a:t> (NEp) (pertumbuhan,susu,telur, bulu,energi kerja,dll)</a:t>
            </a:r>
          </a:p>
          <a:p>
            <a:pPr lvl="3">
              <a:lnSpc>
                <a:spcPct val="90000"/>
              </a:lnSpc>
              <a:buSzTx/>
              <a:buFont typeface="Wingdings" pitchFamily="2" charset="2"/>
              <a:buChar char="Ø"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1391</TotalTime>
  <Words>1588</Words>
  <Application>Microsoft Office PowerPoint</Application>
  <PresentationFormat>On-screen Show (4:3)</PresentationFormat>
  <Paragraphs>326</Paragraphs>
  <Slides>49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Axis</vt:lpstr>
      <vt:lpstr>Worksheet</vt:lpstr>
      <vt:lpstr>Microsoft Office Excel 97-2003 Worksheet</vt:lpstr>
      <vt:lpstr>Prinsif Dasar FORMULASI RANSUM</vt:lpstr>
      <vt:lpstr>LATAR BELAKANG</vt:lpstr>
      <vt:lpstr>Permasalahan Pakan</vt:lpstr>
      <vt:lpstr>Formulasi Ransum</vt:lpstr>
      <vt:lpstr>Syarat Formulasi Ransum</vt:lpstr>
      <vt:lpstr>Slide 6</vt:lpstr>
      <vt:lpstr>Kebutuhan Nutrien</vt:lpstr>
      <vt:lpstr>Nutrien</vt:lpstr>
      <vt:lpstr>Partisi Energi</vt:lpstr>
      <vt:lpstr>Slide 10</vt:lpstr>
      <vt:lpstr>Slide 11</vt:lpstr>
      <vt:lpstr>Karbohidrat</vt:lpstr>
      <vt:lpstr>Protein dan Asam Amino</vt:lpstr>
      <vt:lpstr>Hubungan antar AA</vt:lpstr>
      <vt:lpstr>AA Synthetic </vt:lpstr>
      <vt:lpstr>Lemak</vt:lpstr>
      <vt:lpstr>Mineral</vt:lpstr>
      <vt:lpstr>Vitamin</vt:lpstr>
      <vt:lpstr>STANDAR KEBUTUHAN NUTRIEN</vt:lpstr>
      <vt:lpstr>National Research Council</vt:lpstr>
      <vt:lpstr>Kebutuhan Nutrien Sapi Perah (NRC)</vt:lpstr>
      <vt:lpstr>Kebutuhan Nutrien Sapi Perah (NRC)</vt:lpstr>
      <vt:lpstr>Kebutuhan Nutrien Sapi Potong (NRC)</vt:lpstr>
      <vt:lpstr>Bahan Pakan</vt:lpstr>
      <vt:lpstr>Konsentrat</vt:lpstr>
      <vt:lpstr>Hijauan</vt:lpstr>
      <vt:lpstr>Supplement</vt:lpstr>
      <vt:lpstr>Feed Additive</vt:lpstr>
      <vt:lpstr>Ransum Unggas</vt:lpstr>
      <vt:lpstr>Ransum Sapi Perah</vt:lpstr>
      <vt:lpstr>Ransum Sapi Potong</vt:lpstr>
      <vt:lpstr>METODE FORMULASI RANSUM</vt:lpstr>
      <vt:lpstr>Square Method</vt:lpstr>
      <vt:lpstr>Simultaneous Equ. Method</vt:lpstr>
      <vt:lpstr>Matrix Method</vt:lpstr>
      <vt:lpstr>Trial and Error Method</vt:lpstr>
      <vt:lpstr>Computer Method</vt:lpstr>
      <vt:lpstr>Linear Programming</vt:lpstr>
      <vt:lpstr>Mathematic model of LP</vt:lpstr>
      <vt:lpstr>Ration Formulation using Excel Solver</vt:lpstr>
      <vt:lpstr>Ration Formulation using QM</vt:lpstr>
      <vt:lpstr>Feed Mania</vt:lpstr>
      <vt:lpstr>UFFDA</vt:lpstr>
      <vt:lpstr>WinFeed</vt:lpstr>
      <vt:lpstr>FeedLive</vt:lpstr>
      <vt:lpstr>Feedsoft</vt:lpstr>
      <vt:lpstr>Brill Feed Formulation</vt:lpstr>
      <vt:lpstr>Penutup</vt:lpstr>
      <vt:lpstr>Terima Kasih</vt:lpstr>
    </vt:vector>
  </TitlesOfParts>
  <Company>CV. ZOOM ACCELERA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FORMULASI RANSUM TERNAK</dc:title>
  <dc:creator>INMT_FAPET</dc:creator>
  <cp:lastModifiedBy>Idat G. Permana</cp:lastModifiedBy>
  <cp:revision>123</cp:revision>
  <dcterms:created xsi:type="dcterms:W3CDTF">2003-05-28T02:35:57Z</dcterms:created>
  <dcterms:modified xsi:type="dcterms:W3CDTF">2012-02-20T23:27:44Z</dcterms:modified>
</cp:coreProperties>
</file>