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6"/>
  </p:notesMasterIdLst>
  <p:handoutMasterIdLst>
    <p:handoutMasterId r:id="rId47"/>
  </p:handoutMasterIdLst>
  <p:sldIdLst>
    <p:sldId id="312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424" r:id="rId14"/>
    <p:sldId id="396" r:id="rId15"/>
    <p:sldId id="397" r:id="rId16"/>
    <p:sldId id="398" r:id="rId17"/>
    <p:sldId id="399" r:id="rId18"/>
    <p:sldId id="400" r:id="rId19"/>
    <p:sldId id="425" r:id="rId20"/>
    <p:sldId id="402" r:id="rId21"/>
    <p:sldId id="403" r:id="rId22"/>
    <p:sldId id="404" r:id="rId23"/>
    <p:sldId id="405" r:id="rId24"/>
    <p:sldId id="406" r:id="rId25"/>
    <p:sldId id="407" r:id="rId26"/>
    <p:sldId id="426" r:id="rId27"/>
    <p:sldId id="409" r:id="rId28"/>
    <p:sldId id="410" r:id="rId29"/>
    <p:sldId id="411" r:id="rId30"/>
    <p:sldId id="427" r:id="rId31"/>
    <p:sldId id="413" r:id="rId32"/>
    <p:sldId id="414" r:id="rId33"/>
    <p:sldId id="430" r:id="rId34"/>
    <p:sldId id="415" r:id="rId35"/>
    <p:sldId id="416" r:id="rId36"/>
    <p:sldId id="417" r:id="rId37"/>
    <p:sldId id="418" r:id="rId38"/>
    <p:sldId id="419" r:id="rId39"/>
    <p:sldId id="428" r:id="rId40"/>
    <p:sldId id="421" r:id="rId41"/>
    <p:sldId id="429" r:id="rId42"/>
    <p:sldId id="422" r:id="rId43"/>
    <p:sldId id="423" r:id="rId44"/>
    <p:sldId id="277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FFCC00"/>
    <a:srgbClr val="FF6699"/>
    <a:srgbClr val="FFFF00"/>
    <a:srgbClr val="FF99FF"/>
    <a:srgbClr val="808080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700" autoAdjust="0"/>
  </p:normalViewPr>
  <p:slideViewPr>
    <p:cSldViewPr>
      <p:cViewPr>
        <p:scale>
          <a:sx n="66" d="100"/>
          <a:sy n="66" d="100"/>
        </p:scale>
        <p:origin x="-14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85D24B0D-987E-4DA4-AD1D-FCACDDAF76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9DBB1FDA-8263-4A88-8395-6FC685CB2EB8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Sub Title</a:t>
            </a:r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8B9D9E-E41B-44D4-B4B0-93B8DF391B8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95590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195591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95592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593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59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95" name="Freeform 11"/>
            <p:cNvSpPr>
              <a:spLocks noChangeArrowheads="1"/>
            </p:cNvSpPr>
            <p:nvPr/>
          </p:nvSpPr>
          <p:spPr bwMode="auto">
            <a:xfrm>
              <a:off x="4983" y="888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5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n-US" smtClean="0"/>
              <a:t>Judul Presentasi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0E958-2CF4-4897-8D17-429D0D1F6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0072E-8250-49B2-A0EC-5D4605DF0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AC4AC-1057-42EB-BC5E-A0CF8B4D5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9088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E1B261-A2C0-4BB7-B0F3-7595E25B2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9088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700808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700808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21892E-26CC-4989-96B0-300CEF9D3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332656"/>
            <a:ext cx="7293496" cy="85496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35E039-7A2B-485D-AD4E-79A546D646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9088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9BB4BB-7848-4D84-A8B8-DFE96B274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90A443-4A55-4755-BC9F-C370ACDCE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E2BFD2-F0F8-4F7D-8D12-6230135B8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AEE6E1-B6EF-4055-B6DF-B25EE8A9B0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260647"/>
            <a:ext cx="7158037" cy="86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700808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2937E0-516C-454D-9E87-0C28627A6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0" y="116716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1447800" y="116716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70347" y="260648"/>
            <a:ext cx="7158037" cy="9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Judul 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700808"/>
            <a:ext cx="76612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Sub Judul</a:t>
            </a:r>
          </a:p>
          <a:p>
            <a:pPr lvl="1"/>
            <a:r>
              <a:rPr lang="en-US" smtClean="0"/>
              <a:t>Sub sub Judul</a:t>
            </a:r>
          </a:p>
          <a:p>
            <a:pPr lvl="2"/>
            <a:r>
              <a:rPr lang="en-US" smtClean="0"/>
              <a:t>dst</a:t>
            </a:r>
          </a:p>
          <a:p>
            <a:pPr lvl="3"/>
            <a:r>
              <a:rPr lang="en-US" smtClean="0"/>
              <a:t>dst</a:t>
            </a:r>
          </a:p>
          <a:p>
            <a:pPr lvl="4"/>
            <a:r>
              <a:rPr lang="en-US" smtClean="0"/>
              <a:t>dst</a:t>
            </a:r>
          </a:p>
        </p:txBody>
      </p:sp>
      <p:sp>
        <p:nvSpPr>
          <p:cNvPr id="194569" name="Freeform 9"/>
          <p:cNvSpPr>
            <a:spLocks noChangeArrowheads="1"/>
          </p:cNvSpPr>
          <p:nvPr/>
        </p:nvSpPr>
        <p:spPr bwMode="auto">
          <a:xfrm>
            <a:off x="838200" y="404664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0" name="Freeform 10"/>
          <p:cNvSpPr>
            <a:spLocks noChangeArrowheads="1"/>
          </p:cNvSpPr>
          <p:nvPr/>
        </p:nvSpPr>
        <p:spPr bwMode="auto">
          <a:xfrm>
            <a:off x="8262938" y="267618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571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6473411"/>
            <a:ext cx="9144000" cy="41197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0" r:id="rId3"/>
    <p:sldLayoutId id="2147483751" r:id="rId4"/>
    <p:sldLayoutId id="2147483752" r:id="rId5"/>
    <p:sldLayoutId id="2147483753" r:id="rId6"/>
    <p:sldLayoutId id="2147483755" r:id="rId7"/>
    <p:sldLayoutId id="2147483758" r:id="rId8"/>
    <p:sldLayoutId id="2147483759" r:id="rId9"/>
    <p:sldLayoutId id="2147483761" r:id="rId10"/>
    <p:sldLayoutId id="2147483762" r:id="rId11"/>
    <p:sldLayoutId id="21474837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 baseline="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hyperlink" Target="mailto:permana@ipb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oil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864845" y="5373216"/>
            <a:ext cx="1059083" cy="1484784"/>
          </a:xfrm>
          <a:prstGeom prst="rect">
            <a:avLst/>
          </a:prstGeom>
        </p:spPr>
      </p:pic>
      <p:pic>
        <p:nvPicPr>
          <p:cNvPr id="6" name="Picture 5" descr="poultry-info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2997" y="5229200"/>
            <a:ext cx="1386212" cy="1628800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47155"/>
            <a:ext cx="7920037" cy="1133773"/>
          </a:xfrm>
        </p:spPr>
        <p:txBody>
          <a:bodyPr/>
          <a:lstStyle/>
          <a:p>
            <a:r>
              <a:rPr lang="de-DE" sz="2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Kebutuhan Nutrien</a:t>
            </a:r>
            <a:br>
              <a:rPr lang="de-DE" sz="2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PADA TERNAK UNGGAS</a:t>
            </a:r>
            <a:endParaRPr lang="en-US" sz="32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429000"/>
            <a:ext cx="7097712" cy="1905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smtClean="0"/>
              <a:t>MK. Teknik Formulasi Ransum dan SIP</a:t>
            </a:r>
            <a:endParaRPr lang="en-US" sz="2400" b="1"/>
          </a:p>
          <a:p>
            <a:pPr>
              <a:lnSpc>
                <a:spcPct val="80000"/>
              </a:lnSpc>
            </a:pP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000"/>
              <a:t>Department of Nutrition and Feed Technology</a:t>
            </a:r>
          </a:p>
          <a:p>
            <a:pPr>
              <a:lnSpc>
                <a:spcPct val="80000"/>
              </a:lnSpc>
            </a:pPr>
            <a:r>
              <a:rPr lang="en-US" sz="1600"/>
              <a:t>Faculty of Animal Science – Bogor Agricultural University</a:t>
            </a:r>
          </a:p>
          <a:p>
            <a:pPr>
              <a:lnSpc>
                <a:spcPct val="80000"/>
              </a:lnSpc>
            </a:pPr>
            <a:r>
              <a:rPr lang="en-US" sz="1800"/>
              <a:t>E-mail: </a:t>
            </a:r>
            <a:r>
              <a:rPr lang="en-US" sz="1800">
                <a:hlinkClick r:id="rId4"/>
              </a:rPr>
              <a:t>permana@ipb.ac.id</a:t>
            </a: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</p:txBody>
      </p:sp>
      <p:pic>
        <p:nvPicPr>
          <p:cNvPr id="5" name="Picture 4" descr="poult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5373216"/>
            <a:ext cx="1754745" cy="1484784"/>
          </a:xfrm>
          <a:prstGeom prst="rect">
            <a:avLst/>
          </a:prstGeom>
        </p:spPr>
      </p:pic>
      <p:pic>
        <p:nvPicPr>
          <p:cNvPr id="8" name="Picture 7" descr="turkey-info0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257333" y="5392701"/>
            <a:ext cx="1152128" cy="1465299"/>
          </a:xfrm>
          <a:prstGeom prst="rect">
            <a:avLst/>
          </a:prstGeom>
        </p:spPr>
      </p:pic>
      <p:pic>
        <p:nvPicPr>
          <p:cNvPr id="9" name="Picture 8" descr="img-00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9181" y="5517232"/>
            <a:ext cx="992013" cy="110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920880" cy="4389438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200" b="1" smtClean="0">
                <a:latin typeface="Arial" pitchFamily="34" charset="0"/>
                <a:cs typeface="Arial" pitchFamily="34" charset="0"/>
              </a:rPr>
              <a:t>Kebutuhan Mineral: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Mineral utama yang dibutuhkan di unggas adalah: Ca, P, Na dan Cl.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Trace mineral ditambahkan pada kondisi pakan yang tumbuh di tanah yang defesiensi unsur tertentu.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b="1" smtClean="0">
                <a:latin typeface="Arial" pitchFamily="34" charset="0"/>
                <a:cs typeface="Arial" pitchFamily="34" charset="0"/>
              </a:rPr>
              <a:t>Calcium &amp; Phosphor: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Rasio P : Ca adalah 1 : 1.2 (range 1:1 sampai 1:1.5)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Untuk ternak petelur 1 : 4 (Ca penting bagi pembentukan tulang dan kerabang telur) 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  <a:sym typeface="Symbol" pitchFamily="26" charset="2"/>
              </a:rPr>
              <a:t> Ca dipakan    pemanfaatan Mg, Mn &amp; Zn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P-anorganik lebih tinggi ketersediaaanya dibandingkan P-organik</a:t>
            </a: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8000"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Umumnya P berasal dari bahan pakan ewani, dan 40% dari nabati (wheat bran &amp; rice bran)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  <a:sym typeface="Symbol" pitchFamily="26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041976" cy="666750"/>
          </a:xfrm>
        </p:spPr>
        <p:txBody>
          <a:bodyPr/>
          <a:lstStyle/>
          <a:p>
            <a:r>
              <a:rPr lang="en-US" sz="3000" smtClean="0">
                <a:solidFill>
                  <a:schemeClr val="tx1"/>
                </a:solidFill>
                <a:latin typeface="Arial" charset="0"/>
                <a:cs typeface="Arial" charset="0"/>
              </a:rPr>
              <a:t>3. Kebutuhan Mineral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202760" cy="4320480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B- Salt (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NaCl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):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  <a:sym typeface="Symbol" pitchFamily="26" charset="2"/>
              </a:rPr>
              <a:t>The amount added depend upon the feed ingredients.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recommended level in the ration 0.5-1% of the ration.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Adult </a:t>
            </a:r>
            <a:r>
              <a:rPr lang="en-US" sz="2200" dirty="0">
                <a:latin typeface="Arial" pitchFamily="34" charset="0"/>
                <a:cs typeface="Arial" pitchFamily="34" charset="0"/>
                <a:sym typeface="Symbol" pitchFamily="26" charset="2"/>
              </a:rPr>
              <a:t>poultry can tolerate much higher inclusion but the water consumption increased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endParaRPr lang="en-US" sz="2200" dirty="0" smtClean="0">
              <a:latin typeface="Arial" pitchFamily="34" charset="0"/>
              <a:cs typeface="Arial" pitchFamily="34" charset="0"/>
              <a:sym typeface="Symbol" pitchFamily="26" charset="2"/>
            </a:endParaRP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C- Manganese: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Def. Of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Mn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cause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perosis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with slipped tendon.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A free flowing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Mn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suppl. Should normally be included in all poultry feeds.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Mn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needed for egg production &amp; hatchability.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Mn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carbonate, oxide, sulfate &amp; commercial mineral mixture can be used.</a:t>
            </a:r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Symbol" pitchFamily="26" charset="2"/>
              <a:buChar char="·"/>
              <a:defRPr/>
            </a:pPr>
            <a:endParaRPr lang="en-US" sz="2200" dirty="0">
              <a:latin typeface="Arial" pitchFamily="34" charset="0"/>
              <a:cs typeface="Arial" pitchFamily="34" charset="0"/>
              <a:sym typeface="Symbol" pitchFamily="26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72816"/>
            <a:ext cx="7797552" cy="4389438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D- Iodine:</a:t>
            </a:r>
          </a:p>
          <a:p>
            <a:pPr marL="465138" lvl="1" indent="-15875"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Iodine included at rate of 0.5mg but when fish meal included at 5-10% no need iodine suppl.</a:t>
            </a:r>
          </a:p>
          <a:p>
            <a:pPr marL="465138" lvl="1" indent="-15875"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   Ca &amp; P in diet    iodine requirement</a:t>
            </a:r>
          </a:p>
          <a:p>
            <a:pPr>
              <a:buFontTx/>
              <a:buNone/>
            </a:pPr>
            <a:endParaRPr lang="en-US" sz="22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E- Magnesium:</a:t>
            </a:r>
          </a:p>
          <a:p>
            <a:pPr lvl="1"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No Mg Suppl. Needed for poultry ration.</a:t>
            </a:r>
          </a:p>
          <a:p>
            <a:pPr lvl="1"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 Mg in diet  laxation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hite-mal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7" y="3472298"/>
            <a:ext cx="2376264" cy="3126661"/>
          </a:xfrm>
          <a:prstGeom prst="rect">
            <a:avLst/>
          </a:prstGeom>
        </p:spPr>
      </p:pic>
      <p:pic>
        <p:nvPicPr>
          <p:cNvPr id="7" name="Picture 6" descr="broil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724128" y="3472064"/>
            <a:ext cx="2160240" cy="3028554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47155"/>
            <a:ext cx="7920037" cy="1133773"/>
          </a:xfrm>
        </p:spPr>
        <p:txBody>
          <a:bodyPr/>
          <a:lstStyle/>
          <a:p>
            <a:r>
              <a:rPr lang="de-DE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Kebutuhan Nutrien BROILER</a:t>
            </a:r>
            <a:endParaRPr lang="en-US" sz="4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" name="Picture 12" descr="chicks1-300x19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3" y="4437112"/>
            <a:ext cx="2970013" cy="190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99" y="1628801"/>
            <a:ext cx="7632849" cy="3600400"/>
          </a:xfrm>
        </p:spPr>
        <p:txBody>
          <a:bodyPr/>
          <a:lstStyle/>
          <a:p>
            <a:r>
              <a:rPr lang="en-US" sz="2200" smtClean="0">
                <a:latin typeface="Arial" charset="0"/>
                <a:cs typeface="Arial" charset="0"/>
              </a:rPr>
              <a:t>Kebutuhan zat makanan pada ayam broiler dibedakan berdasarkan umur yang berguna untuk meningkatkan efisiensi pakan 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Banyak sekali literatur yang memuat kebutuhan zat makanan untuk UNGGAS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Seperti : NRC (1994), Scott </a:t>
            </a:r>
            <a:r>
              <a:rPr lang="en-US" sz="2200" i="1" smtClean="0">
                <a:latin typeface="Arial" charset="0"/>
                <a:cs typeface="Arial" charset="0"/>
              </a:rPr>
              <a:t>et al</a:t>
            </a:r>
            <a:r>
              <a:rPr lang="en-US" sz="2200" smtClean="0">
                <a:latin typeface="Arial" charset="0"/>
                <a:cs typeface="Arial" charset="0"/>
              </a:rPr>
              <a:t>.(1982), SNI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Kebutuhan PROTEIN dalam AS FED BASIS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7505006" cy="766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smtClean="0">
                <a:solidFill>
                  <a:schemeClr val="tx1"/>
                </a:solidFill>
              </a:rPr>
              <a:t>Kebutuhan Nutrien pada Broiler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20688"/>
            <a:ext cx="7793038" cy="64807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>
                <a:solidFill>
                  <a:schemeClr val="tx1"/>
                </a:solidFill>
              </a:rPr>
              <a:t>Periode</a:t>
            </a:r>
            <a:r>
              <a:rPr lang="en-US" smtClean="0">
                <a:solidFill>
                  <a:schemeClr val="tx1"/>
                </a:solidFill>
              </a:rPr>
              <a:t> Pertumbuhan Broiler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87437" name="Group 45"/>
          <p:cNvGraphicFramePr>
            <a:graphicFrameLocks noGrp="1"/>
          </p:cNvGraphicFramePr>
          <p:nvPr>
            <p:ph idx="1"/>
          </p:nvPr>
        </p:nvGraphicFramePr>
        <p:xfrm>
          <a:off x="755576" y="1844824"/>
          <a:ext cx="7913688" cy="2276740"/>
        </p:xfrm>
        <a:graphic>
          <a:graphicData uri="http://schemas.openxmlformats.org/drawingml/2006/table">
            <a:tbl>
              <a:tblPr/>
              <a:tblGrid>
                <a:gridCol w="1981200"/>
                <a:gridCol w="1975644"/>
                <a:gridCol w="1978422"/>
                <a:gridCol w="1978422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Komersil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Komersil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–3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minggu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0 - 2 minggu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1 - 3 minggu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1 - 14 hari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 –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 minggu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2 - 6 minggu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 4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minggu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1 - 28 hari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 – 8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minggu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6 - dipasarkan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443788" cy="10525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err="1" smtClean="0">
                <a:solidFill>
                  <a:schemeClr val="tx1"/>
                </a:solidFill>
              </a:rPr>
              <a:t>Kebutuhan</a:t>
            </a:r>
            <a:r>
              <a:rPr lang="en-US" sz="2800" smtClean="0">
                <a:solidFill>
                  <a:schemeClr val="tx1"/>
                </a:solidFill>
              </a:rPr>
              <a:t> Protein/AA Ayam Broiler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(% </a:t>
            </a:r>
            <a:r>
              <a:rPr lang="en-US" sz="2800" dirty="0" err="1" smtClean="0">
                <a:solidFill>
                  <a:schemeClr val="tx1"/>
                </a:solidFill>
              </a:rPr>
              <a:t>atau</a:t>
            </a:r>
            <a:r>
              <a:rPr lang="en-US" sz="2800" dirty="0" smtClean="0">
                <a:solidFill>
                  <a:schemeClr val="tx1"/>
                </a:solidFill>
              </a:rPr>
              <a:t> unit per kg </a:t>
            </a:r>
            <a:r>
              <a:rPr lang="en-US" sz="2800" dirty="0" err="1" smtClean="0">
                <a:solidFill>
                  <a:schemeClr val="tx1"/>
                </a:solidFill>
              </a:rPr>
              <a:t>ransum</a:t>
            </a:r>
            <a:r>
              <a:rPr lang="en-US" sz="2800" dirty="0" smtClean="0">
                <a:solidFill>
                  <a:schemeClr val="tx1"/>
                </a:solidFill>
              </a:rPr>
              <a:t>) (NRC, </a:t>
            </a:r>
            <a:r>
              <a:rPr lang="en-US" sz="2800" smtClean="0">
                <a:solidFill>
                  <a:schemeClr val="tx1"/>
                </a:solidFill>
              </a:rPr>
              <a:t>1994)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280" name="Group 160"/>
          <p:cNvGraphicFramePr>
            <a:graphicFrameLocks noGrp="1"/>
          </p:cNvGraphicFramePr>
          <p:nvPr>
            <p:ph sz="half" idx="2"/>
          </p:nvPr>
        </p:nvGraphicFramePr>
        <p:xfrm>
          <a:off x="827584" y="1772816"/>
          <a:ext cx="7776863" cy="3322321"/>
        </p:xfrm>
        <a:graphic>
          <a:graphicData uri="http://schemas.openxmlformats.org/drawingml/2006/table">
            <a:tbl>
              <a:tblPr/>
              <a:tblGrid>
                <a:gridCol w="3008309"/>
                <a:gridCol w="1680024"/>
                <a:gridCol w="1609060"/>
                <a:gridCol w="1479470"/>
              </a:tblGrid>
              <a:tr h="762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Nutrien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Starter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0-3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mgg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Grower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3-6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mgg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Finisher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6-8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mgg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Protein kasar(%)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Lisin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Metionin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Metionin +Cystine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Tryptopan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9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Pada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tingkat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Ransum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 3200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kkal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/kg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776864" cy="5181600"/>
          </a:xfrm>
        </p:spPr>
        <p:txBody>
          <a:bodyPr>
            <a:normAutofit/>
          </a:bodyPr>
          <a:lstStyle/>
          <a:p>
            <a:pPr marL="609600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Kebutuhan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makanan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rasio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protein</a:t>
            </a:r>
          </a:p>
          <a:p>
            <a:pPr marL="609600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Dihubungkan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konversi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09600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400" err="1" smtClean="0">
                <a:latin typeface="Arial" pitchFamily="34" charset="0"/>
                <a:cs typeface="Arial" pitchFamily="34" charset="0"/>
              </a:rPr>
              <a:t>Konversi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ransum: kg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feed/kg broiler</a:t>
            </a:r>
          </a:p>
          <a:p>
            <a:pPr marL="609600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Konsumsi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pertambahan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dihasilkan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455738" lvl="2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angka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artinya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efisien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pemberian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pakannya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455738" lvl="2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Contoh: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kg BB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 kg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konversi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2/1 = 2</a:t>
            </a:r>
          </a:p>
          <a:p>
            <a:pPr marL="609600" indent="-609600" fontAlgn="auto">
              <a:spcBef>
                <a:spcPts val="600"/>
              </a:spcBef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443788" cy="71985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>
                <a:solidFill>
                  <a:schemeClr val="tx1"/>
                </a:solidFill>
              </a:rPr>
              <a:t>Scott et al (1982)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Group 2"/>
          <p:cNvGraphicFramePr>
            <a:graphicFrameLocks noGrp="1"/>
          </p:cNvGraphicFramePr>
          <p:nvPr>
            <p:ph idx="1"/>
          </p:nvPr>
        </p:nvGraphicFramePr>
        <p:xfrm>
          <a:off x="539552" y="889208"/>
          <a:ext cx="8147248" cy="5852160"/>
        </p:xfrm>
        <a:graphic>
          <a:graphicData uri="http://schemas.openxmlformats.org/drawingml/2006/table">
            <a:tbl>
              <a:tblPr/>
              <a:tblGrid>
                <a:gridCol w="2756306"/>
                <a:gridCol w="2126116"/>
                <a:gridCol w="3264826"/>
              </a:tblGrid>
              <a:tr h="665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Energi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metabolis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Kkal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/kg)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Kebutuhan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protein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Efisiensi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penggunaan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: kg feed/kg broiler              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Ransum Pre- Starting (0-2 minggu)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Ransum Starting-Growing (2-6 minggu)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44016"/>
            <a:ext cx="7443788" cy="54868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smtClean="0">
                <a:solidFill>
                  <a:schemeClr val="tx1"/>
                </a:solidFill>
              </a:rPr>
              <a:t>Efesiensi Penggunaan Rasum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/>
          </p:cNvGraphicFramePr>
          <p:nvPr/>
        </p:nvGraphicFramePr>
        <p:xfrm>
          <a:off x="539552" y="1556792"/>
          <a:ext cx="7875587" cy="3352797"/>
        </p:xfrm>
        <a:graphic>
          <a:graphicData uri="http://schemas.openxmlformats.org/drawingml/2006/table">
            <a:tbl>
              <a:tblPr/>
              <a:tblGrid>
                <a:gridCol w="2582630"/>
                <a:gridCol w="2584065"/>
                <a:gridCol w="2708892"/>
              </a:tblGrid>
              <a:tr h="468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Ransum finishing (6-dipasarkan)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2,27*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2,19*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2,13*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1,99*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0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1,93*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52" y="764704"/>
            <a:ext cx="7443788" cy="548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Lanjutan….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DEFINISI KEBUTUHAN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971600" y="1556792"/>
            <a:ext cx="7661275" cy="3960440"/>
          </a:xfrm>
        </p:spPr>
        <p:txBody>
          <a:bodyPr/>
          <a:lstStyle/>
          <a:p>
            <a:r>
              <a:rPr lang="en-US" sz="2400" smtClean="0">
                <a:solidFill>
                  <a:srgbClr val="000000"/>
                </a:solidFill>
                <a:latin typeface="Arial" charset="0"/>
                <a:cs typeface="Arial" charset="0"/>
              </a:rPr>
              <a:t>Sejumlah zat makanan  yang dibutuhkan untuk mengatur keadaan yang tertentu :</a:t>
            </a:r>
          </a:p>
          <a:p>
            <a:pPr lvl="1"/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    Genetik</a:t>
            </a:r>
          </a:p>
          <a:p>
            <a:pPr lvl="1"/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    Umur</a:t>
            </a:r>
          </a:p>
          <a:p>
            <a:pPr lvl="1"/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    Tujuan </a:t>
            </a:r>
          </a:p>
          <a:p>
            <a:r>
              <a:rPr lang="en-US" sz="2400" smtClean="0">
                <a:solidFill>
                  <a:srgbClr val="000000"/>
                </a:solidFill>
                <a:latin typeface="Arial" charset="0"/>
                <a:cs typeface="Arial" charset="0"/>
              </a:rPr>
              <a:t>Level zat makanan yang dibutuhkan unggas dalam ransum  untuk mendapatkan performa yang maksimum atau keuntungan maksimum</a:t>
            </a:r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793038" cy="914400"/>
          </a:xfrm>
        </p:spPr>
        <p:txBody>
          <a:bodyPr/>
          <a:lstStyle/>
          <a:p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Contoh: Kebutuhan zat makanan ayam broiler berdasarkan Energi – AA tercerna umur 1-28 hari</a:t>
            </a:r>
          </a:p>
        </p:txBody>
      </p:sp>
      <p:graphicFrame>
        <p:nvGraphicFramePr>
          <p:cNvPr id="18494" name="Group 62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2979200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44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Kkal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/kg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4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digestible amino acid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Methionin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Methionin- Sistin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Threonin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640638" cy="820440"/>
          </a:xfrm>
        </p:spPr>
        <p:txBody>
          <a:bodyPr/>
          <a:lstStyle/>
          <a:p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Kebutuhan zat makanan ayam broiler berdasarkan AA tercerna utuk umur 29-49 hari</a:t>
            </a:r>
          </a:p>
        </p:txBody>
      </p:sp>
      <p:graphicFrame>
        <p:nvGraphicFramePr>
          <p:cNvPr id="97340" name="Group 60"/>
          <p:cNvGraphicFramePr>
            <a:graphicFrameLocks noGrp="1"/>
          </p:cNvGraphicFramePr>
          <p:nvPr>
            <p:ph idx="1"/>
          </p:nvPr>
        </p:nvGraphicFramePr>
        <p:xfrm>
          <a:off x="899592" y="1844824"/>
          <a:ext cx="7696198" cy="3675124"/>
        </p:xfrm>
        <a:graphic>
          <a:graphicData uri="http://schemas.openxmlformats.org/drawingml/2006/table">
            <a:tbl>
              <a:tblPr/>
              <a:tblGrid>
                <a:gridCol w="1539537"/>
                <a:gridCol w="1539536"/>
                <a:gridCol w="1538052"/>
                <a:gridCol w="1539537"/>
                <a:gridCol w="1539536"/>
              </a:tblGrid>
              <a:tr h="537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 kkal/kg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8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digestible amino acid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7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Metionin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Metionin+Sistin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Threonin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5" y="214313"/>
            <a:ext cx="6984776" cy="9826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Indikator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Keberhasilan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err="1" smtClean="0">
                <a:solidFill>
                  <a:schemeClr val="tx1"/>
                </a:solidFill>
              </a:rPr>
              <a:t>dalam</a:t>
            </a:r>
            <a:r>
              <a:rPr lang="en-US" sz="3200" smtClean="0">
                <a:solidFill>
                  <a:schemeClr val="tx1"/>
                </a:solidFill>
              </a:rPr>
              <a:t> Pemberian Pakan/Nanajemen</a:t>
            </a:r>
            <a:r>
              <a:rPr lang="en-US" sz="4000" smtClean="0">
                <a:solidFill>
                  <a:schemeClr val="tx1"/>
                </a:solidFill>
              </a:rPr>
              <a:t> 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524000"/>
            <a:ext cx="7849567" cy="48768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Feed Conversion Ratio=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Konversi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ransum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200" err="1" smtClean="0">
                <a:latin typeface="Arial" pitchFamily="34" charset="0"/>
                <a:cs typeface="Arial" pitchFamily="34" charset="0"/>
              </a:rPr>
              <a:t>Konsumsi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 Ransum / Pertambahan Bobot Badan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	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Indeks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performans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Rata-rata Berat Panen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(100 - % Kematian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_________________________________ x 100         </a:t>
            </a: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Rata-rata Umur Panen x Konversi Pakan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konversi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rendah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keuntungan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Makin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kandungan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protein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harga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relatif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mahal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48680"/>
            <a:ext cx="7571184" cy="590550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  <a:latin typeface="Arial" charset="0"/>
                <a:cs typeface="Arial" charset="0"/>
              </a:rPr>
              <a:t>Bahan Pakan Broiler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295400"/>
            <a:ext cx="7270576" cy="5181600"/>
          </a:xfrm>
        </p:spPr>
        <p:txBody>
          <a:bodyPr>
            <a:normAutofit fontScale="925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200" b="1" smtClean="0">
                <a:latin typeface="Arial" pitchFamily="34" charset="0"/>
                <a:cs typeface="Arial" pitchFamily="34" charset="0"/>
              </a:rPr>
              <a:t>Energy Sources: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Grain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grain by-products and animal &amp; vegetable fats and oils supply the most of energy in the poultry diets.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Corn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the most common grain used in formulating poultry diets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Other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grains such as grain sorghum &amp; wheat substituted part of corn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Animal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&amp; vegetable fats added in limited amounts (5-10% of the diet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18" charset="2"/>
              <a:buChar char="·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b="1" smtClean="0">
                <a:latin typeface="Arial" pitchFamily="34" charset="0"/>
                <a:cs typeface="Arial" pitchFamily="34" charset="0"/>
              </a:rPr>
              <a:t>Protein Sources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Protein supplement, added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to provide the essential AAs.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Several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protein sources used to achieve a better balance of the needed AAs.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q"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Animal protein sources are more variable in their amino acids than plant protein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18" charset="2"/>
              <a:buChar char="·"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40768"/>
            <a:ext cx="7566992" cy="506003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A-Plant protein:</a:t>
            </a:r>
          </a:p>
          <a:p>
            <a:pPr marL="566738" indent="-27622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Soybean meal is most commonly plant protein source &amp; has a better balance of AAs than other plant protein (cottonseed meal, corn gluten meal, linseed meal).</a:t>
            </a:r>
          </a:p>
          <a:p>
            <a:pPr marL="566738" indent="-27622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Cottonseed meal used in grower poultry ration to replace up to 50% of the soybean meal, while linseed meal not more than 3-5% of diet.22</a:t>
            </a:r>
          </a:p>
          <a:p>
            <a:pPr>
              <a:buFontTx/>
              <a:buNone/>
            </a:pPr>
            <a:endParaRPr lang="en-US" sz="22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B-Animal protein:</a:t>
            </a:r>
          </a:p>
          <a:p>
            <a:pPr marL="566738" indent="-334963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The most commonly used are fish meal, meat by-products, milk by-products, blood meal, feather meal &amp; poultry by-product meal.</a:t>
            </a:r>
          </a:p>
          <a:p>
            <a:pPr marL="566738" indent="-334963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Fish meal have a good balance of AAs, but must not used in large amount (max 10%) to avoid fishy flavor in eggs &amp; poultry meat.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6792"/>
            <a:ext cx="7772400" cy="423440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Mineral supplements:</a:t>
            </a:r>
          </a:p>
          <a:p>
            <a:pPr marL="566738" indent="-27622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Sources of Ca in poultry diets are ground oystershell, limestone, bone meal, dicalcium phosphate.</a:t>
            </a:r>
          </a:p>
          <a:p>
            <a:pPr marL="566738" indent="-27622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Inorganic P supplied by bone meal, dicalcium phosphate, rock phosphate.</a:t>
            </a:r>
          </a:p>
          <a:p>
            <a:pPr marL="566738" indent="-27622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Na &amp; Cl adding as common salt (0.5-1% of diet)</a:t>
            </a:r>
          </a:p>
          <a:p>
            <a:pPr marL="566738" indent="-27622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Mn (Mn sulfate), zn (Zn sulfate)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Vitamin supplements:</a:t>
            </a:r>
          </a:p>
          <a:p>
            <a:pPr marL="565150" indent="-274638">
              <a:buClrTx/>
              <a:buFont typeface="Wingdings" pitchFamily="2" charset="2"/>
              <a:buChar char="q"/>
              <a:tabLst>
                <a:tab pos="290513" algn="l"/>
              </a:tabLst>
            </a:pPr>
            <a:r>
              <a:rPr lang="en-US" sz="2200" smtClean="0">
                <a:latin typeface="Arial" charset="0"/>
                <a:cs typeface="Arial" charset="0"/>
              </a:rPr>
              <a:t>Natural feedstuffs provide some vitamins for poultry.</a:t>
            </a:r>
          </a:p>
          <a:p>
            <a:pPr marL="565150" indent="-274638">
              <a:buClrTx/>
              <a:buFont typeface="Wingdings" pitchFamily="2" charset="2"/>
              <a:buChar char="q"/>
              <a:tabLst>
                <a:tab pos="290513" algn="l"/>
              </a:tabLst>
            </a:pPr>
            <a:r>
              <a:rPr lang="en-US" sz="2200" smtClean="0">
                <a:latin typeface="Arial" charset="0"/>
                <a:cs typeface="Arial" charset="0"/>
              </a:rPr>
              <a:t>Vitamin premixes are commonly used to provide the required vitamins in poultry.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47155"/>
            <a:ext cx="7920037" cy="1133773"/>
          </a:xfrm>
        </p:spPr>
        <p:txBody>
          <a:bodyPr/>
          <a:lstStyle/>
          <a:p>
            <a:r>
              <a:rPr lang="de-DE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Kebutuhan Nutrien PETELUR</a:t>
            </a:r>
            <a:endParaRPr lang="en-US" sz="4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5" descr="Excellent-Layer-of-Brown-Eggs-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507892"/>
            <a:ext cx="2822823" cy="2890301"/>
          </a:xfrm>
          <a:prstGeom prst="rect">
            <a:avLst/>
          </a:prstGeom>
        </p:spPr>
      </p:pic>
      <p:pic>
        <p:nvPicPr>
          <p:cNvPr id="8" name="Picture 7" descr="eggs-whole-pi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4437112"/>
            <a:ext cx="2448272" cy="1630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7" y="332656"/>
            <a:ext cx="8062913" cy="864096"/>
          </a:xfrm>
        </p:spPr>
        <p:txBody>
          <a:bodyPr/>
          <a:lstStyle/>
          <a:p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Kebutuhan PROTEIN Ayam Petelur Berdasarkan Energi-Protein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787208" cy="2560637"/>
          </a:xfrm>
        </p:spPr>
        <p:txBody>
          <a:bodyPr/>
          <a:lstStyle/>
          <a:p>
            <a:r>
              <a:rPr lang="en-US" sz="2200" smtClean="0">
                <a:latin typeface="Arial" charset="0"/>
                <a:cs typeface="Arial" charset="0"/>
              </a:rPr>
              <a:t>Dibagi dua periode: periode pertumbuhan dan produksi telur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Kebutuhan zat makanan periode pertumbuhan: umur, bobot badan standart, energi metabolis dan strain (White- egg- laying-strain dan brown-egg-laying-strain)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Kebutuhan zat makanan periode produksi telur berdasarkan : konsumsi ransum per hari dan strain)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  <p:pic>
        <p:nvPicPr>
          <p:cNvPr id="7" name="Picture 6" descr="eggs-whole-pi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4509120"/>
            <a:ext cx="2448272" cy="1630549"/>
          </a:xfrm>
          <a:prstGeom prst="rect">
            <a:avLst/>
          </a:prstGeom>
        </p:spPr>
      </p:pic>
      <p:pic>
        <p:nvPicPr>
          <p:cNvPr id="8" name="Picture 7" descr="White-Eg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437112"/>
            <a:ext cx="1944216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99592" y="476672"/>
            <a:ext cx="7804150" cy="504057"/>
          </a:xfrm>
        </p:spPr>
        <p:txBody>
          <a:bodyPr/>
          <a:lstStyle/>
          <a:p>
            <a:pPr>
              <a:buNone/>
            </a:pPr>
            <a:r>
              <a:rPr lang="en-US" sz="3000" smtClean="0"/>
              <a:t>Produksi Telur dalam Perpoman Maksimum</a:t>
            </a:r>
            <a:endParaRPr lang="en-US" sz="3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832648" cy="498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7828359" cy="811560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Kebutuhan Protein Brown-egg-laying-strain periode pertumbuhan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ph idx="1"/>
          </p:nvPr>
        </p:nvGraphicFramePr>
        <p:xfrm>
          <a:off x="107504" y="1628800"/>
          <a:ext cx="8748463" cy="3826447"/>
        </p:xfrm>
        <a:graphic>
          <a:graphicData uri="http://schemas.openxmlformats.org/drawingml/2006/table">
            <a:tbl>
              <a:tblPr/>
              <a:tblGrid>
                <a:gridCol w="2088232"/>
                <a:gridCol w="1512168"/>
                <a:gridCol w="1584175"/>
                <a:gridCol w="1728192"/>
                <a:gridCol w="1835696"/>
              </a:tblGrid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Nutrien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0-6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 g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2800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6-12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 g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2800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12-18mgg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1500g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2850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18mg-first egg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1600 g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2850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Protein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Metionin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Lisin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Nonphytat P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smtClean="0">
                <a:latin typeface="Arial" charset="0"/>
                <a:cs typeface="Arial" charset="0"/>
              </a:rPr>
              <a:t>Faktor-faktor yang mempengaruhi kebutuhan zat makanan pada unggas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87624" y="1484784"/>
            <a:ext cx="7661275" cy="3960440"/>
          </a:xfrm>
        </p:spPr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Genetik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Umur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Jenis Kelamin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Status Produksi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Suhu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Sistem Kandang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Status Kesehatan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Tujuan Produksi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81000" y="1600200"/>
          <a:ext cx="8497887" cy="4466091"/>
        </p:xfrm>
        <a:graphic>
          <a:graphicData uri="http://schemas.openxmlformats.org/drawingml/2006/table">
            <a:tbl>
              <a:tblPr/>
              <a:tblGrid>
                <a:gridCol w="1439862"/>
                <a:gridCol w="1223963"/>
                <a:gridCol w="1081087"/>
                <a:gridCol w="1382192"/>
                <a:gridCol w="1641996"/>
                <a:gridCol w="1728787"/>
              </a:tblGrid>
              <a:tr h="91254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Nutrien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Kebutuhan white-egg-layer pd perbedaan konsumsi ransum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Jumlah yang dibutuhkan per hari (mg)/kg ransum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2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 g/d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 g/d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 g/d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White-egg-layer at 100g/d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Brown-egg-layer at 110 g/d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Protein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Metionin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Lisin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Non phytat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260648"/>
            <a:ext cx="7342584" cy="8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0" cap="none" spc="0" normalizeH="0" baseline="0" noProof="0" smtClean="0">
                <a:ln>
                  <a:noFill/>
                </a:ln>
                <a:solidFill>
                  <a:srgbClr val="00001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Kebutuhan zat makanan egg-laying –strain periode produksi telur (pada EM 2900 kkal/kg, NRC 1994</a:t>
            </a:r>
            <a:r>
              <a:rPr kumimoji="0" lang="en-US" sz="220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Kebutuhan protein pada periode pertumbuhan ayam petelur semakin tinggi umurnya maka kebutuhan protein semakin menurun</a:t>
            </a:r>
          </a:p>
          <a:p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Pada periode developer kebutuhan protein rendah karena pertumbuhan sudah sangat sedikit, tetapi pertumbuhan organ reproduksi meningkat</a:t>
            </a:r>
          </a:p>
          <a:p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Kebutuhan protein ayam petelur periode produksi telur akan meningkat dibandingkan pada periode developer karena ayam mengeluarkan telur yang mengandung protein</a:t>
            </a:r>
          </a:p>
          <a:p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Kebutuhan protein dan zat nutrisi lain pada ayam petelur periode produksi tergantung pada kemampuan konsumsi ransum per ekor per hari</a:t>
            </a:r>
          </a:p>
          <a:p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Konsumsi ransum ayam yang tinggi maka    kebutuhan protein makin rendah</a:t>
            </a:r>
          </a:p>
          <a:p>
            <a:endParaRPr lang="en-US" sz="22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7" y="332656"/>
            <a:ext cx="8062913" cy="720080"/>
          </a:xfrm>
        </p:spPr>
        <p:txBody>
          <a:bodyPr/>
          <a:lstStyle/>
          <a:p>
            <a:r>
              <a:rPr lang="en-US" sz="2600" smtClean="0">
                <a:solidFill>
                  <a:schemeClr val="tx1"/>
                </a:solidFill>
                <a:latin typeface="Arial" charset="0"/>
                <a:cs typeface="Arial" charset="0"/>
              </a:rPr>
              <a:t>Kebutuhan Protein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18488" cy="5255865"/>
          </a:xfrm>
        </p:spPr>
        <p:txBody>
          <a:bodyPr/>
          <a:lstStyle/>
          <a:p>
            <a:pPr>
              <a:buClrTx/>
              <a:buFont typeface="Wingdings" pitchFamily="2" charset="2"/>
              <a:buChar char="q"/>
            </a:pP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Produksi telur sesuai standard:</a:t>
            </a:r>
          </a:p>
          <a:p>
            <a:pPr>
              <a:buClrTx/>
              <a:buNone/>
            </a:pP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   	Hen day Production = %            </a:t>
            </a:r>
          </a:p>
          <a:p>
            <a:pPr>
              <a:buClrTx/>
              <a:buNone/>
            </a:pP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	    	</a:t>
            </a:r>
            <a:r>
              <a:rPr lang="en-US" sz="2200" u="sng" smtClean="0">
                <a:solidFill>
                  <a:srgbClr val="000000"/>
                </a:solidFill>
                <a:latin typeface="Arial" charset="0"/>
                <a:cs typeface="Arial" charset="0"/>
              </a:rPr>
              <a:t>Jumlah Telur 	     </a:t>
            </a: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x 100</a:t>
            </a:r>
          </a:p>
          <a:p>
            <a:pPr>
              <a:buClrTx/>
              <a:buNone/>
            </a:pP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    		Jumlah ayam yg ada</a:t>
            </a:r>
          </a:p>
          <a:p>
            <a:pPr>
              <a:buClrTx/>
              <a:buNone/>
            </a:pPr>
            <a:endParaRPr lang="en-US" sz="220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ClrTx/>
              <a:buFont typeface="Wingdings" pitchFamily="2" charset="2"/>
              <a:buChar char="q"/>
            </a:pP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Pada ayam petelur periode pertumbuhan:</a:t>
            </a:r>
          </a:p>
          <a:p>
            <a:pPr>
              <a:buClrTx/>
              <a:buNone/>
            </a:pPr>
            <a:r>
              <a:rPr lang="en-US" sz="2200" smtClean="0">
                <a:solidFill>
                  <a:srgbClr val="000000"/>
                </a:solidFill>
                <a:latin typeface="Arial" charset="0"/>
                <a:cs typeface="Arial" charset="0"/>
              </a:rPr>
              <a:t>    	tercapainya berat badan standart, keseragaman rendah dan waktu bertelur pertama tepat</a:t>
            </a:r>
          </a:p>
          <a:p>
            <a:pPr>
              <a:buClrTx/>
              <a:buNone/>
            </a:pPr>
            <a:endParaRPr lang="en-US" sz="220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ClrTx/>
              <a:buNone/>
            </a:pPr>
            <a:endParaRPr lang="en-US" sz="22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7620000" cy="381000"/>
          </a:xfrm>
        </p:spPr>
        <p:txBody>
          <a:bodyPr/>
          <a:lstStyle/>
          <a:p>
            <a:r>
              <a:rPr lang="en-US" sz="2200" b="1" smtClean="0">
                <a:solidFill>
                  <a:schemeClr val="tx1"/>
                </a:solidFill>
                <a:latin typeface="Arial" charset="0"/>
                <a:cs typeface="Arial" charset="0"/>
              </a:rPr>
              <a:t>Kebutuhan Nutrien Broiler Berbagai Fase</a:t>
            </a:r>
          </a:p>
        </p:txBody>
      </p:sp>
      <p:graphicFrame>
        <p:nvGraphicFramePr>
          <p:cNvPr id="5" name="Group 110"/>
          <p:cNvGraphicFramePr>
            <a:graphicFrameLocks noGrp="1"/>
          </p:cNvGraphicFramePr>
          <p:nvPr/>
        </p:nvGraphicFramePr>
        <p:xfrm>
          <a:off x="755576" y="1772816"/>
          <a:ext cx="7634605" cy="2113064"/>
        </p:xfrm>
        <a:graphic>
          <a:graphicData uri="http://schemas.openxmlformats.org/drawingml/2006/table">
            <a:tbl>
              <a:tblPr rtl="1"/>
              <a:tblGrid>
                <a:gridCol w="2208363"/>
                <a:gridCol w="1758047"/>
                <a:gridCol w="3668195"/>
              </a:tblGrid>
              <a:tr h="58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 (Kcal/kg)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Protein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Age / Nutrients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22-24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Starter ration (0-3weeks)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Grower ration (3-5 weeks)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Finisher ration (5-7 weeks)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764704"/>
            <a:ext cx="82296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Fat supplement:</a:t>
            </a:r>
          </a:p>
          <a:p>
            <a:pPr>
              <a:buFontTx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</a:t>
            </a:r>
            <a:r>
              <a:rPr lang="en-US" sz="2200" smtClean="0">
                <a:latin typeface="Arial" charset="0"/>
                <a:cs typeface="Arial" charset="0"/>
              </a:rPr>
              <a:t> Fat addition </a:t>
            </a: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  egg yield in winter</a:t>
            </a:r>
          </a:p>
          <a:p>
            <a:pPr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   Fat addition   amount of feed required / dozen eggs.</a:t>
            </a:r>
          </a:p>
          <a:p>
            <a:pPr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  <a:sym typeface="Symbol" pitchFamily="18" charset="2"/>
            </a:endParaRPr>
          </a:p>
          <a:p>
            <a:pPr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Kebutuhan Mineral: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A-Calcium: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200" smtClean="0">
                <a:latin typeface="Arial" charset="0"/>
                <a:cs typeface="Arial" charset="0"/>
              </a:rPr>
              <a:t>	Laying birds need large amounts of Ca because egg shells composed entirely of CaCo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 	  Ca in laying ration   egg production &amp; egg shell weak.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	</a:t>
            </a:r>
            <a:r>
              <a:rPr lang="en-US" sz="2200" smtClean="0">
                <a:latin typeface="Arial" charset="0"/>
                <a:cs typeface="Arial" charset="0"/>
              </a:rPr>
              <a:t>Bird stored Ca for about 10-14 days before the first egg was laid in the marrow of long bone.</a:t>
            </a:r>
          </a:p>
          <a:p>
            <a:pPr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B-Phosphorus: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	</a:t>
            </a:r>
            <a:r>
              <a:rPr lang="en-US" sz="2200" smtClean="0">
                <a:latin typeface="Arial" charset="0"/>
                <a:cs typeface="Arial" charset="0"/>
              </a:rPr>
              <a:t> Protein supplement used in poultry rations (meat meal, fish meal &amp; dairy by-products) usually be sufficient in phosphorus.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	</a:t>
            </a:r>
            <a:r>
              <a:rPr lang="en-US" sz="2200" smtClean="0">
                <a:latin typeface="Arial" charset="0"/>
                <a:cs typeface="Arial" charset="0"/>
              </a:rPr>
              <a:t>Plant protein supplement should supplement with P &amp; Ca.</a:t>
            </a:r>
          </a:p>
          <a:p>
            <a:pPr>
              <a:lnSpc>
                <a:spcPct val="90000"/>
              </a:lnSpc>
              <a:buNone/>
            </a:pPr>
            <a:r>
              <a:rPr lang="en-US" sz="2200" smtClean="0">
                <a:latin typeface="Arial" charset="0"/>
                <a:cs typeface="Arial" charset="0"/>
              </a:rPr>
              <a:t>      Inorganic P is more available than phytate P.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C-Manganese: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	 Ca in laying ration   egg production &amp; egg shell weak &amp;  hatchability.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 	¼ lb Mn sulphate added to ton of mash fed without grain &amp; ½  lb to mash fed with grain </a:t>
            </a:r>
          </a:p>
          <a:p>
            <a:pPr>
              <a:buFont typeface="Wingdings 2" pitchFamily="18" charset="2"/>
              <a:buNone/>
            </a:pPr>
            <a:r>
              <a:rPr lang="en-US" sz="2200" b="1" smtClean="0">
                <a:latin typeface="Arial" charset="0"/>
                <a:cs typeface="Arial" charset="0"/>
              </a:rPr>
              <a:t>D- Iodine:</a:t>
            </a:r>
          </a:p>
          <a:p>
            <a:pPr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	 Iodine in laying ration  goiter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	Iodized salt must be used instead of common salt in the ration of poultry.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76672"/>
            <a:ext cx="82296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smtClean="0">
                <a:latin typeface="Arial" charset="0"/>
                <a:cs typeface="Arial" charset="0"/>
              </a:rPr>
              <a:t>Kebutuhan Vitamin:</a:t>
            </a:r>
          </a:p>
          <a:p>
            <a:pPr>
              <a:buFontTx/>
              <a:buNone/>
            </a:pPr>
            <a:r>
              <a:rPr lang="en-US" sz="2000" b="1" smtClean="0">
                <a:latin typeface="Arial" charset="0"/>
                <a:cs typeface="Arial" charset="0"/>
              </a:rPr>
              <a:t>A-Vitamin A :</a:t>
            </a:r>
          </a:p>
          <a:p>
            <a:pPr>
              <a:buFontTx/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	</a:t>
            </a:r>
            <a:r>
              <a:rPr lang="en-US" sz="2000" smtClean="0">
                <a:latin typeface="Arial" charset="0"/>
                <a:cs typeface="Arial" charset="0"/>
              </a:rPr>
              <a:t>Laying hens require higher content of vit.A in their feed in very hot weather than cold because they consume less feed.</a:t>
            </a:r>
          </a:p>
          <a:p>
            <a:pPr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	 vit.A in laying ration Nutritional roup (sticky materials from eye &amp; nostrils)</a:t>
            </a:r>
          </a:p>
          <a:p>
            <a:pPr>
              <a:buFont typeface="Symbol" pitchFamily="18" charset="2"/>
              <a:buChar char="·"/>
            </a:pPr>
            <a:endParaRPr lang="en-US" sz="2000" smtClean="0">
              <a:latin typeface="Arial" charset="0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smtClean="0">
                <a:latin typeface="Arial" charset="0"/>
                <a:cs typeface="Arial" charset="0"/>
              </a:rPr>
              <a:t>B-Vitamin D :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	vit.D in laying ration thin shell eggs,  egg production &amp; hatchability, breast bone become soft &amp; bones of legs &amp; wings become fragile.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000" b="1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smtClean="0">
                <a:latin typeface="Arial" charset="0"/>
                <a:cs typeface="Arial" charset="0"/>
              </a:rPr>
              <a:t>C-Riboflavin &amp; vit.E :</a:t>
            </a:r>
          </a:p>
          <a:p>
            <a:pPr>
              <a:lnSpc>
                <a:spcPct val="90000"/>
              </a:lnSpc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	  Riboflavin &amp; vit.E in laying ration low hatchability</a:t>
            </a:r>
          </a:p>
          <a:p>
            <a:pPr>
              <a:lnSpc>
                <a:spcPct val="90000"/>
              </a:lnSpc>
              <a:buFont typeface="Symbol" pitchFamily="18" charset="2"/>
              <a:buChar char="¯"/>
            </a:pPr>
            <a:endParaRPr lang="en-US" sz="2000" smtClean="0">
              <a:latin typeface="Arial" charset="0"/>
              <a:cs typeface="Arial" charset="0"/>
              <a:sym typeface="Symbol" pitchFamily="18" charset="2"/>
            </a:endParaRPr>
          </a:p>
          <a:p>
            <a:pPr>
              <a:buFont typeface="Wingdings 2" pitchFamily="18" charset="2"/>
              <a:buNone/>
            </a:pPr>
            <a:r>
              <a:rPr lang="en-US" sz="2000" b="1" smtClean="0">
                <a:latin typeface="Arial" charset="0"/>
                <a:cs typeface="Arial" charset="0"/>
              </a:rPr>
              <a:t>Effect of temperature on egg shell: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	 Hot weather </a:t>
            </a: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  respiration rate   Co2 loss   blood bicarbonate level   egg shell formation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000" smtClean="0">
              <a:latin typeface="Arial" charset="0"/>
              <a:cs typeface="Arial" charset="0"/>
              <a:sym typeface="Symbol" pitchFamily="18" charset="2"/>
            </a:endParaRPr>
          </a:p>
          <a:p>
            <a:pPr>
              <a:buFont typeface="Symbol" pitchFamily="18" charset="2"/>
              <a:buChar char="·"/>
            </a:pPr>
            <a:endParaRPr lang="en-US" sz="2000" smtClean="0">
              <a:latin typeface="Arial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484784"/>
            <a:ext cx="7041976" cy="4458816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A. Egg size (egg weight):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Factors affecting egg size: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1-Level of protein in diet: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        </a:t>
            </a:r>
            <a:r>
              <a:rPr lang="en-US" sz="2000" smtClean="0">
                <a:latin typeface="Arial" charset="0"/>
                <a:cs typeface="Arial" charset="0"/>
              </a:rPr>
              <a:t>14-20% CP rations </a:t>
            </a: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balanced AAs heavier eggs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2-Energy intake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3-Mineral &amp; vitamin levels: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</a:rPr>
              <a:t>       </a:t>
            </a: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 Ca &amp;  vit.D     egg weight 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    4-Level of linoleic acid: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       Linoleic acid  formation lipoprotein in liver  ovary  uptake by ova  higher egg weight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US" sz="2000" smtClean="0">
                <a:latin typeface="Arial" charset="0"/>
                <a:cs typeface="Arial" charset="0"/>
                <a:sym typeface="Symbol" pitchFamily="18" charset="2"/>
              </a:rPr>
              <a:t>    5-Strain</a:t>
            </a:r>
          </a:p>
          <a:p>
            <a:pPr>
              <a:spcBef>
                <a:spcPts val="600"/>
              </a:spcBef>
              <a:buFontTx/>
              <a:buNone/>
            </a:pPr>
            <a:endParaRPr lang="en-US" sz="2000" smtClean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7620000" cy="381000"/>
          </a:xfrm>
        </p:spPr>
        <p:txBody>
          <a:bodyPr/>
          <a:lstStyle/>
          <a:p>
            <a:r>
              <a:rPr lang="en-US" sz="2400" b="1" smtClean="0">
                <a:solidFill>
                  <a:schemeClr val="tx1"/>
                </a:solidFill>
                <a:latin typeface="Arial" charset="0"/>
                <a:cs typeface="Arial" charset="0"/>
              </a:rPr>
              <a:t>Nutritional and Egg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84784"/>
            <a:ext cx="7571184" cy="461121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The colour of egg yolk depend upon the presence of carotenoid pigment (xanthophylls) in the ration (fresh &amp; good dried green feeds &amp; feed additives)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When 30% yellow maize or 5% good quality alfalfa or up to 22mg xanthophyll/kg </a:t>
            </a: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 deep-yellow yolks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Large amount of untreated CSM </a:t>
            </a: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brown mottled yolk &amp; pinkish tint of albumin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Pimento pepper in diet </a:t>
            </a: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 orange-red yolks</a:t>
            </a:r>
            <a:endParaRPr lang="en-US" sz="2200" smtClean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200" smtClean="0">
                <a:latin typeface="Arial" charset="0"/>
                <a:cs typeface="Arial" charset="0"/>
              </a:rPr>
              <a:t>desirable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7620000" cy="381000"/>
          </a:xfrm>
        </p:spPr>
        <p:txBody>
          <a:bodyPr/>
          <a:lstStyle/>
          <a:p>
            <a:r>
              <a:rPr lang="en-US" sz="2400" b="1" smtClean="0">
                <a:solidFill>
                  <a:schemeClr val="tx1"/>
                </a:solidFill>
                <a:latin typeface="Arial" charset="0"/>
                <a:cs typeface="Arial" charset="0"/>
              </a:rPr>
              <a:t>Yolk Colour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47155"/>
            <a:ext cx="7920037" cy="1133773"/>
          </a:xfrm>
        </p:spPr>
        <p:txBody>
          <a:bodyPr/>
          <a:lstStyle/>
          <a:p>
            <a:r>
              <a:rPr lang="de-DE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Kebutuhan Nutrien BEBEK</a:t>
            </a:r>
            <a:endParaRPr lang="en-US" sz="4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4" descr="duck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4005064"/>
            <a:ext cx="1358992" cy="2035944"/>
          </a:xfrm>
          <a:prstGeom prst="rect">
            <a:avLst/>
          </a:prstGeom>
        </p:spPr>
      </p:pic>
      <p:pic>
        <p:nvPicPr>
          <p:cNvPr id="7" name="Picture 6" descr="Bebek.jpg"/>
          <p:cNvPicPr>
            <a:picLocks noChangeAspect="1"/>
          </p:cNvPicPr>
          <p:nvPr/>
        </p:nvPicPr>
        <p:blipFill>
          <a:blip r:embed="rId3" cstate="print"/>
          <a:srcRect t="2273" r="2485" b="2273"/>
          <a:stretch>
            <a:fillRect/>
          </a:stretch>
        </p:blipFill>
        <p:spPr>
          <a:xfrm flipH="1">
            <a:off x="3995936" y="3212976"/>
            <a:ext cx="2826046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427168" cy="5143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err="1" smtClean="0"/>
              <a:t>Faktor-faktor</a:t>
            </a:r>
            <a:r>
              <a:rPr lang="en-US" b="0" dirty="0" smtClean="0"/>
              <a:t> 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7834"/>
            <a:ext cx="7566992" cy="4389438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Genetik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640080" lvl="1" indent="-246888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spesies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breed/strain: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berbeda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ukuran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tubuh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laju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pertumbuhan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produksi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kemampuan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mengabsorbsi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memanfaatkan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nutrien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berbeda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640080" lvl="1" indent="-246888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Genetik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unggas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komersial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konstan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merubah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nutriennya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.   </a:t>
            </a:r>
          </a:p>
          <a:p>
            <a:pPr marL="640080" lvl="1" indent="-246888" fontAlgn="auto"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Konsekuensi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: breeder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unggas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komersial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selalu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menyertakan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nutriennya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unggas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dijual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40080" lvl="1" indent="-246888" fontAlgn="auto">
              <a:spcBef>
                <a:spcPts val="60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Umur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marL="640080" lvl="1" indent="-2468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Umur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berbeda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ukuran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tubuh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berbeda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nutrien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berbeda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560840" cy="3672408"/>
          </a:xfrm>
        </p:spPr>
        <p:txBody>
          <a:bodyPr/>
          <a:lstStyle/>
          <a:p>
            <a:pPr>
              <a:spcBef>
                <a:spcPts val="1200"/>
              </a:spcBef>
              <a:buClrTx/>
            </a:pPr>
            <a:r>
              <a:rPr lang="en-US" sz="2400" smtClean="0">
                <a:latin typeface="Arial" charset="0"/>
                <a:cs typeface="Arial" charset="0"/>
              </a:rPr>
              <a:t>Commercial feeds in mash, pelleted or crumbles form available for ducks &amp; geese</a:t>
            </a:r>
          </a:p>
          <a:p>
            <a:pPr>
              <a:spcBef>
                <a:spcPts val="1200"/>
              </a:spcBef>
              <a:buClrTx/>
            </a:pPr>
            <a:r>
              <a:rPr lang="en-US" sz="2400" smtClean="0">
                <a:latin typeface="Arial" charset="0"/>
                <a:cs typeface="Arial" charset="0"/>
              </a:rPr>
              <a:t>If a commercial feed for ducks &amp; geese is not available, chicken feed may be used (not contain coccidiostat)</a:t>
            </a:r>
          </a:p>
          <a:p>
            <a:pPr>
              <a:spcBef>
                <a:spcPts val="1200"/>
              </a:spcBef>
              <a:buClrTx/>
            </a:pPr>
            <a:r>
              <a:rPr lang="en-US" sz="2400" smtClean="0">
                <a:latin typeface="Arial" charset="0"/>
                <a:cs typeface="Arial" charset="0"/>
              </a:rPr>
              <a:t>Geese will start to eat pasture when they are only few days old &amp; feed additional grain if pasture is not of good quality.</a:t>
            </a:r>
          </a:p>
        </p:txBody>
      </p:sp>
      <p:sp>
        <p:nvSpPr>
          <p:cNvPr id="47132" name="TextBox 6"/>
          <p:cNvSpPr txBox="1">
            <a:spLocks noChangeArrowheads="1"/>
          </p:cNvSpPr>
          <p:nvPr/>
        </p:nvSpPr>
        <p:spPr bwMode="auto">
          <a:xfrm>
            <a:off x="1115616" y="548681"/>
            <a:ext cx="571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/>
              <a:t>Kebutuhan Nutrien Bebek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971600" y="1772816"/>
          <a:ext cx="7386058" cy="2225010"/>
        </p:xfrm>
        <a:graphic>
          <a:graphicData uri="http://schemas.openxmlformats.org/drawingml/2006/table">
            <a:tbl>
              <a:tblPr rtl="1"/>
              <a:tblGrid>
                <a:gridCol w="2368780"/>
                <a:gridCol w="2340316"/>
                <a:gridCol w="2676962"/>
              </a:tblGrid>
              <a:tr h="499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 (Kcal/Kg diet)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Protein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0-2 W (starter)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2-7 W (grower)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15-18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Breeding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2" name="TextBox 6"/>
          <p:cNvSpPr txBox="1">
            <a:spLocks noChangeArrowheads="1"/>
          </p:cNvSpPr>
          <p:nvPr/>
        </p:nvSpPr>
        <p:spPr bwMode="auto">
          <a:xfrm>
            <a:off x="1043608" y="548680"/>
            <a:ext cx="5715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/>
              <a:t>Kebutuhan Nutrien Bebek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>
          <a:xfrm>
            <a:off x="899592" y="404664"/>
            <a:ext cx="7632848" cy="666750"/>
          </a:xfrm>
        </p:spPr>
        <p:txBody>
          <a:bodyPr/>
          <a:lstStyle/>
          <a:p>
            <a:r>
              <a:rPr lang="en-US" sz="2400" b="1" smtClean="0">
                <a:solidFill>
                  <a:schemeClr val="tx1"/>
                </a:solidFill>
                <a:latin typeface="Arial" charset="0"/>
                <a:cs typeface="Arial" charset="0"/>
              </a:rPr>
              <a:t>Penggunaan Bahan Pakan dalam Ransum Unggas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7584" y="1628800"/>
          <a:ext cx="7344816" cy="466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227"/>
                <a:gridCol w="4193317"/>
                <a:gridCol w="2448272"/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Bahan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Penggunaan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 (%)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Jagung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100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Dedak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Bungkil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Kedelai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30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Tepung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Ikan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10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MBM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CaCO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, DCP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Vitamin-Premix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0,5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Gaplek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Singkong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– 15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Pollard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Arial" pitchFamily="34" charset="0"/>
                          <a:cs typeface="Arial" pitchFamily="34" charset="0"/>
                        </a:rPr>
                        <a:t>0 - 30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6768752" cy="64807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  <a:latin typeface="Arial" charset="0"/>
                <a:cs typeface="Arial" charset="0"/>
              </a:rPr>
              <a:t>Tugas Praktikum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575376" cy="9144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2200" smtClean="0">
                <a:latin typeface="Arial" charset="0"/>
                <a:cs typeface="Arial" charset="0"/>
              </a:rPr>
              <a:t>Buat formulasi ransum Broiler dengan MS Excel “Trial &amp; Error” dengan kebutuhan </a:t>
            </a:r>
            <a:r>
              <a:rPr lang="en-US" sz="2200" smtClean="0">
                <a:latin typeface="Arial" charset="0"/>
                <a:cs typeface="Arial" charset="0"/>
              </a:rPr>
              <a:t>nutrien </a:t>
            </a:r>
            <a:r>
              <a:rPr lang="en-US" sz="2200" smtClean="0">
                <a:latin typeface="Arial" charset="0"/>
                <a:cs typeface="Arial" charset="0"/>
              </a:rPr>
              <a:t>(Avitech, 2005):</a:t>
            </a:r>
          </a:p>
          <a:p>
            <a:pPr marL="0" indent="0">
              <a:buFont typeface="Wingdings 2" pitchFamily="18" charset="2"/>
              <a:buNone/>
            </a:pPr>
            <a:endParaRPr lang="en-US" sz="2200" smtClean="0">
              <a:latin typeface="Arial" charset="0"/>
              <a:cs typeface="Arial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2667000"/>
          <a:ext cx="7416824" cy="3066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728"/>
                <a:gridCol w="1711032"/>
                <a:gridCol w="1711032"/>
                <a:gridCol w="1711032"/>
              </a:tblGrid>
              <a:tr h="424702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Nutrien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Arial" pitchFamily="34" charset="0"/>
                          <a:cs typeface="Arial" pitchFamily="34" charset="0"/>
                        </a:rPr>
                        <a:t>Pre Starter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Starter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Finisher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Crude Protein (%)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4702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ME (Kcal/kg)%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3100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3200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4702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Calcium (%)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0.85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4702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P available (%)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0.48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0.46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4702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Lysine (%)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1.21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1.12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1.01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24702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Arial" pitchFamily="34" charset="0"/>
                          <a:cs typeface="Arial" pitchFamily="34" charset="0"/>
                        </a:rPr>
                        <a:t>Methionine</a:t>
                      </a:r>
                      <a:r>
                        <a:rPr lang="en-US" sz="2000" b="0" baseline="0" dirty="0" smtClean="0">
                          <a:latin typeface="Arial" pitchFamily="34" charset="0"/>
                          <a:cs typeface="Arial" pitchFamily="34" charset="0"/>
                        </a:rPr>
                        <a:t> (%)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0.54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0.50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9" name="Picture 7" descr="Foto Comfeed 8"/>
          <p:cNvPicPr>
            <a:picLocks noChangeAspect="1" noChangeArrowheads="1"/>
          </p:cNvPicPr>
          <p:nvPr/>
        </p:nvPicPr>
        <p:blipFill>
          <a:blip r:embed="rId2" cstate="print"/>
          <a:srcRect t="6154" r="2499"/>
          <a:stretch>
            <a:fillRect/>
          </a:stretch>
        </p:blipFill>
        <p:spPr bwMode="auto">
          <a:xfrm>
            <a:off x="539750" y="3357563"/>
            <a:ext cx="373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1371600"/>
            <a:ext cx="3886200" cy="1609725"/>
          </a:xfrm>
        </p:spPr>
        <p:txBody>
          <a:bodyPr/>
          <a:lstStyle/>
          <a:p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Terima kasih</a:t>
            </a:r>
            <a:endParaRPr lang="en-US" sz="33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711008" cy="47525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smtClean="0">
                <a:latin typeface="Arial" charset="0"/>
                <a:cs typeface="Arial" charset="0"/>
              </a:rPr>
              <a:t>Jenis Kelamin 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latin typeface="Arial" charset="0"/>
                <a:cs typeface="Arial" charset="0"/>
              </a:rPr>
              <a:t>Kebutuhan nutrien berbeda pada jenis kelamin dan kematangan seksual yang berbeda. </a:t>
            </a:r>
          </a:p>
          <a:p>
            <a:pPr>
              <a:spcBef>
                <a:spcPts val="600"/>
              </a:spcBef>
            </a:pPr>
            <a:r>
              <a:rPr lang="en-US" sz="2000" b="1" smtClean="0">
                <a:latin typeface="Arial" charset="0"/>
                <a:cs typeface="Arial" charset="0"/>
              </a:rPr>
              <a:t>Status Reproduksi 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latin typeface="Arial" charset="0"/>
                <a:cs typeface="Arial" charset="0"/>
              </a:rPr>
              <a:t>Level reproduksi pada broiler breeder dan aktivitas seksual pejantan akan mempengaruhi kebutuhan nutriennya</a:t>
            </a:r>
          </a:p>
          <a:p>
            <a:pPr>
              <a:spcBef>
                <a:spcPts val="600"/>
              </a:spcBef>
            </a:pPr>
            <a:r>
              <a:rPr lang="en-US" sz="2000" b="1" smtClean="0">
                <a:latin typeface="Arial" charset="0"/>
                <a:cs typeface="Arial" charset="0"/>
              </a:rPr>
              <a:t>Suhu Lingkungan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smtClean="0">
                <a:latin typeface="Arial" charset="0"/>
                <a:cs typeface="Arial" charset="0"/>
              </a:rPr>
              <a:t>Unggas meningkatkan kebutuhan energinya untuk mempertahankan suhu tubuh normal.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smtClean="0">
                <a:latin typeface="Arial" charset="0"/>
                <a:cs typeface="Arial" charset="0"/>
              </a:rPr>
              <a:t>Proses pencernaan pakan menghasilkan panas tubuh yang bervariasi tergantung komposisi nutrien ransum (Heat increment). Pada suhu dingin, lebih  dipelrukan menyusun ransum dengan heat increment tinggi, dan sebaliknya pad amusim panas.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427168" cy="5143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err="1" smtClean="0"/>
              <a:t>Faktor-faktor</a:t>
            </a:r>
            <a:r>
              <a:rPr lang="en-US" b="0" dirty="0" smtClean="0"/>
              <a:t> 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562800" cy="525658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b="1" smtClean="0">
                <a:latin typeface="Arial" charset="0"/>
                <a:cs typeface="Arial" charset="0"/>
              </a:rPr>
              <a:t>Sistem Kandang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800" smtClean="0">
                <a:latin typeface="Arial" charset="0"/>
                <a:cs typeface="Arial" charset="0"/>
              </a:rPr>
              <a:t>Tipe sistem kandnag akan mempengaruhi level aktivitas unggas dan selanjutnya mempengaruhi kebutuhan eneginya</a:t>
            </a:r>
          </a:p>
          <a:p>
            <a:pPr>
              <a:spcBef>
                <a:spcPts val="600"/>
              </a:spcBef>
            </a:pPr>
            <a:r>
              <a:rPr lang="en-US" sz="2200" b="1" smtClean="0">
                <a:latin typeface="Arial" charset="0"/>
                <a:cs typeface="Arial" charset="0"/>
              </a:rPr>
              <a:t>Status Kesehatan </a:t>
            </a:r>
          </a:p>
          <a:p>
            <a:pPr lvl="1">
              <a:spcBef>
                <a:spcPts val="600"/>
              </a:spcBef>
            </a:pPr>
            <a:r>
              <a:rPr lang="en-US" sz="1800" smtClean="0">
                <a:latin typeface="Arial" charset="0"/>
                <a:cs typeface="Arial" charset="0"/>
              </a:rPr>
              <a:t>Unggas yang terserang penyakit, perlu peningkatan intake beberara nutrien terutama vitamin</a:t>
            </a:r>
            <a:endParaRPr lang="en-US" sz="1800" b="1" smtClean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200" b="1" smtClean="0">
                <a:latin typeface="Arial" charset="0"/>
                <a:cs typeface="Arial" charset="0"/>
              </a:rPr>
              <a:t>Tujuan Produksi</a:t>
            </a:r>
          </a:p>
          <a:p>
            <a:pPr lvl="1">
              <a:spcBef>
                <a:spcPts val="600"/>
              </a:spcBef>
            </a:pPr>
            <a:r>
              <a:rPr lang="en-US" sz="1800" smtClean="0">
                <a:latin typeface="Arial" charset="0"/>
                <a:cs typeface="Arial" charset="0"/>
              </a:rPr>
              <a:t>Komposisi nutrien optimal dari ransum tergantung pada tujuan produksi : </a:t>
            </a:r>
          </a:p>
          <a:p>
            <a:pPr lvl="2">
              <a:spcBef>
                <a:spcPts val="600"/>
              </a:spcBef>
            </a:pPr>
            <a:r>
              <a:rPr lang="en-US" sz="1800" smtClean="0">
                <a:latin typeface="Arial" charset="0"/>
                <a:cs typeface="Arial" charset="0"/>
              </a:rPr>
              <a:t>Optimalisasi bobot tubuh atau komposisi karkas</a:t>
            </a:r>
          </a:p>
          <a:p>
            <a:pPr lvl="2">
              <a:spcBef>
                <a:spcPts val="600"/>
              </a:spcBef>
            </a:pPr>
            <a:r>
              <a:rPr lang="en-US" sz="1800" smtClean="0">
                <a:latin typeface="Arial" charset="0"/>
                <a:cs typeface="Arial" charset="0"/>
              </a:rPr>
              <a:t>Jumlah dan ukuran telur dll</a:t>
            </a:r>
          </a:p>
          <a:p>
            <a:pPr lvl="1">
              <a:spcBef>
                <a:spcPts val="600"/>
              </a:spcBef>
            </a:pPr>
            <a:r>
              <a:rPr lang="en-US" sz="1800" smtClean="0">
                <a:latin typeface="Arial" charset="0"/>
                <a:cs typeface="Arial" charset="0"/>
              </a:rPr>
              <a:t>Unggas yang ditujukan untuk breeding memerlukan intake energi yang terbatas untuk meyakinkan tidak terjadi obesitas.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427168" cy="5143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err="1" smtClean="0"/>
              <a:t>Faktor-faktor</a:t>
            </a:r>
            <a:r>
              <a:rPr lang="en-US" b="0" dirty="0" smtClean="0"/>
              <a:t> 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041976" cy="666750"/>
          </a:xfrm>
        </p:spPr>
        <p:txBody>
          <a:bodyPr/>
          <a:lstStyle/>
          <a:p>
            <a:r>
              <a:rPr lang="en-US" sz="3000" smtClean="0">
                <a:solidFill>
                  <a:schemeClr val="tx1"/>
                </a:solidFill>
                <a:latin typeface="Arial" charset="0"/>
                <a:cs typeface="Arial" charset="0"/>
              </a:rPr>
              <a:t>1. Kebutuhan Energi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7920880" cy="4392488"/>
          </a:xfrm>
        </p:spPr>
        <p:txBody>
          <a:bodyPr>
            <a:noAutofit/>
          </a:bodyPr>
          <a:lstStyle/>
          <a:p>
            <a:pPr marL="401638" indent="-40163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40080" lvl="1" indent="-2468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Basis kebutuhan energi: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ME.</a:t>
            </a:r>
          </a:p>
          <a:p>
            <a:pPr marL="1044893" lvl="2" indent="-2468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Symbol" pitchFamily="26" charset="2"/>
              <a:buChar char="·"/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Unggas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memenuhi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diberi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“free choice”.</a:t>
            </a:r>
          </a:p>
          <a:p>
            <a:pPr marL="1044893" lvl="2" indent="-2468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Symbol" pitchFamily="26" charset="2"/>
              <a:buChar char="·"/>
              <a:defRPr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Namun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perlu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dikontrol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intake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semua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nutrien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memasukannya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proporsi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44893" lvl="2" indent="-2468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Symbol" pitchFamily="26" charset="2"/>
              <a:buChar char="·"/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Biji-bijian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 energi: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utama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044893" lvl="2" indent="-2468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Symbol" pitchFamily="26" charset="2"/>
              <a:buChar char="·"/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Lemak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minyak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ditambahkan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level 3-5%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konsentrasi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40080" lvl="1" indent="-2468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Symbol" pitchFamily="26" charset="2"/>
              <a:buChar char="·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poult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8451" y="0"/>
            <a:ext cx="2435548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484368" cy="4948808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Level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 energy level    feed intake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    energy level    feed intake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Suhu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SET, 16-24C)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  <a:sym typeface="Symbol" pitchFamily="26" charset="2"/>
              </a:rPr>
              <a:t>     Temp.    feed intake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  <a:sym typeface="Symbol" pitchFamily="26" charset="2"/>
              </a:rPr>
              <a:t>     Temp.    feed intake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3.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Kesehatan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unggas</a:t>
            </a:r>
            <a:endParaRPr lang="en-US" sz="2400" dirty="0">
              <a:latin typeface="Arial" pitchFamily="34" charset="0"/>
              <a:cs typeface="Arial" pitchFamily="34" charset="0"/>
              <a:sym typeface="Symbol" pitchFamily="26" charset="2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4.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Genetik</a:t>
            </a:r>
            <a:endParaRPr lang="en-US" sz="2400" dirty="0">
              <a:latin typeface="Arial" pitchFamily="34" charset="0"/>
              <a:cs typeface="Arial" pitchFamily="34" charset="0"/>
              <a:sym typeface="Symbol" pitchFamily="26" charset="2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5.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Keseimbangan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nutrien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ransum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  <a:sym typeface="Symbol" pitchFamily="26" charset="2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6.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Ukuran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tubuh</a:t>
            </a:r>
            <a:endParaRPr lang="en-US" sz="2400" dirty="0">
              <a:latin typeface="Arial" pitchFamily="34" charset="0"/>
              <a:cs typeface="Arial" pitchFamily="34" charset="0"/>
              <a:sym typeface="Symbol" pitchFamily="26" charset="2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Symbol" pitchFamily="26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7.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Laju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pertumbuhan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produksi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26" charset="2"/>
              </a:rPr>
              <a:t>telur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26" charset="2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  <a:sym typeface="Symbol" pitchFamily="26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041976" cy="666750"/>
          </a:xfrm>
        </p:spPr>
        <p:txBody>
          <a:bodyPr/>
          <a:lstStyle/>
          <a:p>
            <a:r>
              <a:rPr lang="en-US" sz="3000" b="0" smtClean="0">
                <a:solidFill>
                  <a:schemeClr val="tx1"/>
                </a:solidFill>
                <a:latin typeface="Arial" charset="0"/>
                <a:cs typeface="Arial" charset="0"/>
              </a:rPr>
              <a:t>Faktor-faktor yang mengpengaruhi intake pakan: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772400" cy="470912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smtClean="0">
                <a:latin typeface="Arial" charset="0"/>
                <a:cs typeface="Arial" charset="0"/>
              </a:rPr>
              <a:t>Kebutuhan protein: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</a:rPr>
              <a:t>Jumlah protein yang diperlukan proposional dengan level energi dalam rnasum.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</a:rPr>
              <a:t>Unggas memerlukan 14 asam amino (AA) esensial.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 Temp.    feed intake   protein req.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 Temp.    feed intake   protein req.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Beberapa AA dapat disupplay dari AA yang lain, misalnya: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Cystine  methionine, Tyrosine  phenylalanine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Glysine  Serine</a:t>
            </a:r>
          </a:p>
          <a:p>
            <a:pPr>
              <a:buFont typeface="Symbol" pitchFamily="18" charset="2"/>
              <a:buChar char="·"/>
            </a:pPr>
            <a:r>
              <a:rPr lang="en-US" sz="2200" smtClean="0">
                <a:latin typeface="Arial" charset="0"/>
                <a:cs typeface="Arial" charset="0"/>
                <a:sym typeface="Symbol" pitchFamily="18" charset="2"/>
              </a:rPr>
              <a:t>Overheating atau underheating dalam prosesing pakan dapat mempengaruhi ketersediaan AA</a:t>
            </a:r>
            <a:endParaRPr lang="en-US" sz="2200" smtClean="0">
              <a:latin typeface="Arial" charset="0"/>
              <a:cs typeface="Arial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041976" cy="666750"/>
          </a:xfrm>
        </p:spPr>
        <p:txBody>
          <a:bodyPr/>
          <a:lstStyle/>
          <a:p>
            <a:r>
              <a:rPr lang="en-US" sz="3000" smtClean="0">
                <a:solidFill>
                  <a:schemeClr val="tx1"/>
                </a:solidFill>
                <a:latin typeface="Arial" charset="0"/>
                <a:cs typeface="Arial" charset="0"/>
              </a:rPr>
              <a:t>2. Kebutuhan Protein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1285</TotalTime>
  <Words>2210</Words>
  <Application>Microsoft Office PowerPoint</Application>
  <PresentationFormat>On-screen Show (4:3)</PresentationFormat>
  <Paragraphs>558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Axis</vt:lpstr>
      <vt:lpstr>Kebutuhan Nutrien PADA TERNAK UNGGAS</vt:lpstr>
      <vt:lpstr>DEFINISI KEBUTUHAN</vt:lpstr>
      <vt:lpstr>Faktor-faktor yang mempengaruhi kebutuhan zat makanan pada unggas </vt:lpstr>
      <vt:lpstr>Faktor-faktor  </vt:lpstr>
      <vt:lpstr>Faktor-faktor  </vt:lpstr>
      <vt:lpstr>Faktor-faktor  </vt:lpstr>
      <vt:lpstr>1. Kebutuhan Energi </vt:lpstr>
      <vt:lpstr>Faktor-faktor yang mengpengaruhi intake pakan:</vt:lpstr>
      <vt:lpstr>2. Kebutuhan Protein</vt:lpstr>
      <vt:lpstr>3. Kebutuhan Mineral</vt:lpstr>
      <vt:lpstr>Slide 11</vt:lpstr>
      <vt:lpstr>Slide 12</vt:lpstr>
      <vt:lpstr>Kebutuhan Nutrien BROILER</vt:lpstr>
      <vt:lpstr>Kebutuhan Nutrien pada Broiler</vt:lpstr>
      <vt:lpstr>Periode Pertumbuhan Broiler</vt:lpstr>
      <vt:lpstr>Kebutuhan Protein/AA Ayam Broiler (% atau unit per kg ransum) (NRC, 1994)</vt:lpstr>
      <vt:lpstr>Scott et al (1982)</vt:lpstr>
      <vt:lpstr>Efesiensi Penggunaan Rasum</vt:lpstr>
      <vt:lpstr>Slide 19</vt:lpstr>
      <vt:lpstr>Contoh: Kebutuhan zat makanan ayam broiler berdasarkan Energi – AA tercerna umur 1-28 hari</vt:lpstr>
      <vt:lpstr>Kebutuhan zat makanan ayam broiler berdasarkan AA tercerna utuk umur 29-49 hari</vt:lpstr>
      <vt:lpstr>Indikator Keberhasilan dalam Pemberian Pakan/Nanajemen </vt:lpstr>
      <vt:lpstr>Bahan Pakan Broiler</vt:lpstr>
      <vt:lpstr>Slide 24</vt:lpstr>
      <vt:lpstr>Slide 25</vt:lpstr>
      <vt:lpstr>Kebutuhan Nutrien PETELUR</vt:lpstr>
      <vt:lpstr>Kebutuhan PROTEIN Ayam Petelur Berdasarkan Energi-Protein</vt:lpstr>
      <vt:lpstr>Slide 28</vt:lpstr>
      <vt:lpstr>Kebutuhan Protein Brown-egg-laying-strain periode pertumbuhan</vt:lpstr>
      <vt:lpstr>Slide 30</vt:lpstr>
      <vt:lpstr>Kebutuhan Protein</vt:lpstr>
      <vt:lpstr>Slide 32</vt:lpstr>
      <vt:lpstr>Kebutuhan Nutrien Broiler Berbagai Fase</vt:lpstr>
      <vt:lpstr>Slide 34</vt:lpstr>
      <vt:lpstr>Slide 35</vt:lpstr>
      <vt:lpstr>Slide 36</vt:lpstr>
      <vt:lpstr>Nutritional and Egg Quality</vt:lpstr>
      <vt:lpstr>Yolk Colour</vt:lpstr>
      <vt:lpstr>Kebutuhan Nutrien BEBEK</vt:lpstr>
      <vt:lpstr>Slide 40</vt:lpstr>
      <vt:lpstr>Slide 41</vt:lpstr>
      <vt:lpstr>Penggunaan Bahan Pakan dalam Ransum Unggas</vt:lpstr>
      <vt:lpstr>Tugas Praktikum</vt:lpstr>
      <vt:lpstr>Terima kasih</vt:lpstr>
    </vt:vector>
  </TitlesOfParts>
  <Company>CV. ZOOM ACCELERA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FORMULASI RANSUM TERNAK</dc:title>
  <dc:creator>INMT_FAPET</dc:creator>
  <cp:lastModifiedBy>Idat G. Permana</cp:lastModifiedBy>
  <cp:revision>117</cp:revision>
  <dcterms:created xsi:type="dcterms:W3CDTF">2003-05-28T02:35:57Z</dcterms:created>
  <dcterms:modified xsi:type="dcterms:W3CDTF">2012-02-20T23:34:52Z</dcterms:modified>
</cp:coreProperties>
</file>