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5"/>
  </p:notesMasterIdLst>
  <p:handoutMasterIdLst>
    <p:handoutMasterId r:id="rId46"/>
  </p:handoutMasterIdLst>
  <p:sldIdLst>
    <p:sldId id="312" r:id="rId2"/>
    <p:sldId id="472" r:id="rId3"/>
    <p:sldId id="471" r:id="rId4"/>
    <p:sldId id="473" r:id="rId5"/>
    <p:sldId id="474" r:id="rId6"/>
    <p:sldId id="475" r:id="rId7"/>
    <p:sldId id="476" r:id="rId8"/>
    <p:sldId id="477" r:id="rId9"/>
    <p:sldId id="478" r:id="rId10"/>
    <p:sldId id="479" r:id="rId11"/>
    <p:sldId id="480" r:id="rId12"/>
    <p:sldId id="481" r:id="rId13"/>
    <p:sldId id="482" r:id="rId14"/>
    <p:sldId id="483" r:id="rId15"/>
    <p:sldId id="484" r:id="rId16"/>
    <p:sldId id="485" r:id="rId17"/>
    <p:sldId id="486" r:id="rId18"/>
    <p:sldId id="487" r:id="rId19"/>
    <p:sldId id="488" r:id="rId20"/>
    <p:sldId id="489" r:id="rId21"/>
    <p:sldId id="448" r:id="rId22"/>
    <p:sldId id="449" r:id="rId23"/>
    <p:sldId id="491" r:id="rId24"/>
    <p:sldId id="450" r:id="rId25"/>
    <p:sldId id="451" r:id="rId26"/>
    <p:sldId id="452" r:id="rId27"/>
    <p:sldId id="453" r:id="rId28"/>
    <p:sldId id="454" r:id="rId29"/>
    <p:sldId id="455" r:id="rId30"/>
    <p:sldId id="456" r:id="rId31"/>
    <p:sldId id="459" r:id="rId32"/>
    <p:sldId id="460" r:id="rId33"/>
    <p:sldId id="461" r:id="rId34"/>
    <p:sldId id="462" r:id="rId35"/>
    <p:sldId id="463" r:id="rId36"/>
    <p:sldId id="464" r:id="rId37"/>
    <p:sldId id="465" r:id="rId38"/>
    <p:sldId id="466" r:id="rId39"/>
    <p:sldId id="467" r:id="rId40"/>
    <p:sldId id="468" r:id="rId41"/>
    <p:sldId id="469" r:id="rId42"/>
    <p:sldId id="470" r:id="rId43"/>
    <p:sldId id="277" r:id="rId4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0000"/>
    <a:srgbClr val="FFFF66"/>
    <a:srgbClr val="FFCC00"/>
    <a:srgbClr val="FF6699"/>
    <a:srgbClr val="FFFF00"/>
    <a:srgbClr val="FF99FF"/>
    <a:srgbClr val="808080"/>
    <a:srgbClr val="DDDDD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4700" autoAdjust="0"/>
  </p:normalViewPr>
  <p:slideViewPr>
    <p:cSldViewPr>
      <p:cViewPr>
        <p:scale>
          <a:sx n="66" d="100"/>
          <a:sy n="66" d="100"/>
        </p:scale>
        <p:origin x="-14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endParaRPr lang="en-US"/>
          </a:p>
        </p:txBody>
      </p:sp>
      <p:sp>
        <p:nvSpPr>
          <p:cNvPr id="13926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endParaRPr lang="en-US"/>
          </a:p>
        </p:txBody>
      </p:sp>
      <p:sp>
        <p:nvSpPr>
          <p:cNvPr id="13926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endParaRPr lang="en-US"/>
          </a:p>
        </p:txBody>
      </p:sp>
      <p:sp>
        <p:nvSpPr>
          <p:cNvPr id="13926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85D24B0D-987E-4DA4-AD1D-FCACDDAF764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de-DE"/>
          </a:p>
        </p:txBody>
      </p:sp>
      <p:sp>
        <p:nvSpPr>
          <p:cNvPr id="12083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de-DE"/>
          </a:p>
        </p:txBody>
      </p:sp>
      <p:sp>
        <p:nvSpPr>
          <p:cNvPr id="1208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2083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2083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de-DE"/>
          </a:p>
        </p:txBody>
      </p:sp>
      <p:sp>
        <p:nvSpPr>
          <p:cNvPr id="12083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9DBB1FDA-8263-4A88-8395-6FC685CB2EB8}" type="slidenum">
              <a:rPr lang="de-DE"/>
              <a:pPr/>
              <a:t>‹#›</a:t>
            </a:fld>
            <a:endParaRPr 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5586" name="Rectangle 2"/>
          <p:cNvSpPr>
            <a:spLocks noGrp="1" noChangeArrowheads="1"/>
          </p:cNvSpPr>
          <p:nvPr>
            <p:ph type="subTitle" idx="1" hasCustomPrompt="1"/>
          </p:nvPr>
        </p:nvSpPr>
        <p:spPr>
          <a:xfrm>
            <a:off x="2286000" y="3581400"/>
            <a:ext cx="5638800" cy="1905000"/>
          </a:xfrm>
        </p:spPr>
        <p:txBody>
          <a:bodyPr/>
          <a:lstStyle>
            <a:lvl1pPr marL="0" indent="0">
              <a:buFont typeface="Wingdings" pitchFamily="2" charset="2"/>
              <a:buNone/>
              <a:defRPr/>
            </a:lvl1pPr>
          </a:lstStyle>
          <a:p>
            <a:r>
              <a:rPr lang="en-US" smtClean="0"/>
              <a:t>Sub Title</a:t>
            </a:r>
            <a:endParaRPr lang="en-US"/>
          </a:p>
        </p:txBody>
      </p:sp>
      <p:sp>
        <p:nvSpPr>
          <p:cNvPr id="195587" name="Rectangle 3"/>
          <p:cNvSpPr>
            <a:spLocks noGrp="1" noChangeArrowheads="1"/>
          </p:cNvSpPr>
          <p:nvPr>
            <p:ph type="dt" sz="half" idx="2"/>
          </p:nvPr>
        </p:nvSpPr>
        <p:spPr>
          <a:xfrm>
            <a:off x="685800" y="6248400"/>
            <a:ext cx="1905000" cy="457200"/>
          </a:xfrm>
          <a:prstGeom prst="rect">
            <a:avLst/>
          </a:prstGeom>
        </p:spPr>
        <p:txBody>
          <a:bodyPr/>
          <a:lstStyle>
            <a:lvl1pPr>
              <a:defRPr/>
            </a:lvl1pPr>
          </a:lstStyle>
          <a:p>
            <a:endParaRPr lang="en-US"/>
          </a:p>
        </p:txBody>
      </p:sp>
      <p:sp>
        <p:nvSpPr>
          <p:cNvPr id="195588" name="Rectangle 4"/>
          <p:cNvSpPr>
            <a:spLocks noGrp="1" noChangeArrowheads="1"/>
          </p:cNvSpPr>
          <p:nvPr>
            <p:ph type="ftr" sz="quarter" idx="3"/>
          </p:nvPr>
        </p:nvSpPr>
        <p:spPr>
          <a:xfrm>
            <a:off x="3124200" y="6248400"/>
            <a:ext cx="2895600" cy="457200"/>
          </a:xfrm>
          <a:prstGeom prst="rect">
            <a:avLst/>
          </a:prstGeom>
        </p:spPr>
        <p:txBody>
          <a:bodyPr/>
          <a:lstStyle>
            <a:lvl1pPr>
              <a:defRPr/>
            </a:lvl1pPr>
          </a:lstStyle>
          <a:p>
            <a:endParaRPr lang="en-US"/>
          </a:p>
        </p:txBody>
      </p:sp>
      <p:sp>
        <p:nvSpPr>
          <p:cNvPr id="195589" name="Rectangle 5"/>
          <p:cNvSpPr>
            <a:spLocks noGrp="1" noChangeArrowheads="1"/>
          </p:cNvSpPr>
          <p:nvPr>
            <p:ph type="sldNum" sz="quarter" idx="4"/>
          </p:nvPr>
        </p:nvSpPr>
        <p:spPr>
          <a:xfrm>
            <a:off x="6553200" y="6248400"/>
            <a:ext cx="1905000" cy="457200"/>
          </a:xfrm>
          <a:prstGeom prst="rect">
            <a:avLst/>
          </a:prstGeom>
        </p:spPr>
        <p:txBody>
          <a:bodyPr/>
          <a:lstStyle>
            <a:lvl1pPr>
              <a:defRPr/>
            </a:lvl1pPr>
          </a:lstStyle>
          <a:p>
            <a:fld id="{758B9D9E-E41B-44D4-B4B0-93B8DF391B8B}" type="slidenum">
              <a:rPr lang="en-US"/>
              <a:pPr/>
              <a:t>‹#›</a:t>
            </a:fld>
            <a:endParaRPr lang="en-US"/>
          </a:p>
        </p:txBody>
      </p:sp>
      <p:grpSp>
        <p:nvGrpSpPr>
          <p:cNvPr id="195590" name="Group 6"/>
          <p:cNvGrpSpPr>
            <a:grpSpLocks/>
          </p:cNvGrpSpPr>
          <p:nvPr/>
        </p:nvGrpSpPr>
        <p:grpSpPr bwMode="auto">
          <a:xfrm>
            <a:off x="0" y="914400"/>
            <a:ext cx="8686800" cy="2514600"/>
            <a:chOff x="0" y="576"/>
            <a:chExt cx="5472" cy="1584"/>
          </a:xfrm>
        </p:grpSpPr>
        <p:sp>
          <p:nvSpPr>
            <p:cNvPr id="195591"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eaLnBrk="1" hangingPunct="1"/>
              <a:endParaRPr lang="en-US"/>
            </a:p>
          </p:txBody>
        </p:sp>
        <p:sp>
          <p:nvSpPr>
            <p:cNvPr id="195592"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95593"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95594"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195595" name="Freeform 11"/>
            <p:cNvSpPr>
              <a:spLocks noChangeArrowheads="1"/>
            </p:cNvSpPr>
            <p:nvPr/>
          </p:nvSpPr>
          <p:spPr bwMode="auto">
            <a:xfrm>
              <a:off x="4983" y="888"/>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195596" name="Rectangle 12"/>
          <p:cNvSpPr>
            <a:spLocks noGrp="1" noChangeArrowheads="1"/>
          </p:cNvSpPr>
          <p:nvPr>
            <p:ph type="ctrTitle" hasCustomPrompt="1"/>
          </p:nvPr>
        </p:nvSpPr>
        <p:spPr>
          <a:xfrm>
            <a:off x="838200" y="1443038"/>
            <a:ext cx="7086600" cy="1600200"/>
          </a:xfrm>
        </p:spPr>
        <p:txBody>
          <a:bodyPr anchor="ctr"/>
          <a:lstStyle>
            <a:lvl1pPr>
              <a:defRPr b="1" baseline="0"/>
            </a:lvl1pPr>
          </a:lstStyle>
          <a:p>
            <a:r>
              <a:rPr lang="en-US" smtClean="0"/>
              <a:t>Judul Presentasi</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056784" cy="908819"/>
          </a:xfrm>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6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705600" y="6248400"/>
            <a:ext cx="1905000" cy="457200"/>
          </a:xfrm>
          <a:prstGeom prst="rect">
            <a:avLst/>
          </a:prstGeom>
        </p:spPr>
        <p:txBody>
          <a:bodyPr/>
          <a:lstStyle>
            <a:lvl1pPr>
              <a:defRPr/>
            </a:lvl1pPr>
          </a:lstStyle>
          <a:p>
            <a:fld id="{85E1B261-A2C0-4BB7-B0F3-7595E25B242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056784" cy="908819"/>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949325" y="1700808"/>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700808"/>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705600" y="6248400"/>
            <a:ext cx="1905000" cy="457200"/>
          </a:xfrm>
          <a:prstGeom prst="rect">
            <a:avLst/>
          </a:prstGeom>
        </p:spPr>
        <p:txBody>
          <a:bodyPr/>
          <a:lstStyle>
            <a:lvl1pPr>
              <a:defRPr/>
            </a:lvl1pPr>
          </a:lstStyle>
          <a:p>
            <a:fld id="{CA21892E-26CC-4989-96B0-300CEF9D369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0912" y="332656"/>
            <a:ext cx="7293496" cy="854968"/>
          </a:xfrm>
        </p:spPr>
        <p:txBody>
          <a:bodyPr/>
          <a:lstStyle>
            <a:lvl1pPr>
              <a:defRPr b="1"/>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705600" y="6248400"/>
            <a:ext cx="1905000" cy="457200"/>
          </a:xfrm>
          <a:prstGeom prst="rect">
            <a:avLst/>
          </a:prstGeom>
        </p:spPr>
        <p:txBody>
          <a:bodyPr/>
          <a:lstStyle>
            <a:lvl1pPr>
              <a:defRPr/>
            </a:lvl1pPr>
          </a:lstStyle>
          <a:p>
            <a:fld id="{A635E039-7A2B-485D-AD4E-79A546D646F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7056784" cy="908819"/>
          </a:xfr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05600" y="6248400"/>
            <a:ext cx="1905000" cy="457200"/>
          </a:xfrm>
          <a:prstGeom prst="rect">
            <a:avLst/>
          </a:prstGeom>
        </p:spPr>
        <p:txBody>
          <a:bodyPr/>
          <a:lstStyle>
            <a:lvl1pPr>
              <a:defRPr/>
            </a:lvl1pPr>
          </a:lstStyle>
          <a:p>
            <a:fld id="{429BB4BB-7848-4D84-A8B8-DFE96B2749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705600" y="6248400"/>
            <a:ext cx="1905000" cy="457200"/>
          </a:xfrm>
          <a:prstGeom prst="rect">
            <a:avLst/>
          </a:prstGeom>
        </p:spPr>
        <p:txBody>
          <a:bodyPr/>
          <a:lstStyle>
            <a:lvl1pPr>
              <a:defRPr/>
            </a:lvl1pPr>
          </a:lstStyle>
          <a:p>
            <a:fld id="{0290A443-4A55-4755-BC9F-C370ACDCE11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705600" y="6248400"/>
            <a:ext cx="1905000" cy="457200"/>
          </a:xfrm>
          <a:prstGeom prst="rect">
            <a:avLst/>
          </a:prstGeom>
        </p:spPr>
        <p:txBody>
          <a:bodyPr/>
          <a:lstStyle>
            <a:lvl1pPr>
              <a:defRPr/>
            </a:lvl1pPr>
          </a:lstStyle>
          <a:p>
            <a:fld id="{1EE2BFD2-F0F8-4F7D-8D12-6230135B804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6163" y="1981200"/>
            <a:ext cx="375443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6163" y="4114800"/>
            <a:ext cx="375443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7" name="Footer Placeholder 6"/>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705600" y="6248400"/>
            <a:ext cx="1905000" cy="457200"/>
          </a:xfrm>
          <a:prstGeom prst="rect">
            <a:avLst/>
          </a:prstGeom>
        </p:spPr>
        <p:txBody>
          <a:bodyPr/>
          <a:lstStyle>
            <a:lvl1pPr>
              <a:defRPr/>
            </a:lvl1pPr>
          </a:lstStyle>
          <a:p>
            <a:fld id="{68AEE6E1-B6EF-4055-B6DF-B25EE8A9B00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31863" y="260647"/>
            <a:ext cx="7158037" cy="864097"/>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49325" y="1700808"/>
            <a:ext cx="7661275" cy="4114800"/>
          </a:xfrm>
        </p:spPr>
        <p:txBody>
          <a:bodyPr/>
          <a:lstStyle/>
          <a:p>
            <a:endParaRPr lang="en-US"/>
          </a:p>
        </p:txBody>
      </p:sp>
      <p:sp>
        <p:nvSpPr>
          <p:cNvPr id="4" name="Date Placeholder 3"/>
          <p:cNvSpPr>
            <a:spLocks noGrp="1"/>
          </p:cNvSpPr>
          <p:nvPr>
            <p:ph type="dt" sz="half" idx="10"/>
          </p:nvPr>
        </p:nvSpPr>
        <p:spPr>
          <a:xfrm>
            <a:off x="94615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352800" y="62484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705600" y="6248400"/>
            <a:ext cx="1905000" cy="457200"/>
          </a:xfrm>
          <a:prstGeom prst="rect">
            <a:avLst/>
          </a:prstGeom>
        </p:spPr>
        <p:txBody>
          <a:bodyPr/>
          <a:lstStyle>
            <a:lvl1pPr>
              <a:defRPr/>
            </a:lvl1pPr>
          </a:lstStyle>
          <a:p>
            <a:fld id="{152937E0-516C-454D-9E87-0C28627A6F8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0" y="1167160"/>
            <a:ext cx="2133600" cy="101600"/>
          </a:xfrm>
          <a:prstGeom prst="rect">
            <a:avLst/>
          </a:prstGeom>
          <a:solidFill>
            <a:schemeClr val="accent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94563" name="Rectangle 3"/>
          <p:cNvSpPr>
            <a:spLocks noChangeArrowheads="1"/>
          </p:cNvSpPr>
          <p:nvPr/>
        </p:nvSpPr>
        <p:spPr bwMode="auto">
          <a:xfrm>
            <a:off x="1447800" y="116716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194564" name="Rectangle 4"/>
          <p:cNvSpPr>
            <a:spLocks noGrp="1" noChangeArrowheads="1"/>
          </p:cNvSpPr>
          <p:nvPr>
            <p:ph type="title"/>
          </p:nvPr>
        </p:nvSpPr>
        <p:spPr bwMode="auto">
          <a:xfrm>
            <a:off x="870347" y="260648"/>
            <a:ext cx="7158037" cy="90881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Judul </a:t>
            </a:r>
          </a:p>
        </p:txBody>
      </p:sp>
      <p:sp>
        <p:nvSpPr>
          <p:cNvPr id="194565" name="Rectangle 5"/>
          <p:cNvSpPr>
            <a:spLocks noGrp="1" noChangeArrowheads="1"/>
          </p:cNvSpPr>
          <p:nvPr>
            <p:ph type="body" idx="1"/>
          </p:nvPr>
        </p:nvSpPr>
        <p:spPr bwMode="auto">
          <a:xfrm>
            <a:off x="949325" y="1700808"/>
            <a:ext cx="7661275" cy="4464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Sub Judul</a:t>
            </a:r>
          </a:p>
          <a:p>
            <a:pPr lvl="1"/>
            <a:r>
              <a:rPr lang="en-US" smtClean="0"/>
              <a:t>Sub sub Judul</a:t>
            </a:r>
          </a:p>
          <a:p>
            <a:pPr lvl="2"/>
            <a:r>
              <a:rPr lang="en-US" smtClean="0"/>
              <a:t>dst</a:t>
            </a:r>
          </a:p>
          <a:p>
            <a:pPr lvl="3"/>
            <a:r>
              <a:rPr lang="en-US" smtClean="0"/>
              <a:t>dst</a:t>
            </a:r>
          </a:p>
          <a:p>
            <a:pPr lvl="4"/>
            <a:r>
              <a:rPr lang="en-US" smtClean="0"/>
              <a:t>dst</a:t>
            </a:r>
          </a:p>
        </p:txBody>
      </p:sp>
      <p:sp>
        <p:nvSpPr>
          <p:cNvPr id="194569" name="Freeform 9"/>
          <p:cNvSpPr>
            <a:spLocks noChangeArrowheads="1"/>
          </p:cNvSpPr>
          <p:nvPr/>
        </p:nvSpPr>
        <p:spPr bwMode="auto">
          <a:xfrm>
            <a:off x="838200" y="404664"/>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194570" name="Freeform 10"/>
          <p:cNvSpPr>
            <a:spLocks noChangeArrowheads="1"/>
          </p:cNvSpPr>
          <p:nvPr/>
        </p:nvSpPr>
        <p:spPr bwMode="auto">
          <a:xfrm>
            <a:off x="8262938" y="267618"/>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pic>
        <p:nvPicPr>
          <p:cNvPr id="194571" name="Picture 11"/>
          <p:cNvPicPr>
            <a:picLocks noChangeAspect="1" noChangeArrowheads="1"/>
          </p:cNvPicPr>
          <p:nvPr userDrawn="1"/>
        </p:nvPicPr>
        <p:blipFill>
          <a:blip r:embed="rId11" cstate="print"/>
          <a:srcRect/>
          <a:stretch>
            <a:fillRect/>
          </a:stretch>
        </p:blipFill>
        <p:spPr bwMode="auto">
          <a:xfrm>
            <a:off x="1" y="6473411"/>
            <a:ext cx="9144000" cy="411973"/>
          </a:xfrm>
          <a:prstGeom prst="rect">
            <a:avLst/>
          </a:prstGeom>
          <a:noFill/>
          <a:ln w="9525" cap="flat" cmpd="sng">
            <a:noFill/>
            <a:prstDash val="solid"/>
            <a:miter lim="800000"/>
            <a:headEnd type="none" w="med" len="med"/>
            <a:tailEnd type="none" w="med" len="med"/>
          </a:ln>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50" r:id="rId3"/>
    <p:sldLayoutId id="2147483751" r:id="rId4"/>
    <p:sldLayoutId id="2147483752" r:id="rId5"/>
    <p:sldLayoutId id="2147483753" r:id="rId6"/>
    <p:sldLayoutId id="2147483755" r:id="rId7"/>
    <p:sldLayoutId id="2147483758" r:id="rId8"/>
    <p:sldLayoutId id="2147483759" r:id="rId9"/>
  </p:sldLayoutIdLst>
  <p:txStyles>
    <p:titleStyle>
      <a:lvl1pPr algn="l" rtl="0" fontAlgn="base">
        <a:spcBef>
          <a:spcPct val="0"/>
        </a:spcBef>
        <a:spcAft>
          <a:spcPct val="0"/>
        </a:spcAft>
        <a:defRPr sz="3600" baseline="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defRPr>
      </a:lvl2pPr>
      <a:lvl3pPr algn="l" rtl="0" fontAlgn="base">
        <a:spcBef>
          <a:spcPct val="0"/>
        </a:spcBef>
        <a:spcAft>
          <a:spcPct val="0"/>
        </a:spcAft>
        <a:defRPr sz="4000">
          <a:solidFill>
            <a:schemeClr val="tx2"/>
          </a:solidFill>
          <a:latin typeface="Arial" charset="0"/>
        </a:defRPr>
      </a:lvl3pPr>
      <a:lvl4pPr algn="l" rtl="0" fontAlgn="base">
        <a:spcBef>
          <a:spcPct val="0"/>
        </a:spcBef>
        <a:spcAft>
          <a:spcPct val="0"/>
        </a:spcAft>
        <a:defRPr sz="4000">
          <a:solidFill>
            <a:schemeClr val="tx2"/>
          </a:solidFill>
          <a:latin typeface="Arial" charset="0"/>
        </a:defRPr>
      </a:lvl4pPr>
      <a:lvl5pPr algn="l" rtl="0" fontAlgn="base">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800" baseline="0">
          <a:solidFill>
            <a:schemeClr val="tx1"/>
          </a:solidFill>
          <a:latin typeface="+mn-lt"/>
        </a:defRPr>
      </a:lvl2pPr>
      <a:lvl3pPr marL="1293813" indent="-403225" algn="l" rtl="0" fontAlgn="base">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fontAlgn="base">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file:///C:\Program%20Files\WinFeed%202.8\documents\stochastic.html" TargetMode="External"/><Relationship Id="rId2" Type="http://schemas.openxmlformats.org/officeDocument/2006/relationships/hyperlink" Target="file:///C:\Program%20Files\WinFeed%202.8\documents\linea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ctrTitle"/>
          </p:nvPr>
        </p:nvSpPr>
        <p:spPr>
          <a:xfrm>
            <a:off x="684213" y="1647155"/>
            <a:ext cx="7920037" cy="1133773"/>
          </a:xfrm>
        </p:spPr>
        <p:txBody>
          <a:bodyPr/>
          <a:lstStyle/>
          <a:p>
            <a:r>
              <a:rPr lang="de-DE" sz="3200" b="1" smtClean="0">
                <a:solidFill>
                  <a:schemeClr val="tx1"/>
                </a:solidFill>
                <a:effectLst>
                  <a:outerShdw blurRad="38100" dist="38100" dir="2700000" algn="tl">
                    <a:srgbClr val="C0C0C0"/>
                  </a:outerShdw>
                </a:effectLst>
              </a:rPr>
              <a:t>Aplikasi Win Feed</a:t>
            </a:r>
            <a:br>
              <a:rPr lang="de-DE" sz="3200" b="1" smtClean="0">
                <a:solidFill>
                  <a:schemeClr val="tx1"/>
                </a:solidFill>
                <a:effectLst>
                  <a:outerShdw blurRad="38100" dist="38100" dir="2700000" algn="tl">
                    <a:srgbClr val="C0C0C0"/>
                  </a:outerShdw>
                </a:effectLst>
              </a:rPr>
            </a:br>
            <a:r>
              <a:rPr lang="de-DE" sz="3200" b="1" smtClean="0">
                <a:solidFill>
                  <a:schemeClr val="tx1"/>
                </a:solidFill>
                <a:effectLst>
                  <a:outerShdw blurRad="38100" dist="38100" dir="2700000" algn="tl">
                    <a:srgbClr val="C0C0C0"/>
                  </a:outerShdw>
                </a:effectLst>
              </a:rPr>
              <a:t>dalam FORMULASI RANSUM</a:t>
            </a:r>
            <a:endParaRPr lang="en-US" sz="3200" b="1">
              <a:solidFill>
                <a:schemeClr val="tx1"/>
              </a:solidFill>
              <a:effectLst>
                <a:outerShdw blurRad="38100" dist="38100" dir="2700000" algn="tl">
                  <a:srgbClr val="C0C0C0"/>
                </a:outerShdw>
              </a:effectLst>
            </a:endParaRPr>
          </a:p>
        </p:txBody>
      </p:sp>
      <p:sp>
        <p:nvSpPr>
          <p:cNvPr id="7" name="Rectangle 5"/>
          <p:cNvSpPr txBox="1">
            <a:spLocks noChangeArrowheads="1"/>
          </p:cNvSpPr>
          <p:nvPr/>
        </p:nvSpPr>
        <p:spPr bwMode="auto">
          <a:xfrm>
            <a:off x="827088" y="4044950"/>
            <a:ext cx="7097712" cy="190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80000"/>
              </a:lnSpc>
              <a:spcBef>
                <a:spcPct val="20000"/>
              </a:spcBef>
              <a:spcAft>
                <a:spcPct val="0"/>
              </a:spcAft>
              <a:buClr>
                <a:schemeClr val="accent1"/>
              </a:buClr>
              <a:buSzPct val="70000"/>
              <a:buFont typeface="Wingdings" pitchFamily="2" charset="2"/>
              <a:buNone/>
              <a:tabLst/>
              <a:defRPr/>
            </a:pPr>
            <a:r>
              <a:rPr kumimoji="0" lang="en-US" sz="2400" b="1" i="0" u="none" strike="noStrike" kern="0" cap="none" spc="0" normalizeH="0" baseline="0" noProof="0" smtClean="0">
                <a:ln>
                  <a:noFill/>
                </a:ln>
                <a:solidFill>
                  <a:schemeClr val="tx1"/>
                </a:solidFill>
                <a:effectLst/>
                <a:uLnTx/>
                <a:uFillTx/>
                <a:latin typeface="+mn-lt"/>
                <a:ea typeface="+mn-ea"/>
                <a:cs typeface="+mn-cs"/>
              </a:rPr>
              <a:t>MK. Teknik Formulasi Ransum dan SIP</a:t>
            </a:r>
          </a:p>
          <a:p>
            <a:pPr marL="0" marR="0" lvl="0" indent="0" algn="l" defTabSz="914400" rtl="0" eaLnBrk="1" fontAlgn="base" latinLnBrk="0" hangingPunct="1">
              <a:lnSpc>
                <a:spcPct val="80000"/>
              </a:lnSpc>
              <a:spcBef>
                <a:spcPct val="20000"/>
              </a:spcBef>
              <a:spcAft>
                <a:spcPct val="0"/>
              </a:spcAft>
              <a:buClr>
                <a:schemeClr val="accent1"/>
              </a:buClr>
              <a:buSzPct val="70000"/>
              <a:buFont typeface="Wingdings" pitchFamily="2" charset="2"/>
              <a:buNone/>
              <a:tabLst/>
              <a:defRPr/>
            </a:pPr>
            <a:endParaRPr kumimoji="0" lang="en-US" sz="2400" b="1" i="0" u="none" strike="noStrike" kern="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chemeClr val="accent1"/>
              </a:buClr>
              <a:buSzPct val="70000"/>
              <a:buFont typeface="Wingdings" pitchFamily="2" charset="2"/>
              <a:buNone/>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Department of Nutrition and Feed Technology</a:t>
            </a:r>
          </a:p>
          <a:p>
            <a:pPr marL="0" marR="0" lvl="0" indent="0" algn="l" defTabSz="914400" rtl="0" eaLnBrk="1" fontAlgn="base" latinLnBrk="0" hangingPunct="1">
              <a:lnSpc>
                <a:spcPct val="80000"/>
              </a:lnSpc>
              <a:spcBef>
                <a:spcPct val="20000"/>
              </a:spcBef>
              <a:spcAft>
                <a:spcPct val="0"/>
              </a:spcAft>
              <a:buClr>
                <a:schemeClr val="accent1"/>
              </a:buClr>
              <a:buSzPct val="70000"/>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mn-cs"/>
              </a:rPr>
              <a:t>Faculty of Animal Science – Bogor Agricultural University</a:t>
            </a:r>
          </a:p>
          <a:p>
            <a:pPr marL="0" marR="0" lvl="0" indent="0" algn="l" defTabSz="914400" rtl="0" eaLnBrk="1" fontAlgn="base" latinLnBrk="0" hangingPunct="1">
              <a:lnSpc>
                <a:spcPct val="80000"/>
              </a:lnSpc>
              <a:spcBef>
                <a:spcPct val="20000"/>
              </a:spcBef>
              <a:spcAft>
                <a:spcPct val="0"/>
              </a:spcAft>
              <a:buClr>
                <a:schemeClr val="accent1"/>
              </a:buClr>
              <a:buSzPct val="70000"/>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mn-cs"/>
              </a:rPr>
              <a:t>Website: http://intp.ipb.ac.id</a:t>
            </a:r>
          </a:p>
          <a:p>
            <a:pPr marL="0" marR="0" lvl="0" indent="0" algn="l" defTabSz="914400" rtl="0" eaLnBrk="1" fontAlgn="base" latinLnBrk="0" hangingPunct="1">
              <a:lnSpc>
                <a:spcPct val="80000"/>
              </a:lnSpc>
              <a:spcBef>
                <a:spcPct val="20000"/>
              </a:spcBef>
              <a:spcAft>
                <a:spcPct val="0"/>
              </a:spcAft>
              <a:buClr>
                <a:schemeClr val="accent1"/>
              </a:buClr>
              <a:buSzPct val="70000"/>
              <a:buFont typeface="Wingdings" pitchFamily="2" charset="2"/>
              <a:buNone/>
              <a:tabLst/>
              <a:defRPr/>
            </a:pPr>
            <a:endParaRPr kumimoji="0" lang="en-US" sz="1800" b="0" i="0" u="none" strike="noStrike" kern="0" cap="none" spc="0" normalizeH="0" baseline="0" noProof="0">
              <a:ln>
                <a:noFill/>
              </a:ln>
              <a:solidFill>
                <a:schemeClr val="tx1"/>
              </a:solidFill>
              <a:effectLst/>
              <a:uLnTx/>
              <a:uFillTx/>
              <a:latin typeface="+mn-lt"/>
              <a:ea typeface="+mn-ea"/>
              <a:cs typeface="+mn-cs"/>
            </a:endParaRPr>
          </a:p>
        </p:txBody>
      </p:sp>
      <p:pic>
        <p:nvPicPr>
          <p:cNvPr id="8" name="Picture 4"/>
          <p:cNvPicPr>
            <a:picLocks noChangeAspect="1" noChangeArrowheads="1"/>
          </p:cNvPicPr>
          <p:nvPr/>
        </p:nvPicPr>
        <p:blipFill>
          <a:blip r:embed="rId2" cstate="print"/>
          <a:srcRect t="11096"/>
          <a:stretch>
            <a:fillRect/>
          </a:stretch>
        </p:blipFill>
        <p:spPr bwMode="auto">
          <a:xfrm>
            <a:off x="6588224" y="3384574"/>
            <a:ext cx="2532237" cy="2204666"/>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52264" y="304800"/>
            <a:ext cx="7696200" cy="819944"/>
          </a:xfrm>
        </p:spPr>
        <p:txBody>
          <a:bodyPr/>
          <a:lstStyle/>
          <a:p>
            <a:pPr eaLnBrk="1" hangingPunct="1"/>
            <a:r>
              <a:rPr lang="de-DE" sz="3500" b="1" smtClean="0"/>
              <a:t>Menu Utama (Pop Up Menu)</a:t>
            </a:r>
            <a:endParaRPr lang="en-US" sz="3500" b="1" smtClean="0"/>
          </a:p>
        </p:txBody>
      </p:sp>
      <p:pic>
        <p:nvPicPr>
          <p:cNvPr id="11267" name="Picture 4"/>
          <p:cNvPicPr>
            <a:picLocks noChangeAspect="1" noChangeArrowheads="1"/>
          </p:cNvPicPr>
          <p:nvPr/>
        </p:nvPicPr>
        <p:blipFill>
          <a:blip r:embed="rId2" cstate="print"/>
          <a:srcRect/>
          <a:stretch>
            <a:fillRect/>
          </a:stretch>
        </p:blipFill>
        <p:spPr bwMode="auto">
          <a:xfrm>
            <a:off x="990600" y="1577875"/>
            <a:ext cx="6781800" cy="4443413"/>
          </a:xfrm>
          <a:prstGeom prst="rect">
            <a:avLst/>
          </a:prstGeom>
          <a:noFill/>
          <a:ln w="9525">
            <a:noFill/>
            <a:miter lim="800000"/>
            <a:headEnd/>
            <a:tailEnd/>
          </a:ln>
        </p:spPr>
      </p:pic>
      <p:sp>
        <p:nvSpPr>
          <p:cNvPr id="34822" name="AutoShape 6"/>
          <p:cNvSpPr>
            <a:spLocks noChangeArrowheads="1"/>
          </p:cNvSpPr>
          <p:nvPr/>
        </p:nvSpPr>
        <p:spPr bwMode="auto">
          <a:xfrm rot="-1570714">
            <a:off x="76200" y="3482875"/>
            <a:ext cx="1524000" cy="685800"/>
          </a:xfrm>
          <a:custGeom>
            <a:avLst/>
            <a:gdLst>
              <a:gd name="T0" fmla="*/ 80645006 w 21600"/>
              <a:gd name="T1" fmla="*/ 0 h 21600"/>
              <a:gd name="T2" fmla="*/ 0 w 21600"/>
              <a:gd name="T3" fmla="*/ 10887075 h 21600"/>
              <a:gd name="T4" fmla="*/ 80645006 w 21600"/>
              <a:gd name="T5" fmla="*/ 21774150 h 21600"/>
              <a:gd name="T6" fmla="*/ 107526663 w 21600"/>
              <a:gd name="T7" fmla="*/ 108870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914400" y="1746250"/>
            <a:ext cx="6934200" cy="4959350"/>
          </a:xfrm>
          <a:prstGeom prst="rect">
            <a:avLst/>
          </a:prstGeom>
          <a:noFill/>
          <a:ln w="9525">
            <a:noFill/>
            <a:miter lim="800000"/>
            <a:headEnd/>
            <a:tailEnd/>
          </a:ln>
        </p:spPr>
      </p:pic>
      <p:sp>
        <p:nvSpPr>
          <p:cNvPr id="12291" name="Rectangle 3"/>
          <p:cNvSpPr>
            <a:spLocks noGrp="1" noChangeArrowheads="1"/>
          </p:cNvSpPr>
          <p:nvPr>
            <p:ph type="title"/>
          </p:nvPr>
        </p:nvSpPr>
        <p:spPr>
          <a:xfrm>
            <a:off x="1043608" y="304800"/>
            <a:ext cx="7566992" cy="1143000"/>
          </a:xfrm>
          <a:noFill/>
        </p:spPr>
        <p:txBody>
          <a:bodyPr/>
          <a:lstStyle/>
          <a:p>
            <a:pPr eaLnBrk="1" hangingPunct="1"/>
            <a:r>
              <a:rPr lang="de-DE" sz="3000" b="1" smtClean="0"/>
              <a:t>Menyusun ransum baru dengan data bahan pakan baru</a:t>
            </a:r>
            <a:br>
              <a:rPr lang="de-DE" sz="3000" b="1" smtClean="0"/>
            </a:br>
            <a:r>
              <a:rPr lang="de-DE" sz="2000" b="1" smtClean="0"/>
              <a:t>(New formula with blank feed store)</a:t>
            </a:r>
            <a:endParaRPr lang="en-US" sz="2000" b="1" smtClean="0"/>
          </a:p>
        </p:txBody>
      </p:sp>
      <p:sp>
        <p:nvSpPr>
          <p:cNvPr id="12292" name="Text Box 4"/>
          <p:cNvSpPr txBox="1">
            <a:spLocks noChangeArrowheads="1"/>
          </p:cNvSpPr>
          <p:nvPr/>
        </p:nvSpPr>
        <p:spPr bwMode="auto">
          <a:xfrm>
            <a:off x="1295400" y="4343400"/>
            <a:ext cx="2667000" cy="457200"/>
          </a:xfrm>
          <a:prstGeom prst="rect">
            <a:avLst/>
          </a:prstGeom>
          <a:solidFill>
            <a:srgbClr val="FF0000"/>
          </a:solidFill>
          <a:ln w="9525">
            <a:noFill/>
            <a:miter lim="800000"/>
            <a:headEnd/>
            <a:tailEnd/>
          </a:ln>
        </p:spPr>
        <p:txBody>
          <a:bodyPr>
            <a:spAutoFit/>
          </a:bodyPr>
          <a:lstStyle/>
          <a:p>
            <a:pPr algn="ctr">
              <a:spcBef>
                <a:spcPct val="50000"/>
              </a:spcBef>
            </a:pPr>
            <a:r>
              <a:rPr lang="en-US">
                <a:solidFill>
                  <a:schemeClr val="bg1"/>
                </a:solidFill>
              </a:rPr>
              <a:t>Ingredient List</a:t>
            </a:r>
          </a:p>
        </p:txBody>
      </p:sp>
      <p:sp>
        <p:nvSpPr>
          <p:cNvPr id="12293" name="Text Box 5"/>
          <p:cNvSpPr txBox="1">
            <a:spLocks noChangeArrowheads="1"/>
          </p:cNvSpPr>
          <p:nvPr/>
        </p:nvSpPr>
        <p:spPr bwMode="auto">
          <a:xfrm>
            <a:off x="4572000" y="4191000"/>
            <a:ext cx="2667000" cy="822325"/>
          </a:xfrm>
          <a:prstGeom prst="rect">
            <a:avLst/>
          </a:prstGeom>
          <a:solidFill>
            <a:srgbClr val="FF0000"/>
          </a:solidFill>
          <a:ln w="9525">
            <a:noFill/>
            <a:miter lim="800000"/>
            <a:headEnd/>
            <a:tailEnd/>
          </a:ln>
        </p:spPr>
        <p:txBody>
          <a:bodyPr>
            <a:spAutoFit/>
          </a:bodyPr>
          <a:lstStyle/>
          <a:p>
            <a:pPr algn="ctr">
              <a:spcBef>
                <a:spcPct val="50000"/>
              </a:spcBef>
            </a:pPr>
            <a:r>
              <a:rPr lang="en-US">
                <a:solidFill>
                  <a:schemeClr val="bg1"/>
                </a:solidFill>
              </a:rPr>
              <a:t>Nutrient Requirement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a:xfrm>
            <a:off x="762000" y="304800"/>
            <a:ext cx="7848600" cy="1143000"/>
          </a:xfrm>
          <a:noFill/>
        </p:spPr>
        <p:txBody>
          <a:bodyPr/>
          <a:lstStyle/>
          <a:p>
            <a:pPr eaLnBrk="1" hangingPunct="1"/>
            <a:r>
              <a:rPr lang="de-DE" sz="3900" b="1" smtClean="0"/>
              <a:t>Membuat database bahan pakan </a:t>
            </a:r>
            <a:r>
              <a:rPr lang="de-DE" sz="2500" b="1" smtClean="0"/>
              <a:t>(New formula with blank feed store)</a:t>
            </a:r>
            <a:endParaRPr lang="en-US" sz="2500" b="1" smtClean="0"/>
          </a:p>
        </p:txBody>
      </p:sp>
      <p:pic>
        <p:nvPicPr>
          <p:cNvPr id="13315" name="Picture 7"/>
          <p:cNvPicPr>
            <a:picLocks noChangeAspect="1" noChangeArrowheads="1"/>
          </p:cNvPicPr>
          <p:nvPr/>
        </p:nvPicPr>
        <p:blipFill>
          <a:blip r:embed="rId2" cstate="print"/>
          <a:srcRect/>
          <a:stretch>
            <a:fillRect/>
          </a:stretch>
        </p:blipFill>
        <p:spPr bwMode="auto">
          <a:xfrm>
            <a:off x="76200" y="1600200"/>
            <a:ext cx="5562600" cy="4011613"/>
          </a:xfrm>
          <a:prstGeom prst="rect">
            <a:avLst/>
          </a:prstGeom>
          <a:noFill/>
          <a:ln w="9525">
            <a:noFill/>
            <a:miter lim="800000"/>
            <a:headEnd/>
            <a:tailEnd/>
          </a:ln>
        </p:spPr>
      </p:pic>
      <p:sp>
        <p:nvSpPr>
          <p:cNvPr id="4104" name="Rectangle 8"/>
          <p:cNvSpPr>
            <a:spLocks noGrp="1" noChangeArrowheads="1"/>
          </p:cNvSpPr>
          <p:nvPr>
            <p:ph type="body" idx="1"/>
          </p:nvPr>
        </p:nvSpPr>
        <p:spPr>
          <a:xfrm>
            <a:off x="5715000" y="2133600"/>
            <a:ext cx="3276600" cy="3429000"/>
          </a:xfrm>
          <a:noFill/>
        </p:spPr>
        <p:txBody>
          <a:bodyPr/>
          <a:lstStyle/>
          <a:p>
            <a:pPr eaLnBrk="1" hangingPunct="1">
              <a:buFont typeface="Wingdings" pitchFamily="2" charset="2"/>
              <a:buChar char="§"/>
            </a:pPr>
            <a:r>
              <a:rPr lang="en-US" sz="2000" b="1" smtClean="0">
                <a:solidFill>
                  <a:schemeClr val="folHlink"/>
                </a:solidFill>
              </a:rPr>
              <a:t>Tuliskan nama bahan pakan</a:t>
            </a:r>
          </a:p>
          <a:p>
            <a:pPr eaLnBrk="1" hangingPunct="1">
              <a:buFont typeface="Wingdings" pitchFamily="2" charset="2"/>
              <a:buChar char="§"/>
            </a:pPr>
            <a:r>
              <a:rPr lang="en-US" sz="2000" b="1" smtClean="0">
                <a:solidFill>
                  <a:schemeClr val="folHlink"/>
                </a:solidFill>
              </a:rPr>
              <a:t>Tuliskan nama nutrien</a:t>
            </a:r>
          </a:p>
          <a:p>
            <a:pPr eaLnBrk="1" hangingPunct="1">
              <a:buFont typeface="Wingdings" pitchFamily="2" charset="2"/>
              <a:buChar char="§"/>
            </a:pPr>
            <a:r>
              <a:rPr lang="en-US" sz="2000" b="1" smtClean="0">
                <a:solidFill>
                  <a:schemeClr val="folHlink"/>
                </a:solidFill>
              </a:rPr>
              <a:t>Pastikan komposisi nutrien dalam </a:t>
            </a:r>
            <a:r>
              <a:rPr lang="en-US" sz="2000" b="1" i="1" smtClean="0">
                <a:solidFill>
                  <a:schemeClr val="folHlink"/>
                </a:solidFill>
              </a:rPr>
              <a:t>dry matter basis</a:t>
            </a:r>
            <a:r>
              <a:rPr lang="en-US" sz="2000" b="1" smtClean="0">
                <a:solidFill>
                  <a:schemeClr val="folHlink"/>
                </a:solidFill>
              </a:rPr>
              <a:t> atau </a:t>
            </a:r>
            <a:r>
              <a:rPr lang="en-US" sz="2000" b="1" i="1" smtClean="0">
                <a:solidFill>
                  <a:schemeClr val="folHlink"/>
                </a:solidFill>
              </a:rPr>
              <a:t>as feed basis</a:t>
            </a:r>
          </a:p>
          <a:p>
            <a:pPr eaLnBrk="1" hangingPunct="1">
              <a:buFont typeface="Wingdings" pitchFamily="2" charset="2"/>
              <a:buChar char="§"/>
            </a:pPr>
            <a:r>
              <a:rPr lang="en-US" sz="2000" b="1" smtClean="0">
                <a:solidFill>
                  <a:schemeClr val="folHlink"/>
                </a:solidFill>
              </a:rPr>
              <a:t>Masukan kandungan nutrien dan harga dari setiap bahan pakan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304800"/>
            <a:ext cx="7467600" cy="1143000"/>
          </a:xfrm>
        </p:spPr>
        <p:txBody>
          <a:bodyPr/>
          <a:lstStyle/>
          <a:p>
            <a:pPr eaLnBrk="1" hangingPunct="1"/>
            <a:r>
              <a:rPr lang="de-DE" sz="3500" b="1" smtClean="0"/>
              <a:t>Membuat ransum baru</a:t>
            </a:r>
            <a:br>
              <a:rPr lang="de-DE" sz="3500" b="1" smtClean="0"/>
            </a:br>
            <a:r>
              <a:rPr lang="de-DE" sz="2500" b="1" smtClean="0"/>
              <a:t>(New Formula with Selected Feed Store)</a:t>
            </a:r>
            <a:endParaRPr lang="en-US" sz="2500" b="1" smtClean="0"/>
          </a:p>
        </p:txBody>
      </p:sp>
      <p:sp>
        <p:nvSpPr>
          <p:cNvPr id="14339" name="Rectangle 3"/>
          <p:cNvSpPr>
            <a:spLocks noGrp="1" noChangeArrowheads="1"/>
          </p:cNvSpPr>
          <p:nvPr>
            <p:ph type="body" idx="1"/>
          </p:nvPr>
        </p:nvSpPr>
        <p:spPr>
          <a:xfrm>
            <a:off x="990600" y="1752600"/>
            <a:ext cx="5486400" cy="838200"/>
          </a:xfrm>
        </p:spPr>
        <p:txBody>
          <a:bodyPr/>
          <a:lstStyle/>
          <a:p>
            <a:pPr eaLnBrk="1" hangingPunct="1"/>
            <a:r>
              <a:rPr lang="de-DE" sz="3000" i="1" smtClean="0"/>
              <a:t>Pilih data base bahan pakan (Select the feed Store)</a:t>
            </a:r>
            <a:endParaRPr lang="en-US" sz="3000" i="1" smtClean="0"/>
          </a:p>
        </p:txBody>
      </p:sp>
      <p:pic>
        <p:nvPicPr>
          <p:cNvPr id="14340" name="Picture 4"/>
          <p:cNvPicPr>
            <a:picLocks noChangeAspect="1" noChangeArrowheads="1"/>
          </p:cNvPicPr>
          <p:nvPr/>
        </p:nvPicPr>
        <p:blipFill>
          <a:blip r:embed="rId2" cstate="print"/>
          <a:srcRect/>
          <a:stretch>
            <a:fillRect/>
          </a:stretch>
        </p:blipFill>
        <p:spPr bwMode="auto">
          <a:xfrm>
            <a:off x="1447800" y="2889250"/>
            <a:ext cx="5715000" cy="351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609600"/>
            <a:ext cx="7848600" cy="533400"/>
          </a:xfrm>
        </p:spPr>
        <p:txBody>
          <a:bodyPr/>
          <a:lstStyle/>
          <a:p>
            <a:pPr eaLnBrk="1" hangingPunct="1"/>
            <a:r>
              <a:rPr lang="de-DE" sz="3500" b="1" smtClean="0"/>
              <a:t>Data base bahan pakan </a:t>
            </a:r>
            <a:br>
              <a:rPr lang="de-DE" sz="3500" b="1" smtClean="0"/>
            </a:br>
            <a:r>
              <a:rPr lang="de-DE" sz="2500" b="1" smtClean="0"/>
              <a:t>(Feed Store)</a:t>
            </a:r>
            <a:endParaRPr lang="en-US" sz="2500" b="1" smtClean="0"/>
          </a:p>
        </p:txBody>
      </p:sp>
      <p:pic>
        <p:nvPicPr>
          <p:cNvPr id="15363" name="Picture 7"/>
          <p:cNvPicPr>
            <a:picLocks noChangeAspect="1" noChangeArrowheads="1"/>
          </p:cNvPicPr>
          <p:nvPr/>
        </p:nvPicPr>
        <p:blipFill>
          <a:blip r:embed="rId2" cstate="print"/>
          <a:srcRect l="2003" t="3125" r="2684" b="6250"/>
          <a:stretch>
            <a:fillRect/>
          </a:stretch>
        </p:blipFill>
        <p:spPr bwMode="auto">
          <a:xfrm>
            <a:off x="76200" y="1704975"/>
            <a:ext cx="5943600" cy="4238625"/>
          </a:xfrm>
          <a:prstGeom prst="rect">
            <a:avLst/>
          </a:prstGeom>
          <a:noFill/>
          <a:ln w="9525">
            <a:noFill/>
            <a:miter lim="800000"/>
            <a:headEnd/>
            <a:tailEnd/>
          </a:ln>
        </p:spPr>
      </p:pic>
      <p:sp>
        <p:nvSpPr>
          <p:cNvPr id="15364" name="Rectangle 9"/>
          <p:cNvSpPr>
            <a:spLocks noGrp="1" noChangeArrowheads="1"/>
          </p:cNvSpPr>
          <p:nvPr>
            <p:ph type="body" idx="1"/>
          </p:nvPr>
        </p:nvSpPr>
        <p:spPr>
          <a:xfrm>
            <a:off x="5943600" y="1828800"/>
            <a:ext cx="3200400" cy="1524000"/>
          </a:xfrm>
          <a:noFill/>
        </p:spPr>
        <p:txBody>
          <a:bodyPr/>
          <a:lstStyle/>
          <a:p>
            <a:pPr eaLnBrk="1" hangingPunct="1">
              <a:spcBef>
                <a:spcPct val="50000"/>
              </a:spcBef>
              <a:buClr>
                <a:srgbClr val="FF0000"/>
              </a:buClr>
              <a:buFont typeface="Wingdings" pitchFamily="2" charset="2"/>
              <a:buChar char="ü"/>
            </a:pPr>
            <a:r>
              <a:rPr lang="en-US" sz="2200" b="1" smtClean="0">
                <a:solidFill>
                  <a:schemeClr val="accent2"/>
                </a:solidFill>
              </a:rPr>
              <a:t>Contreng bahan pakan yang dipilih</a:t>
            </a:r>
          </a:p>
          <a:p>
            <a:pPr eaLnBrk="1" hangingPunct="1">
              <a:spcBef>
                <a:spcPct val="50000"/>
              </a:spcBef>
              <a:buClr>
                <a:srgbClr val="FF0000"/>
              </a:buClr>
              <a:buFont typeface="Wingdings" pitchFamily="2" charset="2"/>
              <a:buChar char="ü"/>
            </a:pPr>
            <a:r>
              <a:rPr lang="en-US" sz="2200" b="1" smtClean="0">
                <a:solidFill>
                  <a:schemeClr val="accent2"/>
                </a:solidFill>
              </a:rPr>
              <a:t>Click Go Back</a:t>
            </a:r>
          </a:p>
        </p:txBody>
      </p:sp>
      <p:pic>
        <p:nvPicPr>
          <p:cNvPr id="15365" name="Picture 11"/>
          <p:cNvPicPr>
            <a:picLocks noChangeAspect="1" noChangeArrowheads="1"/>
          </p:cNvPicPr>
          <p:nvPr/>
        </p:nvPicPr>
        <p:blipFill>
          <a:blip r:embed="rId3" cstate="print"/>
          <a:srcRect/>
          <a:stretch>
            <a:fillRect/>
          </a:stretch>
        </p:blipFill>
        <p:spPr bwMode="auto">
          <a:xfrm>
            <a:off x="400050" y="609600"/>
            <a:ext cx="438150" cy="457200"/>
          </a:xfrm>
          <a:prstGeom prst="rect">
            <a:avLst/>
          </a:prstGeom>
          <a:noFill/>
          <a:ln w="9525">
            <a:noFill/>
            <a:miter lim="800000"/>
            <a:headEnd/>
            <a:tailEnd/>
          </a:ln>
        </p:spPr>
      </p:pic>
      <p:pic>
        <p:nvPicPr>
          <p:cNvPr id="15366" name="Picture 12"/>
          <p:cNvPicPr>
            <a:picLocks noChangeAspect="1" noChangeArrowheads="1"/>
          </p:cNvPicPr>
          <p:nvPr/>
        </p:nvPicPr>
        <p:blipFill>
          <a:blip r:embed="rId4" cstate="print"/>
          <a:srcRect/>
          <a:stretch>
            <a:fillRect/>
          </a:stretch>
        </p:blipFill>
        <p:spPr bwMode="auto">
          <a:xfrm>
            <a:off x="8401050" y="2667000"/>
            <a:ext cx="43815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457200"/>
            <a:ext cx="7924800" cy="533400"/>
          </a:xfrm>
        </p:spPr>
        <p:txBody>
          <a:bodyPr/>
          <a:lstStyle/>
          <a:p>
            <a:pPr eaLnBrk="1" hangingPunct="1"/>
            <a:r>
              <a:rPr lang="de-DE" sz="3500" b="1" smtClean="0"/>
              <a:t>Pilih bahan pakan yang digunakan</a:t>
            </a:r>
            <a:br>
              <a:rPr lang="de-DE" sz="3500" b="1" smtClean="0"/>
            </a:br>
            <a:r>
              <a:rPr lang="de-DE" sz="2500" smtClean="0"/>
              <a:t>(Selected Ingredients)</a:t>
            </a:r>
            <a:endParaRPr lang="en-US" sz="2500" smtClean="0"/>
          </a:p>
        </p:txBody>
      </p:sp>
      <p:pic>
        <p:nvPicPr>
          <p:cNvPr id="16387" name="Picture 4"/>
          <p:cNvPicPr>
            <a:picLocks noChangeAspect="1" noChangeArrowheads="1"/>
          </p:cNvPicPr>
          <p:nvPr/>
        </p:nvPicPr>
        <p:blipFill>
          <a:blip r:embed="rId2" cstate="print"/>
          <a:srcRect l="3125" t="3125" r="3125" b="6250"/>
          <a:stretch>
            <a:fillRect/>
          </a:stretch>
        </p:blipFill>
        <p:spPr bwMode="auto">
          <a:xfrm>
            <a:off x="990600" y="1371600"/>
            <a:ext cx="7467600" cy="541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914400"/>
            <a:ext cx="8458200" cy="533400"/>
          </a:xfrm>
        </p:spPr>
        <p:txBody>
          <a:bodyPr/>
          <a:lstStyle/>
          <a:p>
            <a:pPr eaLnBrk="1" hangingPunct="1"/>
            <a:r>
              <a:rPr lang="de-DE" sz="3500" b="1" smtClean="0"/>
              <a:t>Pembatasan bahan pakan dan nutrien</a:t>
            </a:r>
            <a:br>
              <a:rPr lang="de-DE" sz="3500" b="1" smtClean="0"/>
            </a:br>
            <a:r>
              <a:rPr lang="de-DE" sz="2500" smtClean="0"/>
              <a:t>(Ingredient &amp; Nutrient Constraints)</a:t>
            </a:r>
            <a:endParaRPr lang="en-US" sz="2500" smtClean="0"/>
          </a:p>
        </p:txBody>
      </p:sp>
      <p:pic>
        <p:nvPicPr>
          <p:cNvPr id="17411" name="Picture 6"/>
          <p:cNvPicPr>
            <a:picLocks noChangeAspect="1" noChangeArrowheads="1"/>
          </p:cNvPicPr>
          <p:nvPr/>
        </p:nvPicPr>
        <p:blipFill>
          <a:blip r:embed="rId2" cstate="print"/>
          <a:srcRect l="2222" t="2963" r="2222" b="5185"/>
          <a:stretch>
            <a:fillRect/>
          </a:stretch>
        </p:blipFill>
        <p:spPr bwMode="auto">
          <a:xfrm>
            <a:off x="76200" y="1981200"/>
            <a:ext cx="5867400" cy="4229100"/>
          </a:xfrm>
          <a:prstGeom prst="rect">
            <a:avLst/>
          </a:prstGeom>
          <a:noFill/>
          <a:ln w="9525">
            <a:noFill/>
            <a:miter lim="800000"/>
            <a:headEnd/>
            <a:tailEnd/>
          </a:ln>
        </p:spPr>
      </p:pic>
      <p:sp>
        <p:nvSpPr>
          <p:cNvPr id="17412" name="Rectangle 7"/>
          <p:cNvSpPr>
            <a:spLocks noGrp="1" noChangeArrowheads="1"/>
          </p:cNvSpPr>
          <p:nvPr>
            <p:ph type="body" idx="1"/>
          </p:nvPr>
        </p:nvSpPr>
        <p:spPr>
          <a:xfrm>
            <a:off x="5943600" y="2514600"/>
            <a:ext cx="3200400" cy="2895600"/>
          </a:xfrm>
          <a:noFill/>
        </p:spPr>
        <p:txBody>
          <a:bodyPr/>
          <a:lstStyle/>
          <a:p>
            <a:pPr eaLnBrk="1" hangingPunct="1">
              <a:spcBef>
                <a:spcPct val="50000"/>
              </a:spcBef>
              <a:buFont typeface="Wingdings" pitchFamily="2" charset="2"/>
              <a:buChar char="§"/>
            </a:pPr>
            <a:r>
              <a:rPr lang="en-US" sz="2000" b="1" smtClean="0">
                <a:solidFill>
                  <a:schemeClr val="accent2"/>
                </a:solidFill>
              </a:rPr>
              <a:t>Tuliskan batas penggunaan MIN dan MAX bahan pakan</a:t>
            </a:r>
          </a:p>
          <a:p>
            <a:pPr eaLnBrk="1" hangingPunct="1">
              <a:spcBef>
                <a:spcPct val="50000"/>
              </a:spcBef>
              <a:buFont typeface="Wingdings" pitchFamily="2" charset="2"/>
              <a:buChar char="§"/>
            </a:pPr>
            <a:r>
              <a:rPr lang="en-US" sz="2000" b="1" smtClean="0">
                <a:solidFill>
                  <a:schemeClr val="accent2"/>
                </a:solidFill>
              </a:rPr>
              <a:t>Tuliskan batas MIN dan MAX kebutuhan nutrien</a:t>
            </a:r>
          </a:p>
          <a:p>
            <a:pPr eaLnBrk="1" hangingPunct="1">
              <a:spcBef>
                <a:spcPct val="50000"/>
              </a:spcBef>
              <a:buFont typeface="Wingdings" pitchFamily="2" charset="2"/>
              <a:buChar char="§"/>
            </a:pPr>
            <a:r>
              <a:rPr lang="en-US" sz="2000" b="1" smtClean="0">
                <a:solidFill>
                  <a:schemeClr val="accent2"/>
                </a:solidFill>
              </a:rPr>
              <a:t>Click FORMULATE</a:t>
            </a:r>
          </a:p>
        </p:txBody>
      </p:sp>
      <p:pic>
        <p:nvPicPr>
          <p:cNvPr id="17413" name="Picture 8"/>
          <p:cNvPicPr>
            <a:picLocks noChangeAspect="1" noChangeArrowheads="1"/>
          </p:cNvPicPr>
          <p:nvPr/>
        </p:nvPicPr>
        <p:blipFill>
          <a:blip r:embed="rId3" cstate="print"/>
          <a:srcRect/>
          <a:stretch>
            <a:fillRect/>
          </a:stretch>
        </p:blipFill>
        <p:spPr bwMode="auto">
          <a:xfrm>
            <a:off x="8686800" y="4602163"/>
            <a:ext cx="381000" cy="350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609600"/>
            <a:ext cx="7239000" cy="533400"/>
          </a:xfrm>
        </p:spPr>
        <p:txBody>
          <a:bodyPr/>
          <a:lstStyle/>
          <a:p>
            <a:pPr eaLnBrk="1" hangingPunct="1"/>
            <a:r>
              <a:rPr lang="de-DE" sz="3500" b="1" smtClean="0"/>
              <a:t>Ransum hasil formulasi</a:t>
            </a:r>
            <a:endParaRPr lang="en-US" sz="3500" b="1" smtClean="0"/>
          </a:p>
        </p:txBody>
      </p:sp>
      <p:pic>
        <p:nvPicPr>
          <p:cNvPr id="18435" name="Picture 5"/>
          <p:cNvPicPr>
            <a:picLocks noChangeAspect="1" noChangeArrowheads="1"/>
          </p:cNvPicPr>
          <p:nvPr/>
        </p:nvPicPr>
        <p:blipFill>
          <a:blip r:embed="rId2" cstate="print"/>
          <a:srcRect l="2248" t="2997" r="2248" b="7117"/>
          <a:stretch>
            <a:fillRect/>
          </a:stretch>
        </p:blipFill>
        <p:spPr bwMode="auto">
          <a:xfrm>
            <a:off x="990600" y="1219200"/>
            <a:ext cx="7696200" cy="543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609600"/>
            <a:ext cx="7239000" cy="533400"/>
          </a:xfrm>
        </p:spPr>
        <p:txBody>
          <a:bodyPr/>
          <a:lstStyle/>
          <a:p>
            <a:pPr eaLnBrk="1" hangingPunct="1"/>
            <a:r>
              <a:rPr lang="de-DE" sz="3500" b="1" smtClean="0"/>
              <a:t>Komposisi ransum dalam grafik</a:t>
            </a:r>
            <a:endParaRPr lang="en-US" sz="3500" b="1" smtClean="0"/>
          </a:p>
        </p:txBody>
      </p:sp>
      <p:pic>
        <p:nvPicPr>
          <p:cNvPr id="19459" name="Picture 4"/>
          <p:cNvPicPr>
            <a:picLocks noChangeAspect="1" noChangeArrowheads="1"/>
          </p:cNvPicPr>
          <p:nvPr/>
        </p:nvPicPr>
        <p:blipFill>
          <a:blip r:embed="rId2" cstate="print"/>
          <a:srcRect l="9091" t="11374" r="6818" b="14693"/>
          <a:stretch>
            <a:fillRect/>
          </a:stretch>
        </p:blipFill>
        <p:spPr bwMode="auto">
          <a:xfrm>
            <a:off x="0" y="1219200"/>
            <a:ext cx="5410200" cy="3802063"/>
          </a:xfrm>
          <a:prstGeom prst="rect">
            <a:avLst/>
          </a:prstGeom>
          <a:noFill/>
          <a:ln w="9525">
            <a:noFill/>
            <a:miter lim="800000"/>
            <a:headEnd/>
            <a:tailEnd/>
          </a:ln>
        </p:spPr>
      </p:pic>
      <p:pic>
        <p:nvPicPr>
          <p:cNvPr id="19460" name="Picture 5"/>
          <p:cNvPicPr>
            <a:picLocks noChangeAspect="1" noChangeArrowheads="1"/>
          </p:cNvPicPr>
          <p:nvPr/>
        </p:nvPicPr>
        <p:blipFill>
          <a:blip r:embed="rId3" cstate="print"/>
          <a:srcRect l="2197" t="11000" r="7692" b="6502"/>
          <a:stretch>
            <a:fillRect/>
          </a:stretch>
        </p:blipFill>
        <p:spPr bwMode="auto">
          <a:xfrm>
            <a:off x="4038600" y="3121025"/>
            <a:ext cx="5105400" cy="373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304800"/>
            <a:ext cx="7696200" cy="1143000"/>
          </a:xfrm>
        </p:spPr>
        <p:txBody>
          <a:bodyPr/>
          <a:lstStyle/>
          <a:p>
            <a:pPr eaLnBrk="1" hangingPunct="1"/>
            <a:r>
              <a:rPr lang="de-DE" sz="3900" b="1" smtClean="0"/>
              <a:t>Simpan file (Save, Save As)</a:t>
            </a:r>
            <a:endParaRPr lang="en-US" sz="3900" b="1" smtClean="0"/>
          </a:p>
        </p:txBody>
      </p:sp>
      <p:pic>
        <p:nvPicPr>
          <p:cNvPr id="20483" name="Picture 7"/>
          <p:cNvPicPr>
            <a:picLocks noChangeAspect="1" noChangeArrowheads="1"/>
          </p:cNvPicPr>
          <p:nvPr/>
        </p:nvPicPr>
        <p:blipFill>
          <a:blip r:embed="rId2" cstate="print"/>
          <a:srcRect t="2658" r="2789"/>
          <a:stretch>
            <a:fillRect/>
          </a:stretch>
        </p:blipFill>
        <p:spPr bwMode="auto">
          <a:xfrm>
            <a:off x="304800" y="1295400"/>
            <a:ext cx="6629400" cy="2790825"/>
          </a:xfrm>
          <a:prstGeom prst="rect">
            <a:avLst/>
          </a:prstGeom>
          <a:noFill/>
          <a:ln w="9525">
            <a:noFill/>
            <a:miter lim="800000"/>
            <a:headEnd/>
            <a:tailEnd/>
          </a:ln>
        </p:spPr>
      </p:pic>
      <p:pic>
        <p:nvPicPr>
          <p:cNvPr id="54280" name="Picture 8"/>
          <p:cNvPicPr>
            <a:picLocks noChangeAspect="1" noChangeArrowheads="1"/>
          </p:cNvPicPr>
          <p:nvPr/>
        </p:nvPicPr>
        <p:blipFill>
          <a:blip r:embed="rId3" cstate="print"/>
          <a:srcRect/>
          <a:stretch>
            <a:fillRect/>
          </a:stretch>
        </p:blipFill>
        <p:spPr bwMode="auto">
          <a:xfrm>
            <a:off x="4857750" y="3581400"/>
            <a:ext cx="4057650" cy="2581275"/>
          </a:xfrm>
          <a:prstGeom prst="rect">
            <a:avLst/>
          </a:prstGeom>
          <a:noFill/>
          <a:ln w="9525">
            <a:noFill/>
            <a:miter lim="800000"/>
            <a:headEnd/>
            <a:tailEnd/>
          </a:ln>
        </p:spPr>
      </p:pic>
      <p:sp>
        <p:nvSpPr>
          <p:cNvPr id="54281" name="Rectangle 9"/>
          <p:cNvSpPr>
            <a:spLocks noGrp="1" noChangeArrowheads="1"/>
          </p:cNvSpPr>
          <p:nvPr>
            <p:ph type="body" idx="1"/>
          </p:nvPr>
        </p:nvSpPr>
        <p:spPr>
          <a:xfrm>
            <a:off x="152400" y="4800600"/>
            <a:ext cx="4572000" cy="762000"/>
          </a:xfrm>
          <a:noFill/>
        </p:spPr>
        <p:txBody>
          <a:bodyPr/>
          <a:lstStyle/>
          <a:p>
            <a:pPr algn="r" eaLnBrk="1" hangingPunct="1">
              <a:buFontTx/>
              <a:buNone/>
            </a:pPr>
            <a:r>
              <a:rPr lang="en-US" sz="3000" b="1" smtClean="0">
                <a:solidFill>
                  <a:schemeClr val="accent2"/>
                </a:solidFill>
              </a:rPr>
              <a:t>Save (nama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smtClean="0"/>
              <a:t>Program Win Feed</a:t>
            </a:r>
          </a:p>
        </p:txBody>
      </p:sp>
      <p:sp>
        <p:nvSpPr>
          <p:cNvPr id="4099" name="Rectangle 3"/>
          <p:cNvSpPr>
            <a:spLocks noGrp="1" noChangeArrowheads="1"/>
          </p:cNvSpPr>
          <p:nvPr>
            <p:ph type="body" idx="1"/>
          </p:nvPr>
        </p:nvSpPr>
        <p:spPr>
          <a:xfrm>
            <a:off x="683568" y="1600200"/>
            <a:ext cx="3888432" cy="4648200"/>
          </a:xfrm>
        </p:spPr>
        <p:txBody>
          <a:bodyPr/>
          <a:lstStyle/>
          <a:p>
            <a:pPr eaLnBrk="1" hangingPunct="1">
              <a:lnSpc>
                <a:spcPct val="90000"/>
              </a:lnSpc>
            </a:pPr>
            <a:r>
              <a:rPr lang="en-US" sz="2500" smtClean="0"/>
              <a:t>Dikembangkan Laboratory of Nutrition, University of Cambridge, UK</a:t>
            </a:r>
          </a:p>
          <a:p>
            <a:pPr eaLnBrk="1" hangingPunct="1">
              <a:lnSpc>
                <a:spcPct val="90000"/>
              </a:lnSpc>
            </a:pPr>
            <a:r>
              <a:rPr lang="en-US" sz="2500" smtClean="0"/>
              <a:t>Program ini sederhana dapat dipergunakan untuk menyusun ransum ruminansia atau non ruminansia</a:t>
            </a:r>
          </a:p>
        </p:txBody>
      </p:sp>
      <p:pic>
        <p:nvPicPr>
          <p:cNvPr id="4100" name="Picture 4"/>
          <p:cNvPicPr>
            <a:picLocks noChangeAspect="1" noChangeArrowheads="1"/>
          </p:cNvPicPr>
          <p:nvPr/>
        </p:nvPicPr>
        <p:blipFill>
          <a:blip r:embed="rId2" cstate="print"/>
          <a:srcRect t="1715"/>
          <a:stretch>
            <a:fillRect/>
          </a:stretch>
        </p:blipFill>
        <p:spPr bwMode="auto">
          <a:xfrm>
            <a:off x="4724400" y="1660525"/>
            <a:ext cx="4343400" cy="397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304800"/>
            <a:ext cx="7696200" cy="1143000"/>
          </a:xfrm>
        </p:spPr>
        <p:txBody>
          <a:bodyPr/>
          <a:lstStyle/>
          <a:p>
            <a:pPr eaLnBrk="1" hangingPunct="1"/>
            <a:r>
              <a:rPr lang="de-DE" sz="3500" b="1" smtClean="0"/>
              <a:t>Buka file ransum sebelumnya</a:t>
            </a:r>
            <a:br>
              <a:rPr lang="de-DE" sz="3500" b="1" smtClean="0"/>
            </a:br>
            <a:r>
              <a:rPr lang="de-DE" sz="3000" b="1" smtClean="0"/>
              <a:t>(Open previously saved formula)</a:t>
            </a:r>
            <a:endParaRPr lang="en-US" sz="3000" b="1" smtClean="0"/>
          </a:p>
        </p:txBody>
      </p:sp>
      <p:pic>
        <p:nvPicPr>
          <p:cNvPr id="21507" name="Picture 3"/>
          <p:cNvPicPr>
            <a:picLocks noChangeAspect="1" noChangeArrowheads="1"/>
          </p:cNvPicPr>
          <p:nvPr/>
        </p:nvPicPr>
        <p:blipFill>
          <a:blip r:embed="rId2" cstate="print"/>
          <a:srcRect/>
          <a:stretch>
            <a:fillRect/>
          </a:stretch>
        </p:blipFill>
        <p:spPr bwMode="auto">
          <a:xfrm>
            <a:off x="990600" y="1516063"/>
            <a:ext cx="5943600" cy="3894137"/>
          </a:xfrm>
          <a:prstGeom prst="rect">
            <a:avLst/>
          </a:prstGeom>
          <a:noFill/>
          <a:ln w="9525">
            <a:noFill/>
            <a:miter lim="800000"/>
            <a:headEnd/>
            <a:tailEnd/>
          </a:ln>
        </p:spPr>
      </p:pic>
      <p:sp>
        <p:nvSpPr>
          <p:cNvPr id="53253" name="AutoShape 5"/>
          <p:cNvSpPr>
            <a:spLocks noChangeArrowheads="1"/>
          </p:cNvSpPr>
          <p:nvPr/>
        </p:nvSpPr>
        <p:spPr bwMode="auto">
          <a:xfrm rot="-1570714">
            <a:off x="0" y="2209800"/>
            <a:ext cx="1524000" cy="685800"/>
          </a:xfrm>
          <a:custGeom>
            <a:avLst/>
            <a:gdLst>
              <a:gd name="T0" fmla="*/ 80645006 w 21600"/>
              <a:gd name="T1" fmla="*/ 0 h 21600"/>
              <a:gd name="T2" fmla="*/ 0 w 21600"/>
              <a:gd name="T3" fmla="*/ 10887075 h 21600"/>
              <a:gd name="T4" fmla="*/ 80645006 w 21600"/>
              <a:gd name="T5" fmla="*/ 21774150 h 21600"/>
              <a:gd name="T6" fmla="*/ 107526663 w 21600"/>
              <a:gd name="T7" fmla="*/ 108870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w="9525">
            <a:solidFill>
              <a:schemeClr val="tx1"/>
            </a:solidFill>
            <a:miter lim="800000"/>
            <a:headEnd/>
            <a:tailEnd/>
          </a:ln>
        </p:spPr>
        <p:txBody>
          <a:bodyPr wrap="none" anchor="ctr"/>
          <a:lstStyle/>
          <a:p>
            <a:endParaRPr lang="en-US"/>
          </a:p>
        </p:txBody>
      </p:sp>
      <p:pic>
        <p:nvPicPr>
          <p:cNvPr id="53254" name="Picture 6"/>
          <p:cNvPicPr>
            <a:picLocks noChangeAspect="1" noChangeArrowheads="1"/>
          </p:cNvPicPr>
          <p:nvPr/>
        </p:nvPicPr>
        <p:blipFill>
          <a:blip r:embed="rId3" cstate="print"/>
          <a:srcRect/>
          <a:stretch>
            <a:fillRect/>
          </a:stretch>
        </p:blipFill>
        <p:spPr bwMode="auto">
          <a:xfrm>
            <a:off x="4876800" y="4038600"/>
            <a:ext cx="4057650" cy="2581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533400" y="685800"/>
            <a:ext cx="8153400" cy="2147888"/>
          </a:xfrm>
          <a:prstGeom prst="rect">
            <a:avLst/>
          </a:prstGeom>
          <a:noFill/>
          <a:ln w="12700">
            <a:noFill/>
            <a:miter lim="800000"/>
            <a:headEnd/>
            <a:tailEnd/>
          </a:ln>
        </p:spPr>
        <p:txBody>
          <a:bodyPr>
            <a:spAutoFit/>
          </a:bodyPr>
          <a:lstStyle/>
          <a:p>
            <a:r>
              <a:rPr lang="en-US" sz="2500" b="1">
                <a:latin typeface="Arial" charset="0"/>
              </a:rPr>
              <a:t>1. Open an already saved formula</a:t>
            </a:r>
          </a:p>
          <a:p>
            <a:endParaRPr lang="en-US" sz="2200">
              <a:latin typeface="Arial" charset="0"/>
            </a:endParaRPr>
          </a:p>
          <a:p>
            <a:r>
              <a:rPr lang="en-US" sz="2200">
                <a:latin typeface="Arial" charset="0"/>
              </a:rPr>
              <a:t>Menu ini menyediakan fasilitas untuk melihat hasil formulasi yang sudah disimpan.  Beberapa contoh formula disediakan oleh WinFeed yang langsung bisa dibuka dari menu ini. </a:t>
            </a:r>
          </a:p>
          <a:p>
            <a:endParaRPr lang="en-US" sz="2200" b="1">
              <a:latin typeface="Arial" charset="0"/>
            </a:endParaRPr>
          </a:p>
        </p:txBody>
      </p:sp>
      <p:pic>
        <p:nvPicPr>
          <p:cNvPr id="6147" name="Picture 6"/>
          <p:cNvPicPr>
            <a:picLocks noChangeAspect="1" noChangeArrowheads="1"/>
          </p:cNvPicPr>
          <p:nvPr/>
        </p:nvPicPr>
        <p:blipFill>
          <a:blip r:embed="rId2" cstate="print"/>
          <a:srcRect/>
          <a:stretch>
            <a:fillRect/>
          </a:stretch>
        </p:blipFill>
        <p:spPr bwMode="auto">
          <a:xfrm>
            <a:off x="1447800" y="2819400"/>
            <a:ext cx="5457825" cy="3471863"/>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2" cstate="print"/>
          <a:srcRect/>
          <a:stretch>
            <a:fillRect/>
          </a:stretch>
        </p:blipFill>
        <p:spPr bwMode="auto">
          <a:xfrm>
            <a:off x="838200" y="701675"/>
            <a:ext cx="7391400" cy="5546725"/>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Apa persamaan dan perbedaan metode Linier dan Stochcatic pada Win Feed ?</a:t>
            </a:r>
          </a:p>
          <a:p>
            <a:r>
              <a:rPr lang="en-US" smtClean="0"/>
              <a:t>Untuk memudahkan pengelolaan database pakan ruminan dan monogastrik sebaiknya disatukan. Benar atau Tidak ?</a:t>
            </a:r>
          </a:p>
          <a:p>
            <a:r>
              <a:rPr lang="en-US" smtClean="0"/>
              <a:t>Apa yang dimaksud dengan Swing dalam formulasi pakan?</a:t>
            </a:r>
          </a:p>
          <a:p>
            <a:r>
              <a:rPr lang="en-US" smtClean="0"/>
              <a:t>Bagaimana cara  membuat agar bahan pakan dalam ransum seimbang?</a:t>
            </a:r>
          </a:p>
        </p:txBody>
      </p:sp>
      <p:sp>
        <p:nvSpPr>
          <p:cNvPr id="4" name="Title 1"/>
          <p:cNvSpPr>
            <a:spLocks noGrp="1"/>
          </p:cNvSpPr>
          <p:nvPr>
            <p:ph type="title"/>
          </p:nvPr>
        </p:nvSpPr>
        <p:spPr/>
        <p:txBody>
          <a:bodyPr/>
          <a:lstStyle/>
          <a:p>
            <a:r>
              <a:rPr lang="en-US" smtClean="0"/>
              <a:t>Quis menjelang siang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899592" y="116632"/>
            <a:ext cx="7787208" cy="5740033"/>
          </a:xfrm>
          <a:prstGeom prst="rect">
            <a:avLst/>
          </a:prstGeom>
          <a:noFill/>
          <a:ln w="12700">
            <a:noFill/>
            <a:miter lim="800000"/>
            <a:headEnd/>
            <a:tailEnd/>
          </a:ln>
        </p:spPr>
        <p:txBody>
          <a:bodyPr wrap="square">
            <a:spAutoFit/>
          </a:bodyPr>
          <a:lstStyle/>
          <a:p>
            <a:r>
              <a:rPr lang="en-US" sz="3500" b="1">
                <a:latin typeface="Arial" charset="0"/>
              </a:rPr>
              <a:t>2. Select Animal Requirement Set and an appropriate Feed Store</a:t>
            </a:r>
          </a:p>
          <a:p>
            <a:endParaRPr lang="fi-FI" sz="2200">
              <a:latin typeface="Arial" charset="0"/>
            </a:endParaRPr>
          </a:p>
          <a:p>
            <a:r>
              <a:rPr lang="fi-FI" sz="2200">
                <a:latin typeface="Arial" charset="0"/>
              </a:rPr>
              <a:t>Menu ini merupakan menu utama dari WinFeed.  </a:t>
            </a:r>
            <a:r>
              <a:rPr lang="en-US" sz="2200">
                <a:latin typeface="Arial" charset="0"/>
              </a:rPr>
              <a:t>WinFeed menyediakan fasilitas untuk menyimpan  kebutuhan nutrisi ternak (animal’s  nutrient requirement) dalam satu file dan “Feed Store” (database komposisi bahan pakan) di file lain.  </a:t>
            </a:r>
          </a:p>
          <a:p>
            <a:r>
              <a:rPr lang="en-US" sz="2200">
                <a:latin typeface="Arial" charset="0"/>
              </a:rPr>
              <a:t>Contoh, kita dapat mempuanyai berbagai jenis kebutuhan nutrien :</a:t>
            </a:r>
          </a:p>
          <a:p>
            <a:r>
              <a:rPr lang="en-US" sz="2200">
                <a:latin typeface="Arial" charset="0"/>
              </a:rPr>
              <a:t>Nutrient Requirements for Broiler", </a:t>
            </a:r>
          </a:p>
          <a:p>
            <a:r>
              <a:rPr lang="en-US" sz="2200">
                <a:latin typeface="Arial" charset="0"/>
              </a:rPr>
              <a:t>"Nutrient Requirements for Layer Finisher", </a:t>
            </a:r>
          </a:p>
          <a:p>
            <a:r>
              <a:rPr lang="en-US" sz="2200">
                <a:latin typeface="Arial" charset="0"/>
              </a:rPr>
              <a:t>Nutrient Requirements for Lamb", </a:t>
            </a:r>
          </a:p>
          <a:p>
            <a:r>
              <a:rPr lang="en-US" sz="2200">
                <a:latin typeface="Arial" charset="0"/>
              </a:rPr>
              <a:t>Nutrient Requirements for Dairy Cow" etc. dalam file terpisah.</a:t>
            </a:r>
          </a:p>
          <a:p>
            <a:pPr>
              <a:spcBef>
                <a:spcPct val="50000"/>
              </a:spcBef>
            </a:pPr>
            <a:endParaRPr lang="en-US" sz="2200">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033264" y="1340768"/>
            <a:ext cx="8003232" cy="5816977"/>
          </a:xfrm>
          <a:prstGeom prst="rect">
            <a:avLst/>
          </a:prstGeom>
          <a:noFill/>
          <a:ln w="12700">
            <a:noFill/>
            <a:miter lim="800000"/>
            <a:headEnd/>
            <a:tailEnd/>
          </a:ln>
        </p:spPr>
        <p:txBody>
          <a:bodyPr wrap="square">
            <a:spAutoFit/>
          </a:bodyPr>
          <a:lstStyle/>
          <a:p>
            <a:r>
              <a:rPr lang="en-US" sz="2400">
                <a:latin typeface="Arial" charset="0"/>
              </a:rPr>
              <a:t>Hal yang sama, kita dapat menyimpan berbagai jenis     “Feed Stores” seperti  : </a:t>
            </a:r>
          </a:p>
          <a:p>
            <a:r>
              <a:rPr lang="en-US" sz="2400">
                <a:latin typeface="Arial" charset="0"/>
              </a:rPr>
              <a:t>"Feed Store for Summer Season", </a:t>
            </a:r>
          </a:p>
          <a:p>
            <a:r>
              <a:rPr lang="en-US" sz="2400">
                <a:latin typeface="Arial" charset="0"/>
              </a:rPr>
              <a:t>"Feed Store for Poultry", </a:t>
            </a:r>
          </a:p>
          <a:p>
            <a:r>
              <a:rPr lang="en-US" sz="2400">
                <a:latin typeface="Arial" charset="0"/>
              </a:rPr>
              <a:t>"Feed Store for Region 1", "Feed Store for Cattle Region 2", etc. </a:t>
            </a:r>
          </a:p>
          <a:p>
            <a:endParaRPr lang="en-US" sz="2400">
              <a:latin typeface="Arial" charset="0"/>
            </a:endParaRPr>
          </a:p>
          <a:p>
            <a:r>
              <a:rPr lang="en-US" sz="2400">
                <a:latin typeface="Arial" charset="0"/>
              </a:rPr>
              <a:t>Sekali kita mempunyai file-file yang sudah siap, kita dapat menggunakan opsi ini untuk memilih satu set kebutuhan seperti : "Nutrient Requirements for Broiler" dengan Feed Store seperti "Feed Store for Summer Season", dan kemudian memulai formulasi.  Beberapa contoh set kebutuhan dan feed store sudah disediakan oleh winFeed.</a:t>
            </a:r>
          </a:p>
          <a:p>
            <a:pPr>
              <a:spcBef>
                <a:spcPct val="50000"/>
              </a:spcBef>
            </a:pPr>
            <a:endParaRPr lang="en-US" sz="240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cstate="print"/>
          <a:srcRect/>
          <a:stretch>
            <a:fillRect/>
          </a:stretch>
        </p:blipFill>
        <p:spPr bwMode="auto">
          <a:xfrm>
            <a:off x="457200" y="762000"/>
            <a:ext cx="4495800" cy="2860675"/>
          </a:xfrm>
          <a:prstGeom prst="rect">
            <a:avLst/>
          </a:prstGeom>
          <a:noFill/>
          <a:ln w="12700">
            <a:noFill/>
            <a:miter lim="800000"/>
            <a:headEnd/>
            <a:tailEnd/>
          </a:ln>
        </p:spPr>
      </p:pic>
      <p:pic>
        <p:nvPicPr>
          <p:cNvPr id="10243" name="Picture 5"/>
          <p:cNvPicPr>
            <a:picLocks noChangeAspect="1" noChangeArrowheads="1"/>
          </p:cNvPicPr>
          <p:nvPr/>
        </p:nvPicPr>
        <p:blipFill>
          <a:blip r:embed="rId3" cstate="print"/>
          <a:srcRect/>
          <a:stretch>
            <a:fillRect/>
          </a:stretch>
        </p:blipFill>
        <p:spPr bwMode="auto">
          <a:xfrm>
            <a:off x="3733800" y="3581400"/>
            <a:ext cx="4953000" cy="315118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971600" y="116632"/>
            <a:ext cx="7562800" cy="3908762"/>
          </a:xfrm>
          <a:prstGeom prst="rect">
            <a:avLst/>
          </a:prstGeom>
          <a:noFill/>
          <a:ln w="12700">
            <a:noFill/>
            <a:miter lim="800000"/>
            <a:headEnd/>
            <a:tailEnd/>
          </a:ln>
        </p:spPr>
        <p:txBody>
          <a:bodyPr wrap="square">
            <a:spAutoFit/>
          </a:bodyPr>
          <a:lstStyle/>
          <a:p>
            <a:r>
              <a:rPr lang="en-US" sz="3500" b="1">
                <a:latin typeface="Arial" charset="0"/>
              </a:rPr>
              <a:t>Start a new formula using an existing Feed Store</a:t>
            </a:r>
          </a:p>
          <a:p>
            <a:endParaRPr lang="en-US" sz="2200" smtClean="0">
              <a:latin typeface="Arial" charset="0"/>
            </a:endParaRPr>
          </a:p>
          <a:p>
            <a:r>
              <a:rPr lang="en-US" sz="2200" smtClean="0">
                <a:latin typeface="Arial" charset="0"/>
              </a:rPr>
              <a:t>Dengan </a:t>
            </a:r>
            <a:r>
              <a:rPr lang="en-US" sz="2200">
                <a:latin typeface="Arial" charset="0"/>
              </a:rPr>
              <a:t>memilih opsi ini, kita dapat memulai membuat formula baru dengan “selected Feed Store”.  </a:t>
            </a:r>
            <a:r>
              <a:rPr lang="fi-FI" sz="2200">
                <a:latin typeface="Arial" charset="0"/>
              </a:rPr>
              <a:t>Ketika kita “Click” opsi ini, kita akan diminta memilih file “Feed Store”</a:t>
            </a:r>
          </a:p>
          <a:p>
            <a:r>
              <a:rPr lang="fi-FI" sz="2200">
                <a:latin typeface="Arial" charset="0"/>
              </a:rPr>
              <a:t>Setelah memilih Feed store, akan dibuka “Main Window” dimana kita dapat memilih bahan pakan yang akan digunakan dalam formulasi.  </a:t>
            </a:r>
            <a:r>
              <a:rPr lang="en-US" sz="2200">
                <a:latin typeface="Arial" charset="0"/>
              </a:rPr>
              <a:t>Kita juga perlu memasukkan kebutuhan nutrien secara manual dalam ”Main Window</a:t>
            </a:r>
            <a:r>
              <a:rPr lang="en-US" sz="2400">
                <a:latin typeface="Arial" charset="0"/>
              </a:rPr>
              <a:t>”.</a:t>
            </a:r>
          </a:p>
        </p:txBody>
      </p:sp>
      <p:pic>
        <p:nvPicPr>
          <p:cNvPr id="11267" name="Picture 5"/>
          <p:cNvPicPr>
            <a:picLocks noChangeAspect="1" noChangeArrowheads="1"/>
          </p:cNvPicPr>
          <p:nvPr/>
        </p:nvPicPr>
        <p:blipFill>
          <a:blip r:embed="rId2" cstate="print"/>
          <a:srcRect/>
          <a:stretch>
            <a:fillRect/>
          </a:stretch>
        </p:blipFill>
        <p:spPr bwMode="auto">
          <a:xfrm>
            <a:off x="2362200" y="4046538"/>
            <a:ext cx="4419600" cy="2811462"/>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cstate="print"/>
          <a:srcRect/>
          <a:stretch>
            <a:fillRect/>
          </a:stretch>
        </p:blipFill>
        <p:spPr bwMode="auto">
          <a:xfrm>
            <a:off x="990600" y="762000"/>
            <a:ext cx="7339013" cy="550703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cstate="print"/>
          <a:srcRect/>
          <a:stretch>
            <a:fillRect/>
          </a:stretch>
        </p:blipFill>
        <p:spPr bwMode="auto">
          <a:xfrm>
            <a:off x="1042988" y="781050"/>
            <a:ext cx="7058025" cy="52959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Program Win Feed</a:t>
            </a:r>
            <a:endParaRPr lang="en-US"/>
          </a:p>
        </p:txBody>
      </p:sp>
      <p:sp>
        <p:nvSpPr>
          <p:cNvPr id="4" name="Text Box 4"/>
          <p:cNvSpPr txBox="1">
            <a:spLocks noGrp="1" noChangeArrowheads="1"/>
          </p:cNvSpPr>
          <p:nvPr>
            <p:ph idx="1"/>
          </p:nvPr>
        </p:nvSpPr>
        <p:spPr bwMode="auto">
          <a:xfrm>
            <a:off x="949325" y="1412776"/>
            <a:ext cx="7661275" cy="4745915"/>
          </a:xfrm>
          <a:prstGeom prst="rect">
            <a:avLst/>
          </a:prstGeom>
          <a:noFill/>
          <a:ln w="12700">
            <a:noFill/>
            <a:miter lim="800000"/>
            <a:headEnd/>
            <a:tailEnd/>
          </a:ln>
        </p:spPr>
        <p:txBody>
          <a:bodyPr>
            <a:spAutoFit/>
          </a:bodyPr>
          <a:lstStyle/>
          <a:p>
            <a:pPr marL="347663" indent="-347663">
              <a:buFont typeface="Wingdings" pitchFamily="2" charset="2"/>
              <a:buChar char="q"/>
            </a:pPr>
            <a:r>
              <a:rPr lang="en-US" sz="2400" i="1" smtClean="0">
                <a:latin typeface="Arial" charset="0"/>
              </a:rPr>
              <a:t>Winfeed </a:t>
            </a:r>
            <a:r>
              <a:rPr lang="en-US" sz="2400" i="1">
                <a:latin typeface="Arial" charset="0"/>
              </a:rPr>
              <a:t>merupakan program formulasi ransum yang sederhana dan beroerientasi pada pemecahan masalah berdasarkan prinsif LP.  Sebagian besar menu menggambarkan fungsinya sendiri.  Bagi yang sudah familiar dengan MS Windows dan terminologi dasar dari ilmu nutrisi ternak dapat mempelajari program ini dalam beberapa menit. </a:t>
            </a:r>
          </a:p>
          <a:p>
            <a:pPr marL="347663" indent="-347663">
              <a:buFont typeface="Wingdings" pitchFamily="2" charset="2"/>
              <a:buChar char="q"/>
            </a:pPr>
            <a:r>
              <a:rPr lang="en-US" sz="2400" i="1" smtClean="0">
                <a:latin typeface="Arial" charset="0"/>
              </a:rPr>
              <a:t>WinFeed </a:t>
            </a:r>
            <a:r>
              <a:rPr lang="en-US" sz="2400" i="1">
                <a:latin typeface="Arial" charset="0"/>
              </a:rPr>
              <a:t>membuat formula ransum dengan harga termurah untuk ternak ruminansia dan non ruminansia melalui 2 metode :</a:t>
            </a:r>
          </a:p>
          <a:p>
            <a:pPr marL="406400" indent="-406400">
              <a:buFont typeface="Wingdings" pitchFamily="2" charset="2"/>
              <a:buChar char="q"/>
            </a:pPr>
            <a:r>
              <a:rPr lang="en-US" sz="2400" i="1">
                <a:latin typeface="Arial" charset="0"/>
                <a:hlinkClick r:id="rId2" action="ppaction://hlinkfile"/>
              </a:rPr>
              <a:t>Linear Feed Formulation</a:t>
            </a:r>
            <a:endParaRPr lang="en-US" sz="2400" i="1">
              <a:latin typeface="Arial" charset="0"/>
            </a:endParaRPr>
          </a:p>
          <a:p>
            <a:pPr marL="406400" indent="-406400">
              <a:buFont typeface="Wingdings" pitchFamily="2" charset="2"/>
              <a:buChar char="q"/>
            </a:pPr>
            <a:r>
              <a:rPr lang="en-US" sz="2400" i="1">
                <a:latin typeface="Arial" charset="0"/>
                <a:hlinkClick r:id="rId3" action="ppaction://hlinkfile"/>
              </a:rPr>
              <a:t>Stochastic Feed Formulation</a:t>
            </a:r>
            <a:endParaRPr lang="en-US" sz="2400" i="1">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899864" y="111869"/>
            <a:ext cx="7848600" cy="4613275"/>
          </a:xfrm>
          <a:prstGeom prst="rect">
            <a:avLst/>
          </a:prstGeom>
          <a:noFill/>
          <a:ln w="12700">
            <a:noFill/>
            <a:miter lim="800000"/>
            <a:headEnd/>
            <a:tailEnd/>
          </a:ln>
        </p:spPr>
        <p:txBody>
          <a:bodyPr>
            <a:spAutoFit/>
          </a:bodyPr>
          <a:lstStyle/>
          <a:p>
            <a:r>
              <a:rPr lang="en-US" sz="3500" b="1">
                <a:latin typeface="Arial" charset="0"/>
              </a:rPr>
              <a:t>Start a brand new formula with a new Feed Store</a:t>
            </a:r>
          </a:p>
          <a:p>
            <a:endParaRPr lang="en-US" sz="3500" b="1">
              <a:latin typeface="Arial" charset="0"/>
            </a:endParaRPr>
          </a:p>
          <a:p>
            <a:r>
              <a:rPr lang="fi-FI" sz="2400">
                <a:latin typeface="Arial" charset="0"/>
              </a:rPr>
              <a:t>Kemungkinan opsi ini akan kita gunakan pada saat pertama.  Ketika kita memilih opsi ini, maka ”blank Feed Store” dan “blank formula” akan terbuka. </a:t>
            </a:r>
            <a:r>
              <a:rPr lang="en-US" sz="2400">
                <a:latin typeface="Arial" charset="0"/>
              </a:rPr>
              <a:t>Kita harus meng-entry bahan pakan, harga dan komposisi nutriennya dalam Feed Store Window. Feed Store Window dapat diakses dari Main Window. Kit ajuga perlu meng-entry nilai kebutuhan nutrien dalam Main Window.</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603448" y="188640"/>
            <a:ext cx="8001000" cy="4978400"/>
          </a:xfrm>
          <a:prstGeom prst="rect">
            <a:avLst/>
          </a:prstGeom>
          <a:noFill/>
          <a:ln w="12700">
            <a:noFill/>
            <a:miter lim="800000"/>
            <a:headEnd/>
            <a:tailEnd/>
          </a:ln>
        </p:spPr>
        <p:txBody>
          <a:bodyPr>
            <a:spAutoFit/>
          </a:bodyPr>
          <a:lstStyle/>
          <a:p>
            <a:pPr marL="342900"/>
            <a:r>
              <a:rPr lang="en-US" sz="3500" b="1">
                <a:latin typeface="Arial" charset="0"/>
              </a:rPr>
              <a:t>Import Animal Nutrient Requirements from MS Excel file</a:t>
            </a:r>
          </a:p>
          <a:p>
            <a:pPr marL="342900"/>
            <a:endParaRPr lang="en-US" sz="3500" b="1">
              <a:latin typeface="Arial" charset="0"/>
            </a:endParaRPr>
          </a:p>
          <a:p>
            <a:pPr marL="342900"/>
            <a:r>
              <a:rPr lang="en-US" sz="2400">
                <a:latin typeface="Arial" charset="0"/>
              </a:rPr>
              <a:t>This function lets you import Animal Requirements from an Excel file into WinFeed. </a:t>
            </a:r>
          </a:p>
          <a:p>
            <a:pPr marL="342900"/>
            <a:r>
              <a:rPr lang="en-US" sz="2400">
                <a:latin typeface="Arial" charset="0"/>
              </a:rPr>
              <a:t>Many organisations publish Feeding Standards in MS Excel format. </a:t>
            </a:r>
          </a:p>
          <a:p>
            <a:pPr marL="342900"/>
            <a:r>
              <a:rPr lang="en-US" sz="2400">
                <a:latin typeface="Arial" charset="0"/>
              </a:rPr>
              <a:t>After changing data order in these files according to WinFeed required pattern, these files can be directly import into WinFeed. </a:t>
            </a:r>
          </a:p>
          <a:p>
            <a:pPr marL="342900"/>
            <a:r>
              <a:rPr lang="en-US" sz="2400">
                <a:latin typeface="Arial" charset="0"/>
              </a:rPr>
              <a:t>Thus this function not only saves your time but also prevents data entry type errors.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2" cstate="print"/>
          <a:srcRect/>
          <a:stretch>
            <a:fillRect/>
          </a:stretch>
        </p:blipFill>
        <p:spPr bwMode="auto">
          <a:xfrm>
            <a:off x="1447800" y="1447800"/>
            <a:ext cx="4924425" cy="313213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1115616" y="404664"/>
            <a:ext cx="7342584" cy="6432530"/>
          </a:xfrm>
          <a:prstGeom prst="rect">
            <a:avLst/>
          </a:prstGeom>
          <a:noFill/>
          <a:ln w="12700">
            <a:noFill/>
            <a:miter lim="800000"/>
            <a:headEnd/>
            <a:tailEnd/>
          </a:ln>
        </p:spPr>
        <p:txBody>
          <a:bodyPr wrap="square">
            <a:spAutoFit/>
          </a:bodyPr>
          <a:lstStyle/>
          <a:p>
            <a:pPr marL="457200" indent="-457200"/>
            <a:r>
              <a:rPr lang="en-US" sz="3200" b="1">
                <a:latin typeface="Arial" charset="0"/>
              </a:rPr>
              <a:t>Import Feed Store from MS Excel </a:t>
            </a:r>
            <a:r>
              <a:rPr lang="en-US" sz="3200" b="1" smtClean="0">
                <a:latin typeface="Arial" charset="0"/>
              </a:rPr>
              <a:t>file</a:t>
            </a:r>
          </a:p>
          <a:p>
            <a:pPr marL="457200" indent="-457200"/>
            <a:endParaRPr lang="en-US" sz="3200" b="1">
              <a:latin typeface="Arial" charset="0"/>
            </a:endParaRPr>
          </a:p>
          <a:p>
            <a:pPr marL="457200" indent="-457200"/>
            <a:r>
              <a:rPr lang="en-US" sz="2400">
                <a:latin typeface="Arial" charset="0"/>
              </a:rPr>
              <a:t>This function lets you convert data from an Excel file into WinFeed Feed Store. This function is very sensitive and it will not work if any of the instructions given below is not followed.</a:t>
            </a:r>
          </a:p>
          <a:p>
            <a:pPr marL="457200" indent="-457200"/>
            <a:r>
              <a:rPr lang="en-US" sz="2400">
                <a:latin typeface="Arial" charset="0"/>
              </a:rPr>
              <a:t>If you are importing data for Stochastic Formulation then two Excel files are required to perform this task. If you are importing data for Linear Formulation then only one file containing Mean values is required. </a:t>
            </a:r>
          </a:p>
          <a:p>
            <a:pPr marL="457200" indent="-457200"/>
            <a:r>
              <a:rPr lang="en-US" sz="2400">
                <a:latin typeface="Arial" charset="0"/>
              </a:rPr>
              <a:t>These Excel files must be is a specific format. Two example Excel files are provided with WinFeed. These files should be examined thoroughly to understand the required format. </a:t>
            </a:r>
          </a:p>
          <a:p>
            <a:pPr marL="457200" indent="-457200">
              <a:spcBef>
                <a:spcPct val="50000"/>
              </a:spcBef>
            </a:pPr>
            <a:endParaRPr lang="en-US" sz="2400">
              <a:latin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2" cstate="print"/>
          <a:srcRect/>
          <a:stretch>
            <a:fillRect/>
          </a:stretch>
        </p:blipFill>
        <p:spPr bwMode="auto">
          <a:xfrm>
            <a:off x="685800" y="762000"/>
            <a:ext cx="5715000" cy="1868488"/>
          </a:xfrm>
          <a:prstGeom prst="rect">
            <a:avLst/>
          </a:prstGeom>
          <a:noFill/>
          <a:ln w="12700">
            <a:noFill/>
            <a:miter lim="800000"/>
            <a:headEnd/>
            <a:tailEnd/>
          </a:ln>
        </p:spPr>
      </p:pic>
      <p:pic>
        <p:nvPicPr>
          <p:cNvPr id="20483" name="Picture 5"/>
          <p:cNvPicPr>
            <a:picLocks noChangeAspect="1" noChangeArrowheads="1"/>
          </p:cNvPicPr>
          <p:nvPr/>
        </p:nvPicPr>
        <p:blipFill>
          <a:blip r:embed="rId3" cstate="print"/>
          <a:srcRect/>
          <a:stretch>
            <a:fillRect/>
          </a:stretch>
        </p:blipFill>
        <p:spPr bwMode="auto">
          <a:xfrm>
            <a:off x="2743200" y="3124200"/>
            <a:ext cx="4724400" cy="300513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043608" y="404664"/>
            <a:ext cx="7571184" cy="6017032"/>
          </a:xfrm>
          <a:prstGeom prst="rect">
            <a:avLst/>
          </a:prstGeom>
          <a:noFill/>
          <a:ln w="12700">
            <a:noFill/>
            <a:miter lim="800000"/>
            <a:headEnd/>
            <a:tailEnd/>
          </a:ln>
        </p:spPr>
        <p:txBody>
          <a:bodyPr wrap="square">
            <a:spAutoFit/>
          </a:bodyPr>
          <a:lstStyle/>
          <a:p>
            <a:r>
              <a:rPr lang="en-US" sz="3500" b="1">
                <a:latin typeface="Arial" charset="0"/>
              </a:rPr>
              <a:t>Main </a:t>
            </a:r>
            <a:r>
              <a:rPr lang="en-US" sz="3500" b="1" smtClean="0">
                <a:latin typeface="Arial" charset="0"/>
              </a:rPr>
              <a:t>Window</a:t>
            </a:r>
          </a:p>
          <a:p>
            <a:endParaRPr lang="en-US" sz="3500" b="1">
              <a:latin typeface="Arial" charset="0"/>
            </a:endParaRPr>
          </a:p>
          <a:p>
            <a:r>
              <a:rPr lang="en-US" sz="2200">
                <a:latin typeface="Arial" charset="0"/>
              </a:rPr>
              <a:t>This is the main window which contains all the controls for feed formulation. All selected ingredients, their minimum and maximum limits and calculated formula appear on left side. All nutrients, their minimum and maximum limits and nutrient analysis of the calculated formula appear on the right side.</a:t>
            </a:r>
          </a:p>
          <a:p>
            <a:endParaRPr lang="en-US" sz="2200" b="1">
              <a:latin typeface="Arial" charset="0"/>
            </a:endParaRPr>
          </a:p>
          <a:p>
            <a:r>
              <a:rPr lang="en-US" sz="3500" b="1">
                <a:latin typeface="Arial" charset="0"/>
              </a:rPr>
              <a:t>Formulation Method</a:t>
            </a:r>
          </a:p>
          <a:p>
            <a:r>
              <a:rPr lang="en-US">
                <a:latin typeface="Arial" charset="0"/>
              </a:rPr>
              <a:t>The formulation method can be selected as "Linear" or "Stochastic". The probability box will be automatically enabled if formulation method is selected as "Stochastic". The valid value of probability of success ranges from 50 to 99.99 %. Do not put "%" with the value. 80% will be written as 80. Please note that Stochastic Formulation at 50% probability of success is exactly same as Linear Formulation. It is because the standard normal deviate of 0.5 is zero.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115616" y="404664"/>
            <a:ext cx="7571184" cy="6247864"/>
          </a:xfrm>
          <a:prstGeom prst="rect">
            <a:avLst/>
          </a:prstGeom>
          <a:noFill/>
          <a:ln w="12700">
            <a:noFill/>
            <a:miter lim="800000"/>
            <a:headEnd/>
            <a:tailEnd/>
          </a:ln>
        </p:spPr>
        <p:txBody>
          <a:bodyPr wrap="square">
            <a:spAutoFit/>
          </a:bodyPr>
          <a:lstStyle/>
          <a:p>
            <a:r>
              <a:rPr lang="en-US" sz="3500" b="1">
                <a:latin typeface="Arial" charset="0"/>
              </a:rPr>
              <a:t>Formulation Basis</a:t>
            </a:r>
          </a:p>
          <a:p>
            <a:endParaRPr lang="en-US" sz="3500" b="1">
              <a:latin typeface="Arial" charset="0"/>
            </a:endParaRPr>
          </a:p>
          <a:p>
            <a:r>
              <a:rPr lang="en-US" sz="2200">
                <a:latin typeface="Arial" charset="0"/>
              </a:rPr>
              <a:t>The formulation Basis radio buttons provide options for "As-Fed Basis" or "Dry Matter Basis". </a:t>
            </a:r>
          </a:p>
          <a:p>
            <a:r>
              <a:rPr lang="en-US" sz="2200">
                <a:latin typeface="Arial" charset="0"/>
              </a:rPr>
              <a:t>These options indicate basis for nutrient requirements. When entering nutrient requirements, you must tell WinFeed the basis for these requirements. This is a very critical point. An improper selection of basis will result in an incorrect formula. </a:t>
            </a:r>
          </a:p>
          <a:p>
            <a:r>
              <a:rPr lang="en-US" sz="2200">
                <a:latin typeface="Arial" charset="0"/>
              </a:rPr>
              <a:t>In monogastric animals, e.g. poultry, usually nutrient requirements are reported on "As-Fed Basis". However, in ruminants requirements are expressed on "Dry Matter Basis". But this is not always the case. You must always look for basis when collecting nutrient requirement from any source.</a:t>
            </a:r>
          </a:p>
          <a:p>
            <a:r>
              <a:rPr lang="en-US" sz="2200">
                <a:latin typeface="Arial" charset="0"/>
              </a:rPr>
              <a:t>The resultant formula will be on same basis as that of nutrient requirements.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961256" y="548680"/>
            <a:ext cx="7859216" cy="4893647"/>
          </a:xfrm>
          <a:prstGeom prst="rect">
            <a:avLst/>
          </a:prstGeom>
          <a:noFill/>
          <a:ln w="12700">
            <a:noFill/>
            <a:miter lim="800000"/>
            <a:headEnd/>
            <a:tailEnd/>
          </a:ln>
        </p:spPr>
        <p:txBody>
          <a:bodyPr wrap="square">
            <a:spAutoFit/>
          </a:bodyPr>
          <a:lstStyle/>
          <a:p>
            <a:r>
              <a:rPr lang="en-US" sz="3500" b="1">
                <a:latin typeface="Arial" charset="0"/>
              </a:rPr>
              <a:t>Formula Price</a:t>
            </a:r>
          </a:p>
          <a:p>
            <a:endParaRPr lang="en-US" sz="3500" b="1">
              <a:latin typeface="Arial" charset="0"/>
            </a:endParaRPr>
          </a:p>
          <a:p>
            <a:r>
              <a:rPr lang="en-US" sz="2200">
                <a:latin typeface="Arial" charset="0"/>
              </a:rPr>
              <a:t>The price per unit of the calculated formula appears under the Formula Price box. No units for weight or currency are mentioned here. The weight and currency units are same which are used in Feed Store database. </a:t>
            </a:r>
          </a:p>
          <a:p>
            <a:r>
              <a:rPr lang="en-US" sz="2200">
                <a:latin typeface="Arial" charset="0"/>
              </a:rPr>
              <a:t>For example if ingredient price in the Feed Store is entered in £ /kg, the price of the formula will also be in £ /kg. If ingredient price in the Feed Store is entered in $ /ton, the price of the formula will also be in $ /ton. Because WinFeed does not take currency units in consideration while making formula, it is important that all price values should be entered in the same units throughout the programme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971600" y="476672"/>
            <a:ext cx="7639000" cy="3877985"/>
          </a:xfrm>
          <a:prstGeom prst="rect">
            <a:avLst/>
          </a:prstGeom>
          <a:noFill/>
          <a:ln w="12700">
            <a:noFill/>
            <a:miter lim="800000"/>
            <a:headEnd/>
            <a:tailEnd/>
          </a:ln>
        </p:spPr>
        <p:txBody>
          <a:bodyPr wrap="square">
            <a:spAutoFit/>
          </a:bodyPr>
          <a:lstStyle/>
          <a:p>
            <a:r>
              <a:rPr lang="en-US" sz="3500" b="1">
                <a:latin typeface="Arial" charset="0"/>
              </a:rPr>
              <a:t>Ingredients' Min Max Limits</a:t>
            </a:r>
          </a:p>
          <a:p>
            <a:endParaRPr lang="en-US" sz="3500" b="1">
              <a:latin typeface="Arial" charset="0"/>
            </a:endParaRPr>
          </a:p>
          <a:p>
            <a:r>
              <a:rPr lang="en-US" sz="2200">
                <a:latin typeface="Arial" charset="0"/>
              </a:rPr>
              <a:t>Feed formulation is done on percentage bases. Therefore, ingredients' minimum and maximum limits should be in percentage but without mentioning any symbol or unit. For example "5.8%" should be entered as "5.8".</a:t>
            </a:r>
          </a:p>
          <a:p>
            <a:r>
              <a:rPr lang="en-US" sz="2200">
                <a:latin typeface="Arial" charset="0"/>
              </a:rPr>
              <a:t>If an ingredient has to be set at a fixed level then both minimum and maximum values should be entered as same. For example if you want to keep Mineral Mixture fixed at "1%" then its both min and max values should be "1". </a:t>
            </a:r>
          </a:p>
        </p:txBody>
      </p:sp>
      <p:sp>
        <p:nvSpPr>
          <p:cNvPr id="24579" name="Text Box 6"/>
          <p:cNvSpPr txBox="1">
            <a:spLocks noChangeArrowheads="1"/>
          </p:cNvSpPr>
          <p:nvPr/>
        </p:nvSpPr>
        <p:spPr bwMode="auto">
          <a:xfrm>
            <a:off x="899592" y="4293096"/>
            <a:ext cx="7711008" cy="2492990"/>
          </a:xfrm>
          <a:prstGeom prst="rect">
            <a:avLst/>
          </a:prstGeom>
          <a:noFill/>
          <a:ln w="12700">
            <a:noFill/>
            <a:miter lim="800000"/>
            <a:headEnd/>
            <a:tailEnd/>
          </a:ln>
        </p:spPr>
        <p:txBody>
          <a:bodyPr wrap="square">
            <a:spAutoFit/>
          </a:bodyPr>
          <a:lstStyle/>
          <a:p>
            <a:pPr>
              <a:spcBef>
                <a:spcPct val="50000"/>
              </a:spcBef>
            </a:pPr>
            <a:r>
              <a:rPr lang="en-US" sz="3500" b="1">
                <a:latin typeface="Arial" charset="0"/>
              </a:rPr>
              <a:t>Nutrients' Min Max Limits </a:t>
            </a:r>
          </a:p>
          <a:p>
            <a:pPr>
              <a:spcBef>
                <a:spcPct val="50000"/>
              </a:spcBef>
            </a:pPr>
            <a:r>
              <a:rPr lang="en-US" sz="2200">
                <a:latin typeface="Arial" charset="0"/>
              </a:rPr>
              <a:t>Nutrient limits are not in any specific units. Any units could used to describe nutrient levels. However, these units should remain same through out the programme. To fix nutrient at a specific level use same values for minimum and maximum limits.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819472" y="476672"/>
            <a:ext cx="8001000" cy="3503613"/>
          </a:xfrm>
          <a:prstGeom prst="rect">
            <a:avLst/>
          </a:prstGeom>
          <a:noFill/>
          <a:ln w="12700">
            <a:noFill/>
            <a:miter lim="800000"/>
            <a:headEnd/>
            <a:tailEnd/>
          </a:ln>
        </p:spPr>
        <p:txBody>
          <a:bodyPr>
            <a:spAutoFit/>
          </a:bodyPr>
          <a:lstStyle/>
          <a:p>
            <a:r>
              <a:rPr lang="en-US" sz="3500" b="1">
                <a:latin typeface="Arial" charset="0"/>
              </a:rPr>
              <a:t>Bag Size and Cost per Bag</a:t>
            </a:r>
          </a:p>
          <a:p>
            <a:endParaRPr lang="en-US" sz="3500" b="1">
              <a:latin typeface="Arial" charset="0"/>
            </a:endParaRPr>
          </a:p>
          <a:p>
            <a:r>
              <a:rPr lang="en-US" sz="2200">
                <a:latin typeface="Arial" charset="0"/>
              </a:rPr>
              <a:t>These fields show feed bag size and the price of one bag. These values are useful for commercial feed millers. They can have a quick look that if current formula is used, what will be the cost of a bag. Usually feed bags are of 50 Kg, therefore default bag size is 50. If you are using a different size bag or you want to see the price of whole batch, this default value can be changed according to the requirement.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533400"/>
            <a:ext cx="6943725" cy="591344"/>
          </a:xfrm>
        </p:spPr>
        <p:txBody>
          <a:bodyPr/>
          <a:lstStyle/>
          <a:p>
            <a:pPr eaLnBrk="1" hangingPunct="1"/>
            <a:r>
              <a:rPr lang="de-DE" sz="3500" b="1" smtClean="0"/>
              <a:t>Prinsip Linear Program</a:t>
            </a:r>
            <a:endParaRPr lang="en-US" sz="3500" b="1" smtClean="0"/>
          </a:p>
        </p:txBody>
      </p:sp>
      <p:sp>
        <p:nvSpPr>
          <p:cNvPr id="5123" name="Rectangle 3"/>
          <p:cNvSpPr>
            <a:spLocks noGrp="1" noChangeArrowheads="1"/>
          </p:cNvSpPr>
          <p:nvPr>
            <p:ph type="body" idx="1"/>
          </p:nvPr>
        </p:nvSpPr>
        <p:spPr>
          <a:xfrm>
            <a:off x="0" y="1676400"/>
            <a:ext cx="5257800" cy="3886200"/>
          </a:xfrm>
          <a:noFill/>
        </p:spPr>
        <p:txBody>
          <a:bodyPr/>
          <a:lstStyle/>
          <a:p>
            <a:pPr eaLnBrk="1" hangingPunct="1">
              <a:lnSpc>
                <a:spcPct val="90000"/>
              </a:lnSpc>
              <a:buFont typeface="Wingdings" pitchFamily="2" charset="2"/>
              <a:buChar char="§"/>
            </a:pPr>
            <a:r>
              <a:rPr lang="de-DE" sz="2000" b="1" smtClean="0"/>
              <a:t>Minimisasi	</a:t>
            </a:r>
            <a:r>
              <a:rPr lang="de-DE" sz="2000" smtClean="0"/>
              <a:t>c</a:t>
            </a:r>
            <a:r>
              <a:rPr lang="de-DE" sz="2000" baseline="-25000" smtClean="0"/>
              <a:t>1</a:t>
            </a:r>
            <a:r>
              <a:rPr lang="de-DE" sz="2000" smtClean="0"/>
              <a:t>x</a:t>
            </a:r>
            <a:r>
              <a:rPr lang="de-DE" sz="2000" baseline="-25000" smtClean="0"/>
              <a:t>1</a:t>
            </a:r>
            <a:r>
              <a:rPr lang="de-DE" sz="2000" smtClean="0"/>
              <a:t> + c</a:t>
            </a:r>
            <a:r>
              <a:rPr lang="de-DE" sz="2000" baseline="-25000" smtClean="0"/>
              <a:t>2</a:t>
            </a:r>
            <a:r>
              <a:rPr lang="de-DE" sz="2000" smtClean="0"/>
              <a:t>x</a:t>
            </a:r>
            <a:r>
              <a:rPr lang="de-DE" sz="2000" baseline="-25000" smtClean="0"/>
              <a:t>2 </a:t>
            </a:r>
            <a:r>
              <a:rPr lang="de-DE" sz="2000" smtClean="0"/>
              <a:t>+ c</a:t>
            </a:r>
            <a:r>
              <a:rPr lang="de-DE" sz="2000" baseline="-25000" smtClean="0"/>
              <a:t>3</a:t>
            </a:r>
            <a:r>
              <a:rPr lang="de-DE" sz="2000" smtClean="0"/>
              <a:t>x</a:t>
            </a:r>
            <a:r>
              <a:rPr lang="de-DE" sz="2000" baseline="-25000" smtClean="0"/>
              <a:t>3 </a:t>
            </a:r>
            <a:r>
              <a:rPr lang="de-DE" sz="2000" smtClean="0"/>
              <a:t>+ ... + c</a:t>
            </a:r>
            <a:r>
              <a:rPr lang="de-DE" sz="2000" baseline="-25000" smtClean="0"/>
              <a:t>j</a:t>
            </a:r>
            <a:r>
              <a:rPr lang="de-DE" sz="2000" smtClean="0"/>
              <a:t>x</a:t>
            </a:r>
            <a:r>
              <a:rPr lang="de-DE" sz="2000" baseline="-25000" smtClean="0"/>
              <a:t>j</a:t>
            </a:r>
            <a:endParaRPr lang="de-DE" sz="2000" smtClean="0"/>
          </a:p>
          <a:p>
            <a:pPr eaLnBrk="1" hangingPunct="1">
              <a:lnSpc>
                <a:spcPct val="90000"/>
              </a:lnSpc>
              <a:buFont typeface="Wingdings" pitchFamily="2" charset="2"/>
              <a:buChar char="§"/>
            </a:pPr>
            <a:endParaRPr lang="de-DE" sz="2000" smtClean="0"/>
          </a:p>
          <a:p>
            <a:pPr eaLnBrk="1" hangingPunct="1">
              <a:lnSpc>
                <a:spcPct val="90000"/>
              </a:lnSpc>
              <a:buFont typeface="Wingdings" pitchFamily="2" charset="2"/>
              <a:buChar char="§"/>
            </a:pPr>
            <a:r>
              <a:rPr lang="de-DE" sz="2000" b="1" smtClean="0"/>
              <a:t>Kendala</a:t>
            </a:r>
          </a:p>
          <a:p>
            <a:pPr lvl="2" eaLnBrk="1" hangingPunct="1">
              <a:lnSpc>
                <a:spcPct val="90000"/>
              </a:lnSpc>
              <a:buFont typeface="Wingdings" pitchFamily="2" charset="2"/>
              <a:buChar char="§"/>
            </a:pPr>
            <a:r>
              <a:rPr lang="de-DE" sz="2000" smtClean="0"/>
              <a:t>a</a:t>
            </a:r>
            <a:r>
              <a:rPr lang="de-DE" sz="2000" baseline="-25000" smtClean="0"/>
              <a:t>11</a:t>
            </a:r>
            <a:r>
              <a:rPr lang="de-DE" sz="2000" smtClean="0"/>
              <a:t>x</a:t>
            </a:r>
            <a:r>
              <a:rPr lang="de-DE" sz="2000" baseline="-25000" smtClean="0"/>
              <a:t>1</a:t>
            </a:r>
            <a:r>
              <a:rPr lang="de-DE" sz="2000" smtClean="0"/>
              <a:t> + a</a:t>
            </a:r>
            <a:r>
              <a:rPr lang="de-DE" sz="2000" baseline="-25000" smtClean="0"/>
              <a:t>21</a:t>
            </a:r>
            <a:r>
              <a:rPr lang="de-DE" sz="2000" smtClean="0"/>
              <a:t>x</a:t>
            </a:r>
            <a:r>
              <a:rPr lang="de-DE" sz="2000" baseline="-25000" smtClean="0"/>
              <a:t>2</a:t>
            </a:r>
            <a:r>
              <a:rPr lang="de-DE" sz="2000" smtClean="0"/>
              <a:t> + a</a:t>
            </a:r>
            <a:r>
              <a:rPr lang="de-DE" sz="2000" baseline="-25000" smtClean="0"/>
              <a:t>31</a:t>
            </a:r>
            <a:r>
              <a:rPr lang="de-DE" sz="2000" smtClean="0"/>
              <a:t>x</a:t>
            </a:r>
            <a:r>
              <a:rPr lang="de-DE" sz="2000" baseline="-25000" smtClean="0"/>
              <a:t>3</a:t>
            </a:r>
            <a:r>
              <a:rPr lang="de-DE" sz="2000" smtClean="0"/>
              <a:t> + ... + a</a:t>
            </a:r>
            <a:r>
              <a:rPr lang="de-DE" sz="2000" baseline="-25000" smtClean="0"/>
              <a:t>ij</a:t>
            </a:r>
            <a:r>
              <a:rPr lang="de-DE" sz="2000" smtClean="0"/>
              <a:t>x</a:t>
            </a:r>
            <a:r>
              <a:rPr lang="de-DE" sz="2000" baseline="-25000" smtClean="0"/>
              <a:t>j</a:t>
            </a:r>
            <a:r>
              <a:rPr lang="de-DE" sz="2000" smtClean="0"/>
              <a:t> </a:t>
            </a:r>
            <a:r>
              <a:rPr lang="de-DE" sz="2000" u="sng" smtClean="0"/>
              <a:t>&gt;</a:t>
            </a:r>
            <a:r>
              <a:rPr lang="de-DE" sz="2000" smtClean="0"/>
              <a:t> b</a:t>
            </a:r>
            <a:r>
              <a:rPr lang="de-DE" sz="2000" baseline="-25000" smtClean="0"/>
              <a:t>1</a:t>
            </a:r>
            <a:r>
              <a:rPr lang="de-DE" sz="2000" smtClean="0"/>
              <a:t> </a:t>
            </a:r>
          </a:p>
          <a:p>
            <a:pPr lvl="2" eaLnBrk="1" hangingPunct="1">
              <a:lnSpc>
                <a:spcPct val="90000"/>
              </a:lnSpc>
              <a:buFont typeface="Wingdings" pitchFamily="2" charset="2"/>
              <a:buChar char="§"/>
            </a:pPr>
            <a:r>
              <a:rPr lang="de-DE" sz="2000" smtClean="0"/>
              <a:t>a</a:t>
            </a:r>
            <a:r>
              <a:rPr lang="de-DE" sz="2000" baseline="-25000" smtClean="0"/>
              <a:t>12</a:t>
            </a:r>
            <a:r>
              <a:rPr lang="de-DE" sz="2000" smtClean="0"/>
              <a:t>x</a:t>
            </a:r>
            <a:r>
              <a:rPr lang="de-DE" sz="2000" baseline="-25000" smtClean="0"/>
              <a:t>1</a:t>
            </a:r>
            <a:r>
              <a:rPr lang="de-DE" sz="2000" smtClean="0"/>
              <a:t> + a</a:t>
            </a:r>
            <a:r>
              <a:rPr lang="de-DE" sz="2000" baseline="-25000" smtClean="0"/>
              <a:t>22</a:t>
            </a:r>
            <a:r>
              <a:rPr lang="de-DE" sz="2000" smtClean="0"/>
              <a:t>x</a:t>
            </a:r>
            <a:r>
              <a:rPr lang="de-DE" sz="2000" baseline="-25000" smtClean="0"/>
              <a:t>2</a:t>
            </a:r>
            <a:r>
              <a:rPr lang="de-DE" sz="2000" smtClean="0"/>
              <a:t> + a</a:t>
            </a:r>
            <a:r>
              <a:rPr lang="de-DE" sz="2000" baseline="-25000" smtClean="0"/>
              <a:t>32</a:t>
            </a:r>
            <a:r>
              <a:rPr lang="de-DE" sz="2000" smtClean="0"/>
              <a:t>x</a:t>
            </a:r>
            <a:r>
              <a:rPr lang="de-DE" sz="2000" baseline="-25000" smtClean="0"/>
              <a:t>3</a:t>
            </a:r>
            <a:r>
              <a:rPr lang="de-DE" sz="2000" smtClean="0"/>
              <a:t> + ... + a</a:t>
            </a:r>
            <a:r>
              <a:rPr lang="de-DE" sz="2000" baseline="-25000" smtClean="0"/>
              <a:t>ij</a:t>
            </a:r>
            <a:r>
              <a:rPr lang="de-DE" sz="2000" smtClean="0"/>
              <a:t>x</a:t>
            </a:r>
            <a:r>
              <a:rPr lang="de-DE" sz="2000" baseline="-25000" smtClean="0"/>
              <a:t>j</a:t>
            </a:r>
            <a:r>
              <a:rPr lang="de-DE" sz="2000" smtClean="0"/>
              <a:t> </a:t>
            </a:r>
            <a:r>
              <a:rPr lang="de-DE" sz="2000" u="sng" smtClean="0"/>
              <a:t>&gt;</a:t>
            </a:r>
            <a:r>
              <a:rPr lang="de-DE" sz="2000" smtClean="0"/>
              <a:t> b</a:t>
            </a:r>
            <a:r>
              <a:rPr lang="de-DE" sz="2000" baseline="-25000" smtClean="0"/>
              <a:t>2</a:t>
            </a:r>
            <a:r>
              <a:rPr lang="de-DE" sz="2000" smtClean="0"/>
              <a:t> </a:t>
            </a:r>
          </a:p>
          <a:p>
            <a:pPr lvl="2" eaLnBrk="1" hangingPunct="1">
              <a:lnSpc>
                <a:spcPct val="90000"/>
              </a:lnSpc>
              <a:buFont typeface="Wingdings" pitchFamily="2" charset="2"/>
              <a:buChar char="§"/>
            </a:pPr>
            <a:r>
              <a:rPr lang="de-DE" sz="2000" smtClean="0"/>
              <a:t>......</a:t>
            </a:r>
          </a:p>
          <a:p>
            <a:pPr lvl="2" eaLnBrk="1" hangingPunct="1">
              <a:lnSpc>
                <a:spcPct val="90000"/>
              </a:lnSpc>
              <a:buFont typeface="Wingdings" pitchFamily="2" charset="2"/>
              <a:buChar char="§"/>
            </a:pPr>
            <a:r>
              <a:rPr lang="de-DE" sz="2000" smtClean="0"/>
              <a:t>a</a:t>
            </a:r>
            <a:r>
              <a:rPr lang="de-DE" sz="2000" baseline="-25000" smtClean="0"/>
              <a:t>i2</a:t>
            </a:r>
            <a:r>
              <a:rPr lang="de-DE" sz="2000" smtClean="0"/>
              <a:t>x</a:t>
            </a:r>
            <a:r>
              <a:rPr lang="de-DE" sz="2000" baseline="-25000" smtClean="0"/>
              <a:t>1</a:t>
            </a:r>
            <a:r>
              <a:rPr lang="de-DE" sz="2000" smtClean="0"/>
              <a:t> + a</a:t>
            </a:r>
            <a:r>
              <a:rPr lang="de-DE" sz="2000" baseline="-25000" smtClean="0"/>
              <a:t>i2</a:t>
            </a:r>
            <a:r>
              <a:rPr lang="de-DE" sz="2000" smtClean="0"/>
              <a:t>x</a:t>
            </a:r>
            <a:r>
              <a:rPr lang="de-DE" sz="2000" baseline="-25000" smtClean="0"/>
              <a:t>2</a:t>
            </a:r>
            <a:r>
              <a:rPr lang="de-DE" sz="2000" smtClean="0"/>
              <a:t> + a</a:t>
            </a:r>
            <a:r>
              <a:rPr lang="de-DE" sz="2000" baseline="-25000" smtClean="0"/>
              <a:t>i2</a:t>
            </a:r>
            <a:r>
              <a:rPr lang="de-DE" sz="2000" smtClean="0"/>
              <a:t>x</a:t>
            </a:r>
            <a:r>
              <a:rPr lang="de-DE" sz="2000" baseline="-25000" smtClean="0"/>
              <a:t>3</a:t>
            </a:r>
            <a:r>
              <a:rPr lang="de-DE" sz="2000" smtClean="0"/>
              <a:t> + ... + a</a:t>
            </a:r>
            <a:r>
              <a:rPr lang="de-DE" sz="2000" baseline="-25000" smtClean="0"/>
              <a:t>ij</a:t>
            </a:r>
            <a:r>
              <a:rPr lang="de-DE" sz="2000" smtClean="0"/>
              <a:t>x</a:t>
            </a:r>
            <a:r>
              <a:rPr lang="de-DE" sz="2000" baseline="-25000" smtClean="0"/>
              <a:t>j</a:t>
            </a:r>
            <a:r>
              <a:rPr lang="de-DE" sz="2000" smtClean="0"/>
              <a:t> </a:t>
            </a:r>
            <a:r>
              <a:rPr lang="de-DE" sz="2000" u="sng" smtClean="0"/>
              <a:t>&gt;</a:t>
            </a:r>
            <a:r>
              <a:rPr lang="de-DE" sz="2000" smtClean="0"/>
              <a:t> b</a:t>
            </a:r>
            <a:r>
              <a:rPr lang="de-DE" sz="2000" baseline="-25000" smtClean="0"/>
              <a:t>i</a:t>
            </a:r>
            <a:r>
              <a:rPr lang="de-DE" sz="2000" smtClean="0"/>
              <a:t> </a:t>
            </a:r>
          </a:p>
          <a:p>
            <a:pPr lvl="2" eaLnBrk="1" hangingPunct="1">
              <a:lnSpc>
                <a:spcPct val="90000"/>
              </a:lnSpc>
              <a:buFont typeface="Wingdings" pitchFamily="2" charset="2"/>
              <a:buChar char="§"/>
            </a:pPr>
            <a:endParaRPr lang="de-DE" sz="2000" smtClean="0"/>
          </a:p>
          <a:p>
            <a:pPr eaLnBrk="1" hangingPunct="1">
              <a:lnSpc>
                <a:spcPct val="90000"/>
              </a:lnSpc>
              <a:buFont typeface="Wingdings" pitchFamily="2" charset="2"/>
              <a:buChar char="§"/>
            </a:pPr>
            <a:r>
              <a:rPr lang="de-DE" sz="2000" b="1" smtClean="0"/>
              <a:t>Asumsi</a:t>
            </a:r>
          </a:p>
          <a:p>
            <a:pPr lvl="2" eaLnBrk="1" hangingPunct="1">
              <a:lnSpc>
                <a:spcPct val="90000"/>
              </a:lnSpc>
              <a:buFont typeface="Wingdings" pitchFamily="2" charset="2"/>
              <a:buChar char="§"/>
            </a:pPr>
            <a:r>
              <a:rPr lang="de-DE" sz="2000" smtClean="0"/>
              <a:t>x</a:t>
            </a:r>
            <a:r>
              <a:rPr lang="de-DE" sz="2000" baseline="-25000" smtClean="0"/>
              <a:t>1</a:t>
            </a:r>
            <a:r>
              <a:rPr lang="de-DE" sz="2000" smtClean="0"/>
              <a:t> + x</a:t>
            </a:r>
            <a:r>
              <a:rPr lang="de-DE" sz="2000" baseline="-25000" smtClean="0"/>
              <a:t>2 </a:t>
            </a:r>
            <a:r>
              <a:rPr lang="de-DE" sz="2000" smtClean="0"/>
              <a:t>+ x</a:t>
            </a:r>
            <a:r>
              <a:rPr lang="de-DE" sz="2000" baseline="-25000" smtClean="0"/>
              <a:t>3 </a:t>
            </a:r>
            <a:r>
              <a:rPr lang="de-DE" sz="2000" smtClean="0"/>
              <a:t>+ ... + x</a:t>
            </a:r>
            <a:r>
              <a:rPr lang="de-DE" sz="2000" baseline="-25000" smtClean="0"/>
              <a:t>j  </a:t>
            </a:r>
            <a:r>
              <a:rPr lang="de-DE" sz="2000" smtClean="0"/>
              <a:t>= 1</a:t>
            </a:r>
          </a:p>
          <a:p>
            <a:pPr lvl="2" eaLnBrk="1" hangingPunct="1">
              <a:lnSpc>
                <a:spcPct val="90000"/>
              </a:lnSpc>
              <a:buFont typeface="Wingdings" pitchFamily="2" charset="2"/>
              <a:buChar char="§"/>
            </a:pPr>
            <a:r>
              <a:rPr lang="de-DE" sz="2000" smtClean="0"/>
              <a:t>x</a:t>
            </a:r>
            <a:r>
              <a:rPr lang="de-DE" sz="2000" baseline="-25000" smtClean="0"/>
              <a:t>1</a:t>
            </a:r>
            <a:r>
              <a:rPr lang="de-DE" sz="2000" smtClean="0"/>
              <a:t>, x</a:t>
            </a:r>
            <a:r>
              <a:rPr lang="de-DE" sz="2000" baseline="-25000" smtClean="0"/>
              <a:t>2</a:t>
            </a:r>
            <a:r>
              <a:rPr lang="de-DE" sz="2000" smtClean="0"/>
              <a:t>,  x</a:t>
            </a:r>
            <a:r>
              <a:rPr lang="de-DE" sz="2000" baseline="-25000" smtClean="0"/>
              <a:t>3</a:t>
            </a:r>
            <a:r>
              <a:rPr lang="de-DE" sz="2000" smtClean="0"/>
              <a:t>, ... , x</a:t>
            </a:r>
            <a:r>
              <a:rPr lang="de-DE" sz="2000" baseline="-25000" smtClean="0"/>
              <a:t>j  </a:t>
            </a:r>
            <a:r>
              <a:rPr lang="de-DE" sz="2000" u="sng" smtClean="0"/>
              <a:t>&gt;</a:t>
            </a:r>
            <a:r>
              <a:rPr lang="de-DE" sz="2000" smtClean="0"/>
              <a:t> 1</a:t>
            </a:r>
          </a:p>
          <a:p>
            <a:pPr lvl="2" eaLnBrk="1" hangingPunct="1">
              <a:lnSpc>
                <a:spcPct val="90000"/>
              </a:lnSpc>
              <a:buFont typeface="Wingdings" pitchFamily="2" charset="2"/>
              <a:buChar char="§"/>
            </a:pPr>
            <a:endParaRPr lang="de-DE" sz="2000" smtClean="0"/>
          </a:p>
        </p:txBody>
      </p:sp>
      <p:sp>
        <p:nvSpPr>
          <p:cNvPr id="5124" name="Rectangle 4"/>
          <p:cNvSpPr>
            <a:spLocks noChangeArrowheads="1"/>
          </p:cNvSpPr>
          <p:nvPr/>
        </p:nvSpPr>
        <p:spPr bwMode="auto">
          <a:xfrm>
            <a:off x="5486400" y="2590800"/>
            <a:ext cx="3657600" cy="2438400"/>
          </a:xfrm>
          <a:prstGeom prst="rect">
            <a:avLst/>
          </a:prstGeom>
          <a:solidFill>
            <a:srgbClr val="000099"/>
          </a:solidFill>
          <a:ln w="9525">
            <a:noFill/>
            <a:miter lim="800000"/>
            <a:headEnd/>
            <a:tailEnd/>
          </a:ln>
        </p:spPr>
        <p:txBody>
          <a:bodyPr/>
          <a:lstStyle/>
          <a:p>
            <a:pPr marL="342900" indent="-342900">
              <a:spcBef>
                <a:spcPct val="20000"/>
              </a:spcBef>
              <a:buFontTx/>
              <a:buChar char="•"/>
            </a:pPr>
            <a:r>
              <a:rPr lang="de-DE" sz="2000">
                <a:solidFill>
                  <a:schemeClr val="bg1"/>
                </a:solidFill>
              </a:rPr>
              <a:t>c</a:t>
            </a:r>
            <a:r>
              <a:rPr lang="de-DE" sz="2000" baseline="-25000">
                <a:solidFill>
                  <a:schemeClr val="bg1"/>
                </a:solidFill>
              </a:rPr>
              <a:t>j</a:t>
            </a:r>
            <a:r>
              <a:rPr lang="de-DE" sz="2000">
                <a:solidFill>
                  <a:schemeClr val="bg1"/>
                </a:solidFill>
              </a:rPr>
              <a:t> = harga bahan pakan</a:t>
            </a:r>
          </a:p>
          <a:p>
            <a:pPr marL="342900" indent="-342900">
              <a:spcBef>
                <a:spcPct val="20000"/>
              </a:spcBef>
              <a:buFontTx/>
              <a:buChar char="•"/>
            </a:pPr>
            <a:r>
              <a:rPr lang="de-DE" sz="2000">
                <a:solidFill>
                  <a:schemeClr val="bg1"/>
                </a:solidFill>
              </a:rPr>
              <a:t>x</a:t>
            </a:r>
            <a:r>
              <a:rPr lang="de-DE" sz="2000" baseline="-25000">
                <a:solidFill>
                  <a:schemeClr val="bg1"/>
                </a:solidFill>
              </a:rPr>
              <a:t>j</a:t>
            </a:r>
            <a:r>
              <a:rPr lang="de-DE" sz="2000">
                <a:solidFill>
                  <a:schemeClr val="bg1"/>
                </a:solidFill>
              </a:rPr>
              <a:t> = jumlah penggunaan </a:t>
            </a:r>
          </a:p>
          <a:p>
            <a:pPr marL="342900" indent="-342900">
              <a:spcBef>
                <a:spcPct val="20000"/>
              </a:spcBef>
            </a:pPr>
            <a:r>
              <a:rPr lang="de-DE" sz="2000">
                <a:solidFill>
                  <a:schemeClr val="bg1"/>
                </a:solidFill>
              </a:rPr>
              <a:t>            bahan pakan</a:t>
            </a:r>
          </a:p>
          <a:p>
            <a:pPr marL="342900" indent="-342900">
              <a:spcBef>
                <a:spcPct val="20000"/>
              </a:spcBef>
              <a:buFontTx/>
              <a:buChar char="•"/>
            </a:pPr>
            <a:r>
              <a:rPr lang="de-DE" sz="2000">
                <a:solidFill>
                  <a:schemeClr val="bg1"/>
                </a:solidFill>
              </a:rPr>
              <a:t>a</a:t>
            </a:r>
            <a:r>
              <a:rPr lang="de-DE" sz="2000" baseline="-25000">
                <a:solidFill>
                  <a:schemeClr val="bg1"/>
                </a:solidFill>
              </a:rPr>
              <a:t>ij</a:t>
            </a:r>
            <a:r>
              <a:rPr lang="de-DE" sz="2000">
                <a:solidFill>
                  <a:schemeClr val="bg1"/>
                </a:solidFill>
              </a:rPr>
              <a:t> = kandungan nutrien</a:t>
            </a:r>
          </a:p>
          <a:p>
            <a:pPr marL="342900" indent="-342900">
              <a:spcBef>
                <a:spcPct val="20000"/>
              </a:spcBef>
            </a:pPr>
            <a:r>
              <a:rPr lang="de-DE" sz="2000">
                <a:solidFill>
                  <a:schemeClr val="bg1"/>
                </a:solidFill>
              </a:rPr>
              <a:t>            dalam bahan pakan</a:t>
            </a:r>
          </a:p>
          <a:p>
            <a:pPr marL="342900" indent="-342900">
              <a:spcBef>
                <a:spcPct val="20000"/>
              </a:spcBef>
              <a:buFontTx/>
              <a:buChar char="•"/>
            </a:pPr>
            <a:r>
              <a:rPr lang="de-DE" sz="2000">
                <a:solidFill>
                  <a:schemeClr val="bg1"/>
                </a:solidFill>
              </a:rPr>
              <a:t>b</a:t>
            </a:r>
            <a:r>
              <a:rPr lang="de-DE" sz="2000" baseline="-25000">
                <a:solidFill>
                  <a:schemeClr val="bg1"/>
                </a:solidFill>
              </a:rPr>
              <a:t>i</a:t>
            </a:r>
            <a:r>
              <a:rPr lang="de-DE" sz="2000">
                <a:solidFill>
                  <a:schemeClr val="bg1"/>
                </a:solidFill>
              </a:rPr>
              <a:t> = kebutuhan nutrien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457200" y="280988"/>
            <a:ext cx="8382000" cy="5849937"/>
          </a:xfrm>
          <a:prstGeom prst="rect">
            <a:avLst/>
          </a:prstGeom>
          <a:noFill/>
          <a:ln w="12700">
            <a:noFill/>
            <a:miter lim="800000"/>
            <a:headEnd/>
            <a:tailEnd/>
          </a:ln>
        </p:spPr>
        <p:txBody>
          <a:bodyPr>
            <a:spAutoFit/>
          </a:bodyPr>
          <a:lstStyle/>
          <a:p>
            <a:r>
              <a:rPr lang="en-US" sz="2400" b="1">
                <a:latin typeface="Arial" charset="0"/>
              </a:rPr>
              <a:t>Save Animal's Nutrient Requirements</a:t>
            </a:r>
          </a:p>
          <a:p>
            <a:r>
              <a:rPr lang="en-US" sz="2000">
                <a:latin typeface="Arial" charset="0"/>
              </a:rPr>
              <a:t>This function lets you save Animal's Nutrient Requirement Set in a separate file. These files can be used in future for formulation. To find out how to use them please see help section of Opening Window</a:t>
            </a:r>
            <a:r>
              <a:rPr lang="en-US" sz="2200">
                <a:latin typeface="Arial" charset="0"/>
              </a:rPr>
              <a:t>.</a:t>
            </a:r>
          </a:p>
          <a:p>
            <a:endParaRPr lang="en-US" sz="2200" b="1">
              <a:latin typeface="Arial" charset="0"/>
            </a:endParaRPr>
          </a:p>
          <a:p>
            <a:r>
              <a:rPr lang="en-US" sz="2400" b="1">
                <a:latin typeface="Arial" charset="0"/>
              </a:rPr>
              <a:t>Save Formula as a Text File</a:t>
            </a:r>
          </a:p>
          <a:p>
            <a:r>
              <a:rPr lang="en-US" sz="2000">
                <a:latin typeface="Arial" charset="0"/>
              </a:rPr>
              <a:t>By selecting this command under File menu you can save a formula and its nutrient analysis in a text file. This text file can be opened in Microsoft Word or Microsoft Excel for further processing.</a:t>
            </a:r>
          </a:p>
          <a:p>
            <a:endParaRPr lang="en-US" sz="2000" b="1">
              <a:latin typeface="Arial" charset="0"/>
            </a:endParaRPr>
          </a:p>
          <a:p>
            <a:r>
              <a:rPr lang="en-US" sz="2400" b="1">
                <a:latin typeface="Arial" charset="0"/>
              </a:rPr>
              <a:t>Save Formula as CSV file</a:t>
            </a:r>
          </a:p>
          <a:p>
            <a:r>
              <a:rPr lang="en-US" sz="2000">
                <a:latin typeface="Arial" charset="0"/>
              </a:rPr>
              <a:t>A CSV file is a "Comma Separated Values" text file. This is a common format to exchange data between different worksheet and database applications. If you intend to transfer your final formula into MS Excel or any other database, you can save your formula as CSV file. In these files each value is separated by a comma. MS Excel puts every value separated by a comma into a separate cell. Once you have opened a CSV</a:t>
            </a:r>
            <a:r>
              <a:rPr lang="en-US" sz="2200">
                <a:latin typeface="Arial" charset="0"/>
              </a:rPr>
              <a:t> </a:t>
            </a:r>
            <a:r>
              <a:rPr lang="en-US" sz="2000">
                <a:latin typeface="Arial" charset="0"/>
              </a:rPr>
              <a:t>file in MS Excel, save it as Excel file (.xls) for further use.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971600" y="548680"/>
            <a:ext cx="7791400" cy="4662815"/>
          </a:xfrm>
          <a:prstGeom prst="rect">
            <a:avLst/>
          </a:prstGeom>
          <a:noFill/>
          <a:ln w="12700">
            <a:noFill/>
            <a:miter lim="800000"/>
            <a:headEnd/>
            <a:tailEnd/>
          </a:ln>
        </p:spPr>
        <p:txBody>
          <a:bodyPr wrap="square">
            <a:spAutoFit/>
          </a:bodyPr>
          <a:lstStyle/>
          <a:p>
            <a:r>
              <a:rPr lang="en-US" sz="3500" b="1">
                <a:latin typeface="Arial" charset="0"/>
              </a:rPr>
              <a:t>Feed Store </a:t>
            </a:r>
            <a:r>
              <a:rPr lang="en-US" sz="3500" b="1" smtClean="0">
                <a:latin typeface="Arial" charset="0"/>
              </a:rPr>
              <a:t>Window</a:t>
            </a:r>
          </a:p>
          <a:p>
            <a:endParaRPr lang="en-US" sz="3500" b="1">
              <a:latin typeface="Arial" charset="0"/>
            </a:endParaRPr>
          </a:p>
          <a:p>
            <a:r>
              <a:rPr lang="en-US" sz="2400">
                <a:latin typeface="Arial" charset="0"/>
              </a:rPr>
              <a:t>This window manages a database of all available ingredients and their nutrient composition. Ingredient names are listed on the left side and nutrient details appear on the right side. There is no limit for maximum number of ingredients or nutrients in the database.</a:t>
            </a:r>
          </a:p>
          <a:p>
            <a:endParaRPr lang="en-US" sz="2400" b="1">
              <a:latin typeface="Arial" charset="0"/>
            </a:endParaRPr>
          </a:p>
          <a:p>
            <a:r>
              <a:rPr lang="en-US" sz="3500" b="1">
                <a:latin typeface="Arial" charset="0"/>
              </a:rPr>
              <a:t>Ingredient List</a:t>
            </a:r>
          </a:p>
          <a:p>
            <a:r>
              <a:rPr lang="en-US" sz="2400">
                <a:latin typeface="Arial" charset="0"/>
              </a:rPr>
              <a:t>A list of all ingredient in the Feed Store database is displayed on left side of the Feed Store window.</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969640" y="533400"/>
            <a:ext cx="7634808" cy="5232202"/>
          </a:xfrm>
          <a:prstGeom prst="rect">
            <a:avLst/>
          </a:prstGeom>
          <a:noFill/>
          <a:ln w="12700">
            <a:noFill/>
            <a:miter lim="800000"/>
            <a:headEnd/>
            <a:tailEnd/>
          </a:ln>
        </p:spPr>
        <p:txBody>
          <a:bodyPr wrap="square">
            <a:spAutoFit/>
          </a:bodyPr>
          <a:lstStyle/>
          <a:p>
            <a:r>
              <a:rPr lang="en-US" sz="3500" b="1">
                <a:latin typeface="Arial" charset="0"/>
              </a:rPr>
              <a:t>In Stock</a:t>
            </a:r>
          </a:p>
          <a:p>
            <a:endParaRPr lang="en-US" sz="3500" b="1">
              <a:latin typeface="Arial" charset="0"/>
            </a:endParaRPr>
          </a:p>
          <a:p>
            <a:r>
              <a:rPr lang="en-US" sz="2200">
                <a:latin typeface="Arial" charset="0"/>
              </a:rPr>
              <a:t>WinFeed does not use any ingredient unless it is available or declared as In Stock. Left to Ingredient list in the Feed Store is a series of check boxes. If a box is checked, it shows that ingredient is available and could be used for formulation. If an ingredient is not available or you do not want to include that ingredient in formulation, just un-check its corresponding box by clicking on it. Once the check box is clear, that ingredient will not be used in formulation.</a:t>
            </a:r>
          </a:p>
          <a:p>
            <a:r>
              <a:rPr lang="en-US" sz="2200">
                <a:latin typeface="Arial" charset="0"/>
              </a:rPr>
              <a:t>Whenever a new ingredient is added, it corresponding check box will be clear and that ingredient will not be used in formulation until it corresponding check box is crossed by clicking on it.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9" name="Picture 7" descr="Foto Comfeed 8"/>
          <p:cNvPicPr>
            <a:picLocks noChangeAspect="1" noChangeArrowheads="1"/>
          </p:cNvPicPr>
          <p:nvPr/>
        </p:nvPicPr>
        <p:blipFill>
          <a:blip r:embed="rId2" cstate="print"/>
          <a:srcRect t="6154" r="2499"/>
          <a:stretch>
            <a:fillRect/>
          </a:stretch>
        </p:blipFill>
        <p:spPr bwMode="auto">
          <a:xfrm>
            <a:off x="539750" y="3357563"/>
            <a:ext cx="3733800" cy="2743200"/>
          </a:xfrm>
          <a:prstGeom prst="rect">
            <a:avLst/>
          </a:prstGeom>
          <a:noFill/>
          <a:ln w="9525">
            <a:noFill/>
            <a:miter lim="800000"/>
            <a:headEnd/>
            <a:tailEnd/>
          </a:ln>
        </p:spPr>
      </p:pic>
      <p:sp>
        <p:nvSpPr>
          <p:cNvPr id="131074" name="Rectangle 2"/>
          <p:cNvSpPr>
            <a:spLocks noGrp="1" noChangeArrowheads="1"/>
          </p:cNvSpPr>
          <p:nvPr>
            <p:ph type="ctrTitle"/>
          </p:nvPr>
        </p:nvSpPr>
        <p:spPr>
          <a:xfrm>
            <a:off x="830263" y="1371600"/>
            <a:ext cx="3886200" cy="1609725"/>
          </a:xfrm>
        </p:spPr>
        <p:txBody>
          <a:bodyPr/>
          <a:lstStyle/>
          <a:p>
            <a:r>
              <a:rPr lang="en-US" sz="3300" b="1" smtClean="0">
                <a:solidFill>
                  <a:schemeClr val="tx1"/>
                </a:solidFill>
                <a:effectLst>
                  <a:outerShdw blurRad="38100" dist="38100" dir="2700000" algn="tl">
                    <a:srgbClr val="C0C0C0"/>
                  </a:outerShdw>
                </a:effectLst>
              </a:rPr>
              <a:t>Thank You</a:t>
            </a:r>
            <a:endParaRPr lang="en-US" sz="3300" b="1">
              <a:solidFill>
                <a:schemeClr val="tx1"/>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01216" y="381000"/>
            <a:ext cx="7315200" cy="815752"/>
          </a:xfrm>
        </p:spPr>
        <p:txBody>
          <a:bodyPr/>
          <a:lstStyle/>
          <a:p>
            <a:pPr eaLnBrk="1" hangingPunct="1"/>
            <a:r>
              <a:rPr lang="en-US" sz="3500" b="1" smtClean="0"/>
              <a:t>Cara Install WinFeed (1)</a:t>
            </a:r>
          </a:p>
        </p:txBody>
      </p:sp>
      <p:pic>
        <p:nvPicPr>
          <p:cNvPr id="6147" name="Picture 5"/>
          <p:cNvPicPr>
            <a:picLocks noChangeAspect="1" noChangeArrowheads="1"/>
          </p:cNvPicPr>
          <p:nvPr/>
        </p:nvPicPr>
        <p:blipFill>
          <a:blip r:embed="rId2" cstate="print"/>
          <a:srcRect/>
          <a:stretch>
            <a:fillRect/>
          </a:stretch>
        </p:blipFill>
        <p:spPr bwMode="auto">
          <a:xfrm>
            <a:off x="2049016" y="1981200"/>
            <a:ext cx="4827240" cy="3658483"/>
          </a:xfrm>
          <a:prstGeom prst="rect">
            <a:avLst/>
          </a:prstGeom>
          <a:noFill/>
          <a:ln w="9525">
            <a:noFill/>
            <a:miter lim="800000"/>
            <a:headEnd/>
            <a:tailEnd/>
          </a:ln>
        </p:spPr>
      </p:pic>
      <p:sp>
        <p:nvSpPr>
          <p:cNvPr id="6148" name="Rectangle 7"/>
          <p:cNvSpPr>
            <a:spLocks noGrp="1" noChangeArrowheads="1"/>
          </p:cNvSpPr>
          <p:nvPr>
            <p:ph type="body" idx="1"/>
          </p:nvPr>
        </p:nvSpPr>
        <p:spPr>
          <a:xfrm>
            <a:off x="1447800" y="1447800"/>
            <a:ext cx="5410200" cy="5486400"/>
          </a:xfrm>
          <a:noFill/>
        </p:spPr>
        <p:txBody>
          <a:bodyPr/>
          <a:lstStyle/>
          <a:p>
            <a:pPr eaLnBrk="1" hangingPunct="1">
              <a:lnSpc>
                <a:spcPct val="80000"/>
              </a:lnSpc>
            </a:pPr>
            <a:r>
              <a:rPr lang="en-US" sz="2500" smtClean="0"/>
              <a:t>Click </a:t>
            </a:r>
            <a:r>
              <a:rPr lang="en-US" sz="2500" b="1" smtClean="0"/>
              <a:t>WINFEED283.EXE</a:t>
            </a:r>
          </a:p>
          <a:p>
            <a:pPr eaLnBrk="1" hangingPunct="1">
              <a:lnSpc>
                <a:spcPct val="80000"/>
              </a:lnSpc>
            </a:pPr>
            <a:endParaRPr lang="en-US" sz="2500" b="1"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endParaRPr lang="en-US" sz="2500" smtClean="0"/>
          </a:p>
          <a:p>
            <a:pPr eaLnBrk="1" hangingPunct="1">
              <a:lnSpc>
                <a:spcPct val="80000"/>
              </a:lnSpc>
            </a:pPr>
            <a:r>
              <a:rPr lang="en-US" sz="2500" smtClean="0"/>
              <a:t>Click </a:t>
            </a:r>
            <a:r>
              <a:rPr lang="en-US" sz="2500" b="1" smtClean="0"/>
              <a:t>NEXT &gt;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29208" y="44624"/>
            <a:ext cx="7315200" cy="1143000"/>
          </a:xfrm>
        </p:spPr>
        <p:txBody>
          <a:bodyPr/>
          <a:lstStyle/>
          <a:p>
            <a:pPr eaLnBrk="1" hangingPunct="1"/>
            <a:r>
              <a:rPr lang="en-US" sz="3500" b="1" smtClean="0"/>
              <a:t>Cara Install WinFeed (2)</a:t>
            </a:r>
          </a:p>
        </p:txBody>
      </p:sp>
      <p:sp>
        <p:nvSpPr>
          <p:cNvPr id="7171" name="Rectangle 4"/>
          <p:cNvSpPr>
            <a:spLocks noGrp="1" noChangeArrowheads="1"/>
          </p:cNvSpPr>
          <p:nvPr>
            <p:ph type="body" idx="1"/>
          </p:nvPr>
        </p:nvSpPr>
        <p:spPr>
          <a:xfrm>
            <a:off x="1219200" y="1371600"/>
            <a:ext cx="6858000" cy="5081736"/>
          </a:xfrm>
          <a:noFill/>
        </p:spPr>
        <p:txBody>
          <a:bodyPr/>
          <a:lstStyle/>
          <a:p>
            <a:pPr eaLnBrk="1" hangingPunct="1">
              <a:lnSpc>
                <a:spcPct val="80000"/>
              </a:lnSpc>
            </a:pPr>
            <a:r>
              <a:rPr lang="en-US" sz="2100" smtClean="0"/>
              <a:t>Click </a:t>
            </a:r>
            <a:r>
              <a:rPr lang="en-US" sz="2100" b="1" smtClean="0"/>
              <a:t>I accept in the terms in license agreement</a:t>
            </a:r>
          </a:p>
          <a:p>
            <a:pPr eaLnBrk="1" hangingPunct="1">
              <a:lnSpc>
                <a:spcPct val="80000"/>
              </a:lnSpc>
            </a:pPr>
            <a:endParaRPr lang="en-US" sz="2100" b="1"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r>
              <a:rPr lang="en-US" sz="2100" smtClean="0"/>
              <a:t>Click  </a:t>
            </a:r>
            <a:r>
              <a:rPr lang="en-US" sz="2100" b="1" smtClean="0"/>
              <a:t>NEXT &gt;</a:t>
            </a:r>
          </a:p>
        </p:txBody>
      </p:sp>
      <p:pic>
        <p:nvPicPr>
          <p:cNvPr id="7172" name="Picture 5"/>
          <p:cNvPicPr>
            <a:picLocks noChangeAspect="1" noChangeArrowheads="1"/>
          </p:cNvPicPr>
          <p:nvPr/>
        </p:nvPicPr>
        <p:blipFill>
          <a:blip r:embed="rId2" cstate="print"/>
          <a:srcRect/>
          <a:stretch>
            <a:fillRect/>
          </a:stretch>
        </p:blipFill>
        <p:spPr bwMode="auto">
          <a:xfrm>
            <a:off x="1752600" y="1905000"/>
            <a:ext cx="479107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29208" y="381000"/>
            <a:ext cx="7315200" cy="815752"/>
          </a:xfrm>
        </p:spPr>
        <p:txBody>
          <a:bodyPr/>
          <a:lstStyle/>
          <a:p>
            <a:pPr eaLnBrk="1" hangingPunct="1"/>
            <a:r>
              <a:rPr lang="en-US" sz="3500" b="1" smtClean="0"/>
              <a:t>Cara Install WinFeed (3)</a:t>
            </a:r>
          </a:p>
        </p:txBody>
      </p:sp>
      <p:sp>
        <p:nvSpPr>
          <p:cNvPr id="8195" name="Rectangle 3"/>
          <p:cNvSpPr>
            <a:spLocks noGrp="1" noChangeArrowheads="1"/>
          </p:cNvSpPr>
          <p:nvPr>
            <p:ph type="body" idx="1"/>
          </p:nvPr>
        </p:nvSpPr>
        <p:spPr>
          <a:xfrm>
            <a:off x="1371600" y="1447800"/>
            <a:ext cx="6858000" cy="5105400"/>
          </a:xfrm>
          <a:noFill/>
        </p:spPr>
        <p:txBody>
          <a:bodyPr/>
          <a:lstStyle/>
          <a:p>
            <a:pPr eaLnBrk="1" hangingPunct="1">
              <a:lnSpc>
                <a:spcPct val="80000"/>
              </a:lnSpc>
            </a:pPr>
            <a:r>
              <a:rPr lang="en-US" sz="2100" smtClean="0"/>
              <a:t>Tuliskan </a:t>
            </a:r>
            <a:r>
              <a:rPr lang="en-US" sz="2100" b="1" smtClean="0"/>
              <a:t>license key</a:t>
            </a:r>
          </a:p>
          <a:p>
            <a:pPr eaLnBrk="1" hangingPunct="1">
              <a:lnSpc>
                <a:spcPct val="80000"/>
              </a:lnSpc>
            </a:pPr>
            <a:endParaRPr lang="en-US" sz="2100" b="1"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r>
              <a:rPr lang="en-US" sz="2100" smtClean="0"/>
              <a:t>Click  </a:t>
            </a:r>
            <a:r>
              <a:rPr lang="en-US" sz="2100" b="1" smtClean="0"/>
              <a:t>NEXT &gt;</a:t>
            </a:r>
          </a:p>
        </p:txBody>
      </p:sp>
      <p:pic>
        <p:nvPicPr>
          <p:cNvPr id="8196" name="Picture 5"/>
          <p:cNvPicPr>
            <a:picLocks noChangeAspect="1" noChangeArrowheads="1"/>
          </p:cNvPicPr>
          <p:nvPr/>
        </p:nvPicPr>
        <p:blipFill>
          <a:blip r:embed="rId2" cstate="print"/>
          <a:srcRect/>
          <a:stretch>
            <a:fillRect/>
          </a:stretch>
        </p:blipFill>
        <p:spPr bwMode="auto">
          <a:xfrm>
            <a:off x="1828800" y="1905000"/>
            <a:ext cx="479107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29208" y="304800"/>
            <a:ext cx="7315200" cy="819944"/>
          </a:xfrm>
        </p:spPr>
        <p:txBody>
          <a:bodyPr/>
          <a:lstStyle/>
          <a:p>
            <a:pPr eaLnBrk="1" hangingPunct="1"/>
            <a:r>
              <a:rPr lang="en-US" sz="3500" b="1" smtClean="0"/>
              <a:t>Tahapan dalam Formulasi</a:t>
            </a:r>
          </a:p>
        </p:txBody>
      </p:sp>
      <p:sp>
        <p:nvSpPr>
          <p:cNvPr id="9219" name="Rectangle 3"/>
          <p:cNvSpPr>
            <a:spLocks noGrp="1" noChangeArrowheads="1"/>
          </p:cNvSpPr>
          <p:nvPr>
            <p:ph type="body" idx="1"/>
          </p:nvPr>
        </p:nvSpPr>
        <p:spPr>
          <a:xfrm>
            <a:off x="296416" y="1600200"/>
            <a:ext cx="4419600" cy="4648200"/>
          </a:xfrm>
        </p:spPr>
        <p:txBody>
          <a:bodyPr/>
          <a:lstStyle/>
          <a:p>
            <a:pPr eaLnBrk="1" hangingPunct="1"/>
            <a:r>
              <a:rPr lang="en-US" sz="2500" smtClean="0"/>
              <a:t>Membuat Database Pakan</a:t>
            </a:r>
          </a:p>
          <a:p>
            <a:pPr eaLnBrk="1" hangingPunct="1"/>
            <a:r>
              <a:rPr lang="en-US" sz="2500" smtClean="0"/>
              <a:t>Pilih Bahan Pakan yang akan digunakan</a:t>
            </a:r>
          </a:p>
          <a:p>
            <a:pPr lvl="1" eaLnBrk="1" hangingPunct="1"/>
            <a:r>
              <a:rPr lang="en-US" sz="2100" smtClean="0"/>
              <a:t>Check list nama bahan pakan</a:t>
            </a:r>
          </a:p>
          <a:p>
            <a:pPr lvl="1" eaLnBrk="1" hangingPunct="1"/>
            <a:r>
              <a:rPr lang="en-US" sz="2100" smtClean="0"/>
              <a:t>Periksa harga pakan</a:t>
            </a:r>
          </a:p>
          <a:p>
            <a:pPr lvl="1" eaLnBrk="1" hangingPunct="1"/>
            <a:r>
              <a:rPr lang="en-US" sz="2100" smtClean="0"/>
              <a:t>Kembali (Go Back )</a:t>
            </a:r>
          </a:p>
          <a:p>
            <a:pPr eaLnBrk="1" hangingPunct="1"/>
            <a:r>
              <a:rPr lang="en-US" sz="2500" smtClean="0"/>
              <a:t>Masukan Kebutuhan Nutrien (Nutrient Requirement)</a:t>
            </a:r>
          </a:p>
          <a:p>
            <a:pPr eaLnBrk="1" hangingPunct="1"/>
            <a:r>
              <a:rPr lang="en-US" sz="2500" smtClean="0"/>
              <a:t>Hitung (Formulate)</a:t>
            </a:r>
          </a:p>
        </p:txBody>
      </p:sp>
      <p:pic>
        <p:nvPicPr>
          <p:cNvPr id="9220" name="Picture 4"/>
          <p:cNvPicPr>
            <a:picLocks noChangeAspect="1" noChangeArrowheads="1"/>
          </p:cNvPicPr>
          <p:nvPr/>
        </p:nvPicPr>
        <p:blipFill>
          <a:blip r:embed="rId2" cstate="print"/>
          <a:srcRect t="1715"/>
          <a:stretch>
            <a:fillRect/>
          </a:stretch>
        </p:blipFill>
        <p:spPr bwMode="auto">
          <a:xfrm>
            <a:off x="4724400" y="1660525"/>
            <a:ext cx="4343400" cy="3978275"/>
          </a:xfrm>
          <a:prstGeom prst="rect">
            <a:avLst/>
          </a:prstGeom>
          <a:noFill/>
          <a:ln w="9525">
            <a:noFill/>
            <a:miter lim="800000"/>
            <a:headEnd/>
            <a:tailEnd/>
          </a:ln>
        </p:spPr>
      </p:pic>
      <p:pic>
        <p:nvPicPr>
          <p:cNvPr id="9221" name="Picture 5"/>
          <p:cNvPicPr>
            <a:picLocks noChangeAspect="1" noChangeArrowheads="1"/>
          </p:cNvPicPr>
          <p:nvPr/>
        </p:nvPicPr>
        <p:blipFill>
          <a:blip r:embed="rId3" cstate="print"/>
          <a:srcRect/>
          <a:stretch>
            <a:fillRect/>
          </a:stretch>
        </p:blipFill>
        <p:spPr bwMode="auto">
          <a:xfrm>
            <a:off x="2133600" y="3200400"/>
            <a:ext cx="4572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52264" y="476672"/>
            <a:ext cx="7696200" cy="710952"/>
          </a:xfrm>
        </p:spPr>
        <p:txBody>
          <a:bodyPr/>
          <a:lstStyle/>
          <a:p>
            <a:pPr eaLnBrk="1" hangingPunct="1"/>
            <a:r>
              <a:rPr lang="de-DE" sz="3500" b="1" smtClean="0"/>
              <a:t>Menu Utama (Options)</a:t>
            </a:r>
            <a:endParaRPr lang="en-US" sz="3500" b="1" smtClean="0"/>
          </a:p>
        </p:txBody>
      </p:sp>
      <p:pic>
        <p:nvPicPr>
          <p:cNvPr id="10243" name="Picture 5"/>
          <p:cNvPicPr>
            <a:picLocks noChangeAspect="1" noChangeArrowheads="1"/>
          </p:cNvPicPr>
          <p:nvPr/>
        </p:nvPicPr>
        <p:blipFill>
          <a:blip r:embed="rId2" cstate="print"/>
          <a:srcRect l="6667" r="13333"/>
          <a:stretch>
            <a:fillRect/>
          </a:stretch>
        </p:blipFill>
        <p:spPr bwMode="auto">
          <a:xfrm>
            <a:off x="381000" y="1550988"/>
            <a:ext cx="3657600" cy="3325812"/>
          </a:xfrm>
          <a:prstGeom prst="rect">
            <a:avLst/>
          </a:prstGeom>
          <a:noFill/>
          <a:ln w="9525">
            <a:noFill/>
            <a:miter lim="800000"/>
            <a:headEnd/>
            <a:tailEnd/>
          </a:ln>
        </p:spPr>
      </p:pic>
      <p:sp>
        <p:nvSpPr>
          <p:cNvPr id="27654" name="Rectangle 6"/>
          <p:cNvSpPr>
            <a:spLocks noGrp="1" noChangeArrowheads="1"/>
          </p:cNvSpPr>
          <p:nvPr>
            <p:ph type="body" idx="1"/>
          </p:nvPr>
        </p:nvSpPr>
        <p:spPr>
          <a:xfrm>
            <a:off x="4114800" y="1905000"/>
            <a:ext cx="4953000" cy="2971800"/>
          </a:xfrm>
          <a:noFill/>
        </p:spPr>
        <p:txBody>
          <a:bodyPr/>
          <a:lstStyle/>
          <a:p>
            <a:pPr eaLnBrk="1" hangingPunct="1">
              <a:spcBef>
                <a:spcPct val="45000"/>
              </a:spcBef>
              <a:buFont typeface="Wingdings" pitchFamily="2" charset="2"/>
              <a:buChar char="Ø"/>
            </a:pPr>
            <a:r>
              <a:rPr lang="en-US" sz="1600" b="1" smtClean="0"/>
              <a:t>Buka formula sebelumnya</a:t>
            </a:r>
          </a:p>
          <a:p>
            <a:pPr eaLnBrk="1" hangingPunct="1">
              <a:spcBef>
                <a:spcPct val="45000"/>
              </a:spcBef>
              <a:buFont typeface="Wingdings" pitchFamily="2" charset="2"/>
              <a:buChar char="Ø"/>
            </a:pPr>
            <a:r>
              <a:rPr lang="en-US" sz="1600" b="1" smtClean="0"/>
              <a:t>Pilih kebutuhan nutrien dan bahan baku</a:t>
            </a:r>
          </a:p>
          <a:p>
            <a:pPr eaLnBrk="1" hangingPunct="1">
              <a:spcBef>
                <a:spcPct val="45000"/>
              </a:spcBef>
              <a:buFont typeface="Wingdings" pitchFamily="2" charset="2"/>
              <a:buChar char="Ø"/>
            </a:pPr>
            <a:r>
              <a:rPr lang="en-US" sz="1600" b="1" smtClean="0"/>
              <a:t>Formula baru dari bahan baku terpilih</a:t>
            </a:r>
          </a:p>
          <a:p>
            <a:pPr eaLnBrk="1" hangingPunct="1">
              <a:spcBef>
                <a:spcPct val="45000"/>
              </a:spcBef>
              <a:buFont typeface="Wingdings" pitchFamily="2" charset="2"/>
              <a:buChar char="Ø"/>
            </a:pPr>
            <a:r>
              <a:rPr lang="en-US" sz="1600" b="1" smtClean="0"/>
              <a:t>Formula baru dari database baru</a:t>
            </a:r>
          </a:p>
          <a:p>
            <a:pPr eaLnBrk="1" hangingPunct="1">
              <a:spcBef>
                <a:spcPct val="45000"/>
              </a:spcBef>
              <a:buFont typeface="Wingdings" pitchFamily="2" charset="2"/>
              <a:buChar char="Ø"/>
            </a:pPr>
            <a:r>
              <a:rPr lang="en-US" sz="1600" b="1" smtClean="0"/>
              <a:t>Import bahan baku dari file Excel</a:t>
            </a:r>
          </a:p>
          <a:p>
            <a:pPr eaLnBrk="1" hangingPunct="1">
              <a:spcBef>
                <a:spcPct val="45000"/>
              </a:spcBef>
              <a:buFont typeface="Wingdings" pitchFamily="2" charset="2"/>
              <a:buChar char="Ø"/>
            </a:pPr>
            <a:r>
              <a:rPr lang="en-US" sz="1600" b="1" smtClean="0"/>
              <a:t>Import kebutuhan ternak dari file Excel</a:t>
            </a:r>
          </a:p>
          <a:p>
            <a:pPr eaLnBrk="1" hangingPunct="1">
              <a:spcBef>
                <a:spcPct val="45000"/>
              </a:spcBef>
              <a:buFont typeface="Wingdings" pitchFamily="2" charset="2"/>
              <a:buChar char="Ø"/>
            </a:pPr>
            <a:r>
              <a:rPr lang="en-US" sz="1600" b="1" smtClean="0"/>
              <a:t>Register</a:t>
            </a:r>
          </a:p>
          <a:p>
            <a:pPr eaLnBrk="1" hangingPunct="1">
              <a:spcBef>
                <a:spcPct val="45000"/>
              </a:spcBef>
              <a:buFont typeface="Wingdings" pitchFamily="2" charset="2"/>
              <a:buChar char="Ø"/>
            </a:pPr>
            <a:r>
              <a:rPr lang="en-US" sz="1600" b="1" smtClean="0"/>
              <a:t>Help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build="p"/>
    </p:bld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1401</TotalTime>
  <Words>2048</Words>
  <Application>Microsoft Office PowerPoint</Application>
  <PresentationFormat>On-screen Show (4:3)</PresentationFormat>
  <Paragraphs>203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Axis</vt:lpstr>
      <vt:lpstr>Aplikasi Win Feed dalam FORMULASI RANSUM</vt:lpstr>
      <vt:lpstr>Program Win Feed</vt:lpstr>
      <vt:lpstr>Program Win Feed</vt:lpstr>
      <vt:lpstr>Prinsip Linear Program</vt:lpstr>
      <vt:lpstr>Cara Install WinFeed (1)</vt:lpstr>
      <vt:lpstr>Cara Install WinFeed (2)</vt:lpstr>
      <vt:lpstr>Cara Install WinFeed (3)</vt:lpstr>
      <vt:lpstr>Tahapan dalam Formulasi</vt:lpstr>
      <vt:lpstr>Menu Utama (Options)</vt:lpstr>
      <vt:lpstr>Menu Utama (Pop Up Menu)</vt:lpstr>
      <vt:lpstr>Menyusun ransum baru dengan data bahan pakan baru (New formula with blank feed store)</vt:lpstr>
      <vt:lpstr>Membuat database bahan pakan (New formula with blank feed store)</vt:lpstr>
      <vt:lpstr>Membuat ransum baru (New Formula with Selected Feed Store)</vt:lpstr>
      <vt:lpstr>Data base bahan pakan  (Feed Store)</vt:lpstr>
      <vt:lpstr>Pilih bahan pakan yang digunakan (Selected Ingredients)</vt:lpstr>
      <vt:lpstr>Pembatasan bahan pakan dan nutrien (Ingredient &amp; Nutrient Constraints)</vt:lpstr>
      <vt:lpstr>Ransum hasil formulasi</vt:lpstr>
      <vt:lpstr>Komposisi ransum dalam grafik</vt:lpstr>
      <vt:lpstr>Simpan file (Save, Save As)</vt:lpstr>
      <vt:lpstr>Buka file ransum sebelumnya (Open previously saved formula)</vt:lpstr>
      <vt:lpstr>Slide 21</vt:lpstr>
      <vt:lpstr>Slide 22</vt:lpstr>
      <vt:lpstr>Quis menjelang siang</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Thank You</vt:lpstr>
    </vt:vector>
  </TitlesOfParts>
  <Company>CV. ZOOM ACCELERA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FORMULASI RANSUM TERNAK</dc:title>
  <dc:creator>INMT_FAPET</dc:creator>
  <cp:lastModifiedBy>Idat G. Permana</cp:lastModifiedBy>
  <cp:revision>123</cp:revision>
  <dcterms:created xsi:type="dcterms:W3CDTF">2003-05-28T02:35:57Z</dcterms:created>
  <dcterms:modified xsi:type="dcterms:W3CDTF">2012-05-02T00:29:00Z</dcterms:modified>
</cp:coreProperties>
</file>