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87" r:id="rId4"/>
    <p:sldId id="288" r:id="rId5"/>
    <p:sldId id="305" r:id="rId6"/>
    <p:sldId id="272" r:id="rId7"/>
    <p:sldId id="273" r:id="rId8"/>
    <p:sldId id="307" r:id="rId9"/>
    <p:sldId id="308" r:id="rId10"/>
    <p:sldId id="276" r:id="rId11"/>
    <p:sldId id="280" r:id="rId12"/>
    <p:sldId id="289" r:id="rId13"/>
    <p:sldId id="306" r:id="rId14"/>
    <p:sldId id="281" r:id="rId15"/>
    <p:sldId id="290" r:id="rId16"/>
    <p:sldId id="293" r:id="rId17"/>
    <p:sldId id="294" r:id="rId18"/>
    <p:sldId id="268" r:id="rId1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265"/>
    <a:srgbClr val="ED7D31"/>
    <a:srgbClr val="E3417B"/>
    <a:srgbClr val="FF3300"/>
    <a:srgbClr val="FF6600"/>
    <a:srgbClr val="023160"/>
    <a:srgbClr val="FFC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24" autoAdjust="0"/>
    <p:restoredTop sz="94660"/>
  </p:normalViewPr>
  <p:slideViewPr>
    <p:cSldViewPr snapToGrid="0">
      <p:cViewPr varScale="1">
        <p:scale>
          <a:sx n="70" d="100"/>
          <a:sy n="70" d="100"/>
        </p:scale>
        <p:origin x="2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04/09/2017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2954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04/09/2017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032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04/09/2017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176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04/09/2017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973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04/09/2017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50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04/09/2017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722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04/09/2017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582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04/09/2017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223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04/09/2017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801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04/09/2017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651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04/09/2017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773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58E4-C484-4969-A32D-BDCC270B5E67}" type="datetimeFigureOut">
              <a:rPr lang="id-ID" smtClean="0"/>
              <a:t>04/09/2017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232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721" y="1585526"/>
            <a:ext cx="9144000" cy="2387600"/>
          </a:xfrm>
        </p:spPr>
        <p:txBody>
          <a:bodyPr>
            <a:noAutofit/>
          </a:bodyPr>
          <a:lstStyle/>
          <a:p>
            <a:r>
              <a:rPr lang="id-ID" sz="4000" b="1" dirty="0" smtClean="0"/>
              <a:t>Pengembangan Sistem </a:t>
            </a:r>
            <a:r>
              <a:rPr lang="en-US" sz="4000" b="1" dirty="0" err="1" smtClean="0"/>
              <a:t>Formulasi</a:t>
            </a:r>
            <a:r>
              <a:rPr lang="en-US" sz="4000" b="1" dirty="0" smtClean="0"/>
              <a:t> </a:t>
            </a:r>
            <a:r>
              <a:rPr lang="en-US" sz="4000" b="1" dirty="0" err="1"/>
              <a:t>Ransum</a:t>
            </a:r>
            <a:r>
              <a:rPr lang="en-US" sz="4000" b="1" dirty="0"/>
              <a:t> </a:t>
            </a:r>
            <a:r>
              <a:rPr lang="en-US" sz="4000" b="1" dirty="0" err="1" smtClean="0"/>
              <a:t>untuk</a:t>
            </a:r>
            <a:r>
              <a:rPr lang="id-ID" sz="4000" b="1" dirty="0" smtClean="0"/>
              <a:t> </a:t>
            </a:r>
            <a:r>
              <a:rPr lang="en-US" sz="4000" b="1" dirty="0" err="1" smtClean="0"/>
              <a:t>Kebutuhan</a:t>
            </a:r>
            <a:r>
              <a:rPr lang="en-US" sz="4000" b="1" dirty="0" smtClean="0"/>
              <a:t> </a:t>
            </a:r>
            <a:r>
              <a:rPr lang="en-US" sz="4000" b="1" dirty="0" err="1"/>
              <a:t>Nutrisi</a:t>
            </a:r>
            <a:r>
              <a:rPr lang="en-US" sz="4000" b="1" dirty="0"/>
              <a:t> </a:t>
            </a:r>
            <a:r>
              <a:rPr lang="en-US" sz="4000" b="1" dirty="0" err="1"/>
              <a:t>Ternak</a:t>
            </a:r>
            <a:r>
              <a:rPr lang="en-US" sz="4000" b="1" dirty="0"/>
              <a:t> </a:t>
            </a:r>
            <a:r>
              <a:rPr lang="id-ID" sz="4000" b="1" dirty="0" smtClean="0"/>
              <a:t>Ruminansia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Menggunakan</a:t>
            </a:r>
            <a:r>
              <a:rPr lang="en-US" sz="4000" b="1" dirty="0" smtClean="0"/>
              <a:t> </a:t>
            </a:r>
            <a:r>
              <a:rPr lang="en-US" sz="4000" b="1" dirty="0" err="1"/>
              <a:t>Pemrograman</a:t>
            </a:r>
            <a:r>
              <a:rPr lang="en-US" sz="4000" b="1" dirty="0"/>
              <a:t> Linier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7685" y="4825999"/>
            <a:ext cx="5267158" cy="1443790"/>
          </a:xfrm>
        </p:spPr>
        <p:txBody>
          <a:bodyPr>
            <a:normAutofit/>
          </a:bodyPr>
          <a:lstStyle/>
          <a:p>
            <a:pPr algn="l"/>
            <a:r>
              <a:rPr lang="id-ID" sz="5000" dirty="0" smtClean="0"/>
              <a:t>ALIN NUR ALIFAH</a:t>
            </a:r>
            <a:endParaRPr lang="en-US" sz="5000" dirty="0" smtClean="0"/>
          </a:p>
          <a:p>
            <a:pPr algn="l"/>
            <a:r>
              <a:rPr lang="en-US" dirty="0" smtClean="0"/>
              <a:t>(</a:t>
            </a:r>
            <a:r>
              <a:rPr lang="id-ID" dirty="0" smtClean="0"/>
              <a:t>G64154068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farm.jpg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" t="60745" r="-1097" b="23577"/>
          <a:stretch/>
        </p:blipFill>
        <p:spPr>
          <a:xfrm>
            <a:off x="-1" y="0"/>
            <a:ext cx="12331337" cy="19116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14737" y="49725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2400" dirty="0" err="1"/>
              <a:t>Pembimbing</a:t>
            </a:r>
            <a:endParaRPr lang="en-US" sz="2400" dirty="0"/>
          </a:p>
          <a:p>
            <a:pPr algn="r"/>
            <a:r>
              <a:rPr lang="id-ID" sz="2400" dirty="0" smtClean="0"/>
              <a:t>Irman Hermadi, Skom, MS, PhD</a:t>
            </a:r>
          </a:p>
          <a:p>
            <a:pPr algn="r"/>
            <a:r>
              <a:rPr lang="id-ID" sz="2400" dirty="0" smtClean="0"/>
              <a:t>Dr. Ir. Idat Galih Permana, MSc. Agr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81396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28" y="1580682"/>
            <a:ext cx="2886880" cy="39917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07952" y="571529"/>
            <a:ext cx="71307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Penelitian</a:t>
            </a:r>
            <a:r>
              <a:rPr lang="en-US" sz="2800" dirty="0"/>
              <a:t> </a:t>
            </a:r>
            <a:r>
              <a:rPr lang="id-ID" sz="2800" dirty="0" smtClean="0"/>
              <a:t>Rahman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dirty="0" smtClean="0"/>
              <a:t>20</a:t>
            </a:r>
            <a:r>
              <a:rPr lang="id-ID" sz="2800" dirty="0" smtClean="0"/>
              <a:t>17</a:t>
            </a:r>
            <a:r>
              <a:rPr lang="en-US" sz="2800" dirty="0" smtClean="0"/>
              <a:t>) </a:t>
            </a:r>
            <a:r>
              <a:rPr lang="en-US" sz="2800" dirty="0" err="1"/>
              <a:t>berhasil</a:t>
            </a:r>
            <a:r>
              <a:rPr lang="en-US" sz="2800" dirty="0"/>
              <a:t> </a:t>
            </a:r>
            <a:r>
              <a:rPr lang="en-US" sz="2800" dirty="0" err="1"/>
              <a:t>memformulasikan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bahan</a:t>
            </a:r>
            <a:r>
              <a:rPr lang="en-US" sz="2800" dirty="0"/>
              <a:t> </a:t>
            </a:r>
            <a:r>
              <a:rPr lang="en-US" sz="2800" dirty="0" err="1"/>
              <a:t>pakan</a:t>
            </a:r>
            <a:r>
              <a:rPr lang="en-US" sz="2800" dirty="0"/>
              <a:t> yang </a:t>
            </a:r>
            <a:r>
              <a:rPr lang="en-US" sz="2800" dirty="0" err="1">
                <a:solidFill>
                  <a:srgbClr val="DE2265"/>
                </a:solidFill>
              </a:rPr>
              <a:t>sesuai</a:t>
            </a:r>
            <a:r>
              <a:rPr lang="en-US" sz="2800" dirty="0">
                <a:solidFill>
                  <a:srgbClr val="DE2265"/>
                </a:solidFill>
              </a:rPr>
              <a:t> </a:t>
            </a:r>
            <a:r>
              <a:rPr lang="en-US" sz="2800" dirty="0" err="1">
                <a:solidFill>
                  <a:srgbClr val="DE2265"/>
                </a:solidFill>
              </a:rPr>
              <a:t>dengan</a:t>
            </a:r>
            <a:r>
              <a:rPr lang="en-US" sz="2800" dirty="0">
                <a:solidFill>
                  <a:srgbClr val="DE2265"/>
                </a:solidFill>
              </a:rPr>
              <a:t> </a:t>
            </a:r>
            <a:r>
              <a:rPr lang="en-US" sz="2800" dirty="0" err="1">
                <a:solidFill>
                  <a:srgbClr val="DE2265"/>
                </a:solidFill>
              </a:rPr>
              <a:t>keinginan</a:t>
            </a:r>
            <a:r>
              <a:rPr lang="en-US" sz="2800" dirty="0">
                <a:solidFill>
                  <a:srgbClr val="DE2265"/>
                </a:solidFill>
              </a:rPr>
              <a:t> </a:t>
            </a:r>
            <a:r>
              <a:rPr lang="en-US" sz="2800" dirty="0" err="1">
                <a:solidFill>
                  <a:srgbClr val="DE2265"/>
                </a:solidFill>
              </a:rPr>
              <a:t>pengguna</a:t>
            </a:r>
            <a:r>
              <a:rPr lang="en-US" sz="2800" dirty="0" smtClean="0">
                <a:solidFill>
                  <a:srgbClr val="002060"/>
                </a:solidFill>
              </a:rPr>
              <a:t>,</a:t>
            </a:r>
            <a:r>
              <a:rPr lang="id-ID" sz="2800" dirty="0" smtClean="0">
                <a:solidFill>
                  <a:srgbClr val="002060"/>
                </a:solidFill>
              </a:rPr>
              <a:t> dan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DE2265"/>
                </a:solidFill>
              </a:rPr>
              <a:t>mudah</a:t>
            </a:r>
            <a:r>
              <a:rPr lang="en-US" sz="2800" dirty="0">
                <a:solidFill>
                  <a:srgbClr val="DE2265"/>
                </a:solidFill>
              </a:rPr>
              <a:t> </a:t>
            </a:r>
            <a:r>
              <a:rPr lang="en-US" sz="2800" dirty="0" err="1">
                <a:solidFill>
                  <a:srgbClr val="DE2265"/>
                </a:solidFill>
              </a:rPr>
              <a:t>dikenali</a:t>
            </a:r>
            <a:r>
              <a:rPr lang="en-US" sz="2800" dirty="0">
                <a:solidFill>
                  <a:srgbClr val="DE2265"/>
                </a:solidFill>
              </a:rPr>
              <a:t> </a:t>
            </a:r>
            <a:r>
              <a:rPr lang="en-US" sz="2800" dirty="0" err="1">
                <a:solidFill>
                  <a:srgbClr val="DE2265"/>
                </a:solidFill>
              </a:rPr>
              <a:t>oleh</a:t>
            </a:r>
            <a:r>
              <a:rPr lang="en-US" sz="2800" dirty="0">
                <a:solidFill>
                  <a:srgbClr val="DE2265"/>
                </a:solidFill>
              </a:rPr>
              <a:t> </a:t>
            </a:r>
            <a:r>
              <a:rPr lang="en-US" sz="2800" dirty="0" err="1" smtClean="0">
                <a:solidFill>
                  <a:srgbClr val="DE2265"/>
                </a:solidFill>
              </a:rPr>
              <a:t>pengguna</a:t>
            </a:r>
            <a:r>
              <a:rPr lang="en-US" sz="2800" dirty="0" smtClean="0">
                <a:solidFill>
                  <a:srgbClr val="002060"/>
                </a:solidFill>
              </a:rPr>
              <a:t>. 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07952" y="2866628"/>
            <a:ext cx="713071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/>
              <a:t>n</a:t>
            </a:r>
            <a:r>
              <a:rPr lang="id-ID" sz="2800" dirty="0" smtClean="0"/>
              <a:t>amun, 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id-ID" sz="2800" dirty="0" smtClean="0"/>
              <a:t>jenis ternak terbatas pada </a:t>
            </a:r>
            <a:r>
              <a:rPr lang="id-ID" sz="2800" dirty="0" smtClean="0">
                <a:solidFill>
                  <a:srgbClr val="DE2265"/>
                </a:solidFill>
              </a:rPr>
              <a:t>ternak sapi potong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id-ID" sz="2800" dirty="0" smtClean="0"/>
              <a:t>kebutuhan </a:t>
            </a:r>
            <a:r>
              <a:rPr lang="id-ID" sz="2800" dirty="0" smtClean="0">
                <a:solidFill>
                  <a:srgbClr val="DE2265"/>
                </a:solidFill>
              </a:rPr>
              <a:t>nutrien dan jenis pakan tidak bersifat dinamis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id-ID" sz="2800" dirty="0" smtClean="0"/>
              <a:t>algoritme pemrograman liniernya </a:t>
            </a:r>
            <a:r>
              <a:rPr lang="id-ID" sz="2800" dirty="0" smtClean="0">
                <a:solidFill>
                  <a:srgbClr val="DE2265"/>
                </a:solidFill>
              </a:rPr>
              <a:t>tidak memiliki batas minimum dan maksimum </a:t>
            </a:r>
            <a:r>
              <a:rPr lang="id-ID" sz="2800" dirty="0" smtClean="0"/>
              <a:t>nutrien atau pakan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40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W:\temp\ling\ppt\new_layout\arrow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152900"/>
            <a:ext cx="74676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W:\temp\ling\ppt\new_layout\arrow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789238"/>
            <a:ext cx="74676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W:\temp\ling\ppt\new_layout\arrow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68271"/>
            <a:ext cx="7467600" cy="11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4" descr="W:\temp\ling\ppt\new_layout\thi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13" y="1466850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W:\temp\ling\ppt\new_layout\targ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3" y="2841625"/>
            <a:ext cx="10779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 descr="W:\temp\ling\ppt\new_layout\ide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75" y="4217988"/>
            <a:ext cx="10191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01481" y="1428430"/>
            <a:ext cx="5619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Membuat</a:t>
            </a:r>
            <a:r>
              <a:rPr lang="en-US" sz="20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sistem</a:t>
            </a:r>
            <a:r>
              <a:rPr lang="en-US" sz="20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formula </a:t>
            </a:r>
            <a:r>
              <a:rPr lang="en-US" sz="2000" b="1" dirty="0" err="1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ransum</a:t>
            </a:r>
            <a:r>
              <a:rPr lang="en-US" sz="20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yang </a:t>
            </a:r>
            <a:r>
              <a:rPr lang="id-ID" sz="20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</a:t>
            </a:r>
            <a:r>
              <a:rPr lang="en-US" sz="2000" b="1" dirty="0" err="1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ptimal</a:t>
            </a:r>
            <a:r>
              <a:rPr lang="id-ID" sz="20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untuk semua </a:t>
            </a:r>
            <a:r>
              <a:rPr lang="id-ID" sz="2000" b="1" dirty="0" smtClean="0">
                <a:solidFill>
                  <a:srgbClr val="DE226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jenis ternak ruminansia </a:t>
            </a:r>
            <a:r>
              <a:rPr lang="id-ID" sz="20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dan </a:t>
            </a:r>
            <a:r>
              <a:rPr lang="id-ID" sz="2000" b="1" dirty="0" smtClean="0">
                <a:solidFill>
                  <a:srgbClr val="DE226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mudah diakses</a:t>
            </a:r>
            <a:endParaRPr lang="id-ID" sz="2000" b="1" dirty="0">
              <a:solidFill>
                <a:srgbClr val="DE2265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1481" y="2852417"/>
            <a:ext cx="5619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Pakar dapat menentukan kombinasi pakan dengan memberikan </a:t>
            </a:r>
            <a:r>
              <a:rPr lang="id-ID" sz="2000" b="1" dirty="0" smtClean="0">
                <a:solidFill>
                  <a:srgbClr val="DE2265"/>
                </a:solidFill>
                <a:latin typeface="Calibri" panose="020F0502020204030204" pitchFamily="34" charset="0"/>
              </a:rPr>
              <a:t>batas minimum dan maksimum nutrien dan pakannya</a:t>
            </a:r>
            <a:endParaRPr lang="id-ID" sz="2000" b="1" dirty="0">
              <a:solidFill>
                <a:srgbClr val="DE2265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86399" y="4383495"/>
            <a:ext cx="53811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Mengimplementasika</a:t>
            </a:r>
            <a:r>
              <a:rPr lang="en-US" sz="20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n </a:t>
            </a:r>
            <a:r>
              <a:rPr lang="en-US" sz="2000" b="1" dirty="0" err="1" smtClean="0">
                <a:solidFill>
                  <a:srgbClr val="003E60"/>
                </a:solidFill>
                <a:latin typeface="Calibri" panose="020F0502020204030204" pitchFamily="34" charset="0"/>
              </a:rPr>
              <a:t>metode</a:t>
            </a:r>
            <a:r>
              <a:rPr lang="en-US" sz="20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 </a:t>
            </a:r>
            <a:r>
              <a:rPr lang="id-ID" sz="2000" b="1" i="1" dirty="0" smtClean="0">
                <a:solidFill>
                  <a:srgbClr val="DE2265"/>
                </a:solidFill>
                <a:latin typeface="Calibri" panose="020F0502020204030204" pitchFamily="34" charset="0"/>
              </a:rPr>
              <a:t>pemrograman linier</a:t>
            </a:r>
            <a:endParaRPr lang="id-ID" sz="2000" b="1" i="1" dirty="0">
              <a:solidFill>
                <a:srgbClr val="DE2265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link next slide">
            <a:hlinkClick r:id="" action="ppaction://hlinkshowjump?jump=nextslide"/>
          </p:cNvPr>
          <p:cNvSpPr/>
          <p:nvPr/>
        </p:nvSpPr>
        <p:spPr>
          <a:xfrm>
            <a:off x="3445550" y="1051560"/>
            <a:ext cx="2311637" cy="4709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l="34773" t="35742" r="51281" b="23047"/>
          <a:stretch/>
        </p:blipFill>
        <p:spPr>
          <a:xfrm>
            <a:off x="523873" y="1051560"/>
            <a:ext cx="2601121" cy="43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40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228352" y="0"/>
            <a:ext cx="7963648" cy="1325563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METODE PENELITIAN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90" y="1325563"/>
            <a:ext cx="6258920" cy="53988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7" r="15467" b="3712"/>
          <a:stretch/>
        </p:blipFill>
        <p:spPr>
          <a:xfrm>
            <a:off x="-14289" y="0"/>
            <a:ext cx="4310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69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228352" y="450376"/>
            <a:ext cx="7963648" cy="1325563"/>
          </a:xfrm>
        </p:spPr>
        <p:txBody>
          <a:bodyPr/>
          <a:lstStyle/>
          <a:p>
            <a:pPr algn="ctr"/>
            <a:r>
              <a:rPr lang="id-ID" dirty="0" smtClean="0">
                <a:latin typeface="+mn-lt"/>
              </a:rPr>
              <a:t>Pengumpulan Kebutuhan</a:t>
            </a:r>
            <a:br>
              <a:rPr lang="id-ID" dirty="0" smtClean="0">
                <a:latin typeface="+mn-lt"/>
              </a:rPr>
            </a:br>
            <a:r>
              <a:rPr lang="id-ID" sz="1800" i="1" dirty="0" smtClean="0">
                <a:latin typeface="+mn-lt"/>
              </a:rPr>
              <a:t>(communication)</a:t>
            </a:r>
            <a:endParaRPr lang="en-US" sz="1800" i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2" t="7712" r="3534" b="7622"/>
          <a:stretch/>
        </p:blipFill>
        <p:spPr>
          <a:xfrm>
            <a:off x="-13447" y="-19050"/>
            <a:ext cx="4309222" cy="6877050"/>
          </a:xfrm>
          <a:prstGeom prst="rect">
            <a:avLst/>
          </a:prstGeom>
        </p:spPr>
      </p:pic>
      <p:sp>
        <p:nvSpPr>
          <p:cNvPr id="6" name="Text Placeholder 8"/>
          <p:cNvSpPr txBox="1">
            <a:spLocks/>
          </p:cNvSpPr>
          <p:nvPr/>
        </p:nvSpPr>
        <p:spPr>
          <a:xfrm>
            <a:off x="5262031" y="1974376"/>
            <a:ext cx="6155391" cy="4505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sz="3000" dirty="0" smtClean="0"/>
              <a:t>Mendefinisikan kebutuhan seluruh sistem termasuk jenis pakan dan kebutuhan nutrisi. Juga pengumpulan data </a:t>
            </a:r>
            <a:r>
              <a:rPr lang="id-ID" sz="3000" dirty="0" smtClean="0">
                <a:solidFill>
                  <a:srgbClr val="DE2265"/>
                </a:solidFill>
              </a:rPr>
              <a:t>kandungan nutrisi pakan dan kebutuhan nutrisi hewan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d-ID" sz="3000" dirty="0"/>
          </a:p>
          <a:p>
            <a:r>
              <a:rPr lang="en-US" sz="3000" dirty="0" smtClean="0"/>
              <a:t>Data yang </a:t>
            </a:r>
            <a:r>
              <a:rPr lang="en-US" sz="3000" dirty="0" err="1" smtClean="0"/>
              <a:t>digunakan</a:t>
            </a:r>
            <a:r>
              <a:rPr lang="en-US" sz="3000" dirty="0" smtClean="0"/>
              <a:t> </a:t>
            </a:r>
            <a:r>
              <a:rPr lang="en-US" sz="3000" dirty="0" err="1" smtClean="0"/>
              <a:t>diperoleh</a:t>
            </a:r>
            <a:r>
              <a:rPr lang="en-US" sz="3000" dirty="0" smtClean="0"/>
              <a:t> </a:t>
            </a:r>
            <a:r>
              <a:rPr lang="en-US" sz="3000" dirty="0" err="1" smtClean="0"/>
              <a:t>dari</a:t>
            </a:r>
            <a:r>
              <a:rPr lang="en-US" sz="3000" dirty="0" smtClean="0"/>
              <a:t> National Research Council (1996) </a:t>
            </a:r>
            <a:r>
              <a:rPr lang="en-US" sz="3000" dirty="0" err="1" smtClean="0"/>
              <a:t>dalam</a:t>
            </a:r>
            <a:r>
              <a:rPr lang="en-US" sz="3000" dirty="0" smtClean="0"/>
              <a:t> </a:t>
            </a:r>
            <a:r>
              <a:rPr lang="en-US" sz="3000" dirty="0" err="1" smtClean="0"/>
              <a:t>buku</a:t>
            </a:r>
            <a:r>
              <a:rPr lang="en-US" sz="3000" dirty="0" smtClean="0"/>
              <a:t> </a:t>
            </a:r>
            <a:r>
              <a:rPr lang="en-US" sz="3000" i="1" dirty="0" smtClean="0"/>
              <a:t>Nutrient Requirements of Beef Cattle: Seventh Revised Edition</a:t>
            </a:r>
            <a:r>
              <a:rPr lang="id-ID" sz="3000" i="1" dirty="0" smtClean="0"/>
              <a:t> </a:t>
            </a:r>
            <a:endParaRPr lang="en-US" sz="3000" i="1" dirty="0" smtClean="0"/>
          </a:p>
          <a:p>
            <a:r>
              <a:rPr lang="en-US" sz="3000" dirty="0" smtClean="0"/>
              <a:t>Data </a:t>
            </a:r>
            <a:r>
              <a:rPr lang="en-US" sz="3000" dirty="0" err="1" smtClean="0"/>
              <a:t>Kebutuhan</a:t>
            </a:r>
            <a:r>
              <a:rPr lang="en-US" sz="3000" dirty="0" smtClean="0"/>
              <a:t> </a:t>
            </a:r>
            <a:r>
              <a:rPr lang="en-US" sz="3000" dirty="0" err="1" smtClean="0"/>
              <a:t>Nutrisi</a:t>
            </a:r>
            <a:r>
              <a:rPr lang="en-US" sz="3000" dirty="0" smtClean="0"/>
              <a:t> </a:t>
            </a:r>
            <a:r>
              <a:rPr lang="en-US" sz="3000" dirty="0" err="1" smtClean="0"/>
              <a:t>Pakan</a:t>
            </a:r>
            <a:r>
              <a:rPr lang="en-US" sz="3000" dirty="0" smtClean="0"/>
              <a:t> </a:t>
            </a:r>
            <a:r>
              <a:rPr lang="en-US" sz="3000" dirty="0" err="1" smtClean="0"/>
              <a:t>Ternak</a:t>
            </a:r>
            <a:r>
              <a:rPr lang="en-US" sz="3000" dirty="0" smtClean="0"/>
              <a:t> </a:t>
            </a:r>
            <a:r>
              <a:rPr lang="en-US" sz="3000" dirty="0" err="1" smtClean="0"/>
              <a:t>dari</a:t>
            </a:r>
            <a:r>
              <a:rPr lang="en-US" sz="3000" dirty="0" smtClean="0"/>
              <a:t> Lab </a:t>
            </a:r>
            <a:r>
              <a:rPr lang="en-US" sz="3000" dirty="0" err="1" smtClean="0"/>
              <a:t>Pakan</a:t>
            </a:r>
            <a:r>
              <a:rPr lang="en-US" sz="3000" dirty="0" smtClean="0"/>
              <a:t>, </a:t>
            </a:r>
            <a:r>
              <a:rPr lang="en-US" sz="3000" dirty="0" err="1" smtClean="0"/>
              <a:t>Fakultas</a:t>
            </a:r>
            <a:r>
              <a:rPr lang="en-US" sz="3000" dirty="0" smtClean="0"/>
              <a:t> </a:t>
            </a:r>
            <a:r>
              <a:rPr lang="en-US" sz="3000" dirty="0" err="1" smtClean="0"/>
              <a:t>Peternakan</a:t>
            </a:r>
            <a:r>
              <a:rPr lang="en-US" sz="3000" dirty="0" smtClean="0"/>
              <a:t> IPB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10746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930" y="209550"/>
            <a:ext cx="6019800" cy="1325563"/>
          </a:xfrm>
        </p:spPr>
        <p:txBody>
          <a:bodyPr>
            <a:normAutofit/>
          </a:bodyPr>
          <a:lstStyle/>
          <a:p>
            <a:r>
              <a:rPr lang="id-ID" sz="3600" dirty="0" smtClean="0">
                <a:latin typeface="+mn-lt"/>
              </a:rPr>
              <a:t>Perancangan dan Pemodelan</a:t>
            </a:r>
            <a:endParaRPr lang="en-US" sz="36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4694" y="17604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0" name="Picture 9" descr="info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35" r="1"/>
          <a:stretch/>
        </p:blipFill>
        <p:spPr>
          <a:xfrm>
            <a:off x="1" y="0"/>
            <a:ext cx="1554338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27557"/>
          <a:stretch/>
        </p:blipFill>
        <p:spPr>
          <a:xfrm>
            <a:off x="1963824" y="2920620"/>
            <a:ext cx="5248275" cy="3049873"/>
          </a:xfrm>
          <a:prstGeom prst="rect">
            <a:avLst/>
          </a:prstGeom>
        </p:spPr>
      </p:pic>
      <p:sp>
        <p:nvSpPr>
          <p:cNvPr id="11" name="Text Placeholder 8"/>
          <p:cNvSpPr txBox="1">
            <a:spLocks/>
          </p:cNvSpPr>
          <p:nvPr/>
        </p:nvSpPr>
        <p:spPr>
          <a:xfrm>
            <a:off x="7212099" y="1804737"/>
            <a:ext cx="4352371" cy="4638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400" dirty="0" smtClean="0"/>
              <a:t>Dimana, </a:t>
            </a:r>
          </a:p>
          <a:p>
            <a:pPr marL="0" indent="0">
              <a:buNone/>
            </a:pPr>
            <a:r>
              <a:rPr lang="id-ID" sz="2400" dirty="0" smtClean="0"/>
              <a:t>Z merupakan harga ransum yang diperoleh, </a:t>
            </a:r>
          </a:p>
          <a:p>
            <a:pPr marL="0" indent="0">
              <a:buNone/>
            </a:pPr>
            <a:r>
              <a:rPr lang="id-ID" sz="2400" dirty="0" smtClean="0"/>
              <a:t>c adalah harga bahan makanan yang digunakan, </a:t>
            </a:r>
          </a:p>
          <a:p>
            <a:pPr marL="0" indent="0">
              <a:buNone/>
            </a:pPr>
            <a:r>
              <a:rPr lang="id-ID" sz="2400" dirty="0" smtClean="0"/>
              <a:t>x adalah </a:t>
            </a:r>
            <a:r>
              <a:rPr lang="sv-SE" sz="2400" dirty="0"/>
              <a:t>bahan makanan yang digunakan, </a:t>
            </a:r>
            <a:endParaRPr lang="id-ID" sz="2400" dirty="0" smtClean="0"/>
          </a:p>
          <a:p>
            <a:pPr marL="0" indent="0">
              <a:buNone/>
            </a:pPr>
            <a:r>
              <a:rPr lang="sv-SE" sz="2400" dirty="0" smtClean="0"/>
              <a:t>a </a:t>
            </a:r>
            <a:r>
              <a:rPr lang="sv-SE" sz="2400" dirty="0"/>
              <a:t>adalah kandungan </a:t>
            </a:r>
            <a:r>
              <a:rPr lang="sv-SE" sz="2400" dirty="0" smtClean="0"/>
              <a:t>nutrisi</a:t>
            </a:r>
            <a:r>
              <a:rPr lang="id-ID" sz="2400" dirty="0" smtClean="0"/>
              <a:t> </a:t>
            </a:r>
            <a:r>
              <a:rPr lang="sv-SE" sz="2400" dirty="0" smtClean="0"/>
              <a:t>bahan </a:t>
            </a:r>
            <a:r>
              <a:rPr lang="sv-SE" sz="2400" dirty="0"/>
              <a:t>makanan, </a:t>
            </a:r>
            <a:endParaRPr lang="id-ID" sz="2400" dirty="0" smtClean="0"/>
          </a:p>
          <a:p>
            <a:pPr marL="0" indent="0">
              <a:buNone/>
            </a:pPr>
            <a:r>
              <a:rPr lang="sv-SE" sz="2400" dirty="0" smtClean="0"/>
              <a:t>b </a:t>
            </a:r>
            <a:r>
              <a:rPr lang="sv-SE" sz="2400" dirty="0"/>
              <a:t>adalah standar kebutuhan nutrisi,</a:t>
            </a:r>
          </a:p>
          <a:p>
            <a:pPr marL="0" indent="0">
              <a:buNone/>
            </a:pPr>
            <a:r>
              <a:rPr lang="fi-FI" sz="2400" dirty="0" smtClean="0"/>
              <a:t>m</a:t>
            </a:r>
            <a:r>
              <a:rPr lang="fi-FI" sz="2400" dirty="0"/>
              <a:t>, n merupakan iterasi.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3824" y="1689704"/>
            <a:ext cx="3933825" cy="10763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1822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1" y="365125"/>
            <a:ext cx="7619979" cy="1325563"/>
          </a:xfrm>
        </p:spPr>
        <p:txBody>
          <a:bodyPr>
            <a:normAutofit/>
          </a:bodyPr>
          <a:lstStyle/>
          <a:p>
            <a:pPr algn="ctr"/>
            <a:r>
              <a:rPr lang="id-ID" sz="3600" dirty="0" smtClean="0">
                <a:latin typeface="+mn-lt"/>
              </a:rPr>
              <a:t>Pembuatan </a:t>
            </a:r>
            <a:r>
              <a:rPr lang="id-ID" sz="3600" i="1" dirty="0" smtClean="0">
                <a:latin typeface="+mn-lt"/>
              </a:rPr>
              <a:t>Prototype</a:t>
            </a:r>
            <a:endParaRPr lang="en-US" sz="3600" i="1" dirty="0">
              <a:latin typeface="+mn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409080" y="1804737"/>
            <a:ext cx="6082336" cy="4638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Membangun </a:t>
            </a:r>
            <a:r>
              <a:rPr lang="id-ID" i="1" dirty="0" smtClean="0"/>
              <a:t>prototype</a:t>
            </a:r>
            <a:r>
              <a:rPr lang="id-ID" dirty="0" smtClean="0"/>
              <a:t> </a:t>
            </a:r>
            <a:r>
              <a:rPr lang="id-ID" dirty="0"/>
              <a:t>dengan </a:t>
            </a:r>
            <a:r>
              <a:rPr lang="id-ID" dirty="0" smtClean="0"/>
              <a:t>mengimplementasikan hasil </a:t>
            </a:r>
            <a:r>
              <a:rPr lang="id-ID" dirty="0"/>
              <a:t>perancangan pada tahap sebelumnya</a:t>
            </a:r>
            <a:r>
              <a:rPr lang="id-ID" dirty="0" smtClean="0"/>
              <a:t>.</a:t>
            </a:r>
          </a:p>
          <a:p>
            <a:pPr marL="0" indent="0">
              <a:buNone/>
            </a:pPr>
            <a:endParaRPr lang="id-ID" sz="3000" dirty="0"/>
          </a:p>
          <a:p>
            <a:pPr marL="0" indent="0">
              <a:buNone/>
            </a:pPr>
            <a:r>
              <a:rPr lang="id-ID" dirty="0"/>
              <a:t>Jika hasil evaluasi sudah </a:t>
            </a:r>
            <a:r>
              <a:rPr lang="id-ID" dirty="0">
                <a:solidFill>
                  <a:srgbClr val="DE2265"/>
                </a:solidFill>
              </a:rPr>
              <a:t>sesuai</a:t>
            </a:r>
            <a:r>
              <a:rPr lang="id-ID" dirty="0"/>
              <a:t> dengan </a:t>
            </a:r>
            <a:r>
              <a:rPr lang="id-ID" dirty="0" smtClean="0"/>
              <a:t>kebutuhan </a:t>
            </a:r>
            <a:r>
              <a:rPr lang="sv-SE" dirty="0" smtClean="0"/>
              <a:t>pengguna </a:t>
            </a:r>
            <a:r>
              <a:rPr lang="sv-SE" dirty="0"/>
              <a:t>maka </a:t>
            </a:r>
            <a:r>
              <a:rPr lang="sv-SE" dirty="0">
                <a:solidFill>
                  <a:srgbClr val="DE2265"/>
                </a:solidFill>
              </a:rPr>
              <a:t>pengembangan dilanjutkan ke tahap </a:t>
            </a:r>
            <a:r>
              <a:rPr lang="sv-SE" dirty="0" smtClean="0">
                <a:solidFill>
                  <a:srgbClr val="DE2265"/>
                </a:solidFill>
              </a:rPr>
              <a:t>selanjutnya</a:t>
            </a:r>
            <a:r>
              <a:rPr lang="sv-SE" dirty="0" smtClean="0"/>
              <a:t>,</a:t>
            </a:r>
            <a:r>
              <a:rPr lang="id-ID" dirty="0" smtClean="0"/>
              <a:t> </a:t>
            </a:r>
            <a:r>
              <a:rPr lang="fi-FI" dirty="0" smtClean="0"/>
              <a:t>jika </a:t>
            </a:r>
            <a:r>
              <a:rPr lang="fi-FI" dirty="0"/>
              <a:t>evalusai </a:t>
            </a:r>
            <a:r>
              <a:rPr lang="fi-FI" dirty="0">
                <a:solidFill>
                  <a:srgbClr val="DE2265"/>
                </a:solidFill>
              </a:rPr>
              <a:t>belum sesuai </a:t>
            </a:r>
            <a:r>
              <a:rPr lang="fi-FI" dirty="0"/>
              <a:t>kebutuhan </a:t>
            </a:r>
            <a:r>
              <a:rPr lang="fi-FI" dirty="0" smtClean="0"/>
              <a:t>maka</a:t>
            </a:r>
            <a:r>
              <a:rPr lang="id-ID" dirty="0" smtClean="0"/>
              <a:t> prototype </a:t>
            </a:r>
            <a:r>
              <a:rPr lang="id-ID" dirty="0"/>
              <a:t>diperbaiki dengan </a:t>
            </a:r>
            <a:r>
              <a:rPr lang="id-ID" dirty="0">
                <a:solidFill>
                  <a:srgbClr val="DE2265"/>
                </a:solidFill>
              </a:rPr>
              <a:t>mengulang langkah 1 </a:t>
            </a:r>
            <a:r>
              <a:rPr lang="id-ID" dirty="0" smtClean="0">
                <a:solidFill>
                  <a:srgbClr val="DE2265"/>
                </a:solidFill>
              </a:rPr>
              <a:t>dan 2</a:t>
            </a:r>
            <a:r>
              <a:rPr lang="id-ID" dirty="0">
                <a:solidFill>
                  <a:srgbClr val="DE2265"/>
                </a:solidFill>
              </a:rPr>
              <a:t>.</a:t>
            </a:r>
            <a:endParaRPr lang="en-US" sz="3000" dirty="0">
              <a:solidFill>
                <a:srgbClr val="DE226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21294" y="170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2" descr="OJ91DA0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2" r="19845"/>
          <a:stretch/>
        </p:blipFill>
        <p:spPr>
          <a:xfrm>
            <a:off x="-57151" y="-4"/>
            <a:ext cx="4357689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37277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924" y="145719"/>
            <a:ext cx="10365566" cy="1325563"/>
          </a:xfrm>
        </p:spPr>
        <p:txBody>
          <a:bodyPr>
            <a:normAutofit/>
          </a:bodyPr>
          <a:lstStyle/>
          <a:p>
            <a:pPr algn="ctr"/>
            <a:r>
              <a:rPr lang="id-ID" sz="3600" b="1" i="1" dirty="0">
                <a:latin typeface="+mn-lt"/>
              </a:rPr>
              <a:t>Deployment Delivery </a:t>
            </a:r>
            <a:r>
              <a:rPr lang="id-ID" sz="3600" b="1" dirty="0">
                <a:latin typeface="+mn-lt"/>
              </a:rPr>
              <a:t>dan</a:t>
            </a:r>
            <a:r>
              <a:rPr lang="id-ID" sz="3600" b="1" i="1" dirty="0">
                <a:latin typeface="+mn-lt"/>
              </a:rPr>
              <a:t> </a:t>
            </a:r>
            <a:r>
              <a:rPr lang="id-ID" sz="3600" b="1" i="1" dirty="0" smtClean="0">
                <a:latin typeface="+mn-lt"/>
              </a:rPr>
              <a:t>Feedback</a:t>
            </a:r>
            <a:endParaRPr lang="en-US" sz="3600" i="1" dirty="0">
              <a:latin typeface="+mn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2036789" y="1613012"/>
            <a:ext cx="4841683" cy="46388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dirty="0"/>
              <a:t>Prototype yang sudah disepakati, dirancang dan </a:t>
            </a:r>
            <a:r>
              <a:rPr lang="id-ID" dirty="0" smtClean="0"/>
              <a:t>dikembangkan </a:t>
            </a:r>
            <a:r>
              <a:rPr lang="sv-SE" dirty="0" smtClean="0"/>
              <a:t>ke </a:t>
            </a:r>
            <a:r>
              <a:rPr lang="sv-SE" dirty="0"/>
              <a:t>dalam bahasa pemrograman yang sesuai</a:t>
            </a:r>
            <a:r>
              <a:rPr lang="sv-SE" dirty="0" smtClean="0"/>
              <a:t>.</a:t>
            </a:r>
            <a:endParaRPr lang="id-ID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id-ID" dirty="0"/>
              <a:t>Sistem yang telah dibangun dilakukan evaluasi dan </a:t>
            </a:r>
            <a:r>
              <a:rPr lang="id-ID" dirty="0" smtClean="0"/>
              <a:t>pengujian dengan menggunakan </a:t>
            </a:r>
            <a:r>
              <a:rPr lang="id-ID" i="1" dirty="0" smtClean="0"/>
              <a:t>Mean Absolute Percentage Error </a:t>
            </a:r>
            <a:r>
              <a:rPr lang="id-ID" dirty="0" smtClean="0"/>
              <a:t>(MAPE) dan </a:t>
            </a:r>
            <a:r>
              <a:rPr lang="id-ID" i="1" dirty="0" smtClean="0"/>
              <a:t>Mean Square Error </a:t>
            </a:r>
            <a:r>
              <a:rPr lang="id-ID" dirty="0" smtClean="0"/>
              <a:t>(MSE).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021294" y="170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Picture 4" descr="cog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 r="11245" b="4191"/>
          <a:stretch/>
        </p:blipFill>
        <p:spPr>
          <a:xfrm>
            <a:off x="-28575" y="0"/>
            <a:ext cx="1587499" cy="68523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337" y="1471282"/>
            <a:ext cx="4262125" cy="28970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4499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153" y="377731"/>
            <a:ext cx="6641909" cy="1325563"/>
          </a:xfrm>
        </p:spPr>
        <p:txBody>
          <a:bodyPr/>
          <a:lstStyle/>
          <a:p>
            <a:pPr algn="ctr"/>
            <a:r>
              <a:rPr lang="id-ID" dirty="0" smtClean="0">
                <a:latin typeface="+mn-lt"/>
              </a:rPr>
              <a:t>Hasil Evaluasi</a:t>
            </a:r>
            <a:endParaRPr lang="en-US" dirty="0">
              <a:latin typeface="+mn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863153" y="1887960"/>
            <a:ext cx="6457950" cy="4638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3200" dirty="0" smtClean="0"/>
              <a:t>Jika hasil evaluasi </a:t>
            </a:r>
            <a:r>
              <a:rPr lang="id-ID" sz="3200" dirty="0" smtClean="0">
                <a:solidFill>
                  <a:srgbClr val="DE2265"/>
                </a:solidFill>
              </a:rPr>
              <a:t>sesuai</a:t>
            </a:r>
            <a:r>
              <a:rPr lang="id-ID" sz="3200" dirty="0" smtClean="0"/>
              <a:t> atau menghasilkan nilai yang lebih baik dari prediksi pakar maka </a:t>
            </a:r>
            <a:r>
              <a:rPr lang="id-ID" sz="3200" dirty="0" smtClean="0">
                <a:solidFill>
                  <a:srgbClr val="DE2265"/>
                </a:solidFill>
              </a:rPr>
              <a:t>iterasi dihentikan dan sistem siap dikirimkan</a:t>
            </a:r>
            <a:r>
              <a:rPr lang="id-ID" sz="3200" dirty="0" smtClean="0"/>
              <a:t>.</a:t>
            </a:r>
            <a:br>
              <a:rPr lang="id-ID" sz="3200" dirty="0" smtClean="0"/>
            </a:br>
            <a:r>
              <a:rPr lang="id-ID" sz="3200" dirty="0" smtClean="0"/>
              <a:t/>
            </a:r>
            <a:br>
              <a:rPr lang="id-ID" sz="3200" dirty="0" smtClean="0"/>
            </a:br>
            <a:r>
              <a:rPr lang="id-ID" sz="3200" dirty="0" smtClean="0"/>
              <a:t>Jika hasil evaluasi </a:t>
            </a:r>
            <a:r>
              <a:rPr lang="id-ID" sz="3200" dirty="0" smtClean="0">
                <a:solidFill>
                  <a:srgbClr val="DE2265"/>
                </a:solidFill>
              </a:rPr>
              <a:t>tidak sesuai </a:t>
            </a:r>
            <a:r>
              <a:rPr lang="id-ID" sz="3200" dirty="0" smtClean="0"/>
              <a:t>maka </a:t>
            </a:r>
            <a:r>
              <a:rPr lang="id-ID" sz="3200" dirty="0" smtClean="0">
                <a:solidFill>
                  <a:srgbClr val="DE2265"/>
                </a:solidFill>
              </a:rPr>
              <a:t>dilakukan iterasi baru </a:t>
            </a:r>
            <a:r>
              <a:rPr lang="id-ID" sz="3200" dirty="0" smtClean="0"/>
              <a:t>dan kembali ke langkah awal.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21294" y="170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1" t="717" b="4508"/>
          <a:stretch/>
        </p:blipFill>
        <p:spPr>
          <a:xfrm>
            <a:off x="0" y="-13648"/>
            <a:ext cx="4295775" cy="68716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2725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idx="4294967295"/>
          </p:nvPr>
        </p:nvSpPr>
        <p:spPr>
          <a:xfrm>
            <a:off x="4088571" y="1979099"/>
            <a:ext cx="7426889" cy="148892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id-ID" sz="7000" dirty="0" smtClean="0">
                <a:solidFill>
                  <a:schemeClr val="bg2"/>
                </a:solidFill>
                <a:latin typeface="Tahoma" panose="020B0604030504040204" pitchFamily="34" charset="0"/>
                <a:ea typeface="PMingLiU" pitchFamily="18" charset="-120"/>
              </a:rPr>
              <a:t>TERIMA KASIH</a:t>
            </a: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 bwMode="auto">
          <a:xfrm>
            <a:off x="4220410" y="3119226"/>
            <a:ext cx="7163211" cy="111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id-ID" sz="4000" dirty="0">
                <a:solidFill>
                  <a:schemeClr val="accent5">
                    <a:lumMod val="50000"/>
                  </a:schemeClr>
                </a:solidFill>
                <a:ea typeface="PMingLiU" pitchFamily="18" charset="-120"/>
              </a:rPr>
              <a:t>PERTANYAAN?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63" y="1486822"/>
            <a:ext cx="311200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85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11060" y="1424738"/>
            <a:ext cx="67832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dirty="0" smtClean="0"/>
              <a:t>Menurut hasil sensus pertanian 2003 sekitar </a:t>
            </a:r>
            <a:r>
              <a:rPr lang="id-ID" sz="3200" dirty="0" smtClean="0">
                <a:solidFill>
                  <a:srgbClr val="E3417B"/>
                </a:solidFill>
              </a:rPr>
              <a:t>22,63% Rumah Tangga Pertanian di pedesaan dan perkotaan merupakan Rumah Tangga Usaha </a:t>
            </a:r>
            <a:r>
              <a:rPr lang="id-ID" sz="3200" dirty="0">
                <a:solidFill>
                  <a:srgbClr val="E3417B"/>
                </a:solidFill>
              </a:rPr>
              <a:t>Peternakan. </a:t>
            </a:r>
            <a:r>
              <a:rPr lang="id-ID" sz="3200" dirty="0"/>
              <a:t>Berdasarkan </a:t>
            </a:r>
            <a:r>
              <a:rPr lang="en-US" sz="3200" dirty="0" err="1"/>
              <a:t>Produk</a:t>
            </a:r>
            <a:r>
              <a:rPr lang="en-US" sz="3200" dirty="0"/>
              <a:t> </a:t>
            </a:r>
            <a:r>
              <a:rPr lang="en-US" sz="3200" dirty="0" err="1"/>
              <a:t>Domestik</a:t>
            </a:r>
            <a:r>
              <a:rPr lang="en-US" sz="3200" dirty="0"/>
              <a:t> </a:t>
            </a:r>
            <a:r>
              <a:rPr lang="en-US" sz="3200" dirty="0" err="1"/>
              <a:t>Bruto</a:t>
            </a:r>
            <a:r>
              <a:rPr lang="en-US" sz="3200" dirty="0"/>
              <a:t> </a:t>
            </a:r>
            <a:r>
              <a:rPr lang="id-ID" sz="3200" dirty="0"/>
              <a:t>(PDB) peternakan triwulan </a:t>
            </a:r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d-ID" sz="3200" dirty="0"/>
              <a:t> tahun 2005 </a:t>
            </a:r>
            <a:r>
              <a:rPr lang="id-ID" sz="3200" dirty="0">
                <a:solidFill>
                  <a:srgbClr val="DE2265"/>
                </a:solidFill>
              </a:rPr>
              <a:t>tumbuh 5.8</a:t>
            </a:r>
            <a:r>
              <a:rPr lang="id-ID" sz="3200" dirty="0" smtClean="0">
                <a:solidFill>
                  <a:srgbClr val="DE2265"/>
                </a:solidFill>
              </a:rPr>
              <a:t>%</a:t>
            </a:r>
            <a:r>
              <a:rPr lang="id-ID" sz="3200" dirty="0" smtClean="0"/>
              <a:t> (Makka 2012</a:t>
            </a:r>
            <a:r>
              <a:rPr lang="id-ID" sz="3200" dirty="0" smtClean="0"/>
              <a:t>).</a:t>
            </a:r>
          </a:p>
          <a:p>
            <a:r>
              <a:rPr lang="id-ID" sz="3200" dirty="0" smtClean="0"/>
              <a:t>Dibuat info grafis</a:t>
            </a:r>
            <a:endParaRPr lang="en-US" sz="3200" dirty="0"/>
          </a:p>
        </p:txBody>
      </p:sp>
      <p:pic>
        <p:nvPicPr>
          <p:cNvPr id="7" name="Picture 6" descr="business-background-design_1212-48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7037"/>
          <a:stretch/>
        </p:blipFill>
        <p:spPr>
          <a:xfrm>
            <a:off x="0" y="0"/>
            <a:ext cx="4295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91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97996" y="920621"/>
            <a:ext cx="693270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dirty="0" smtClean="0"/>
              <a:t>Menurut Jayanegara (2014) </a:t>
            </a:r>
            <a:r>
              <a:rPr lang="id-ID" sz="3200" dirty="0" smtClean="0">
                <a:solidFill>
                  <a:srgbClr val="DE2265"/>
                </a:solidFill>
              </a:rPr>
              <a:t>e</a:t>
            </a:r>
            <a:r>
              <a:rPr lang="it-IT" sz="3200" dirty="0" smtClean="0">
                <a:solidFill>
                  <a:srgbClr val="DE2265"/>
                </a:solidFill>
              </a:rPr>
              <a:t>fisiensi </a:t>
            </a:r>
            <a:r>
              <a:rPr lang="it-IT" sz="3200" dirty="0">
                <a:solidFill>
                  <a:srgbClr val="DE2265"/>
                </a:solidFill>
              </a:rPr>
              <a:t>produksi</a:t>
            </a:r>
            <a:r>
              <a:rPr lang="it-IT" sz="3200" dirty="0"/>
              <a:t> dalam suatu usaha </a:t>
            </a:r>
            <a:r>
              <a:rPr lang="it-IT" sz="3200" dirty="0" smtClean="0"/>
              <a:t>peternakan</a:t>
            </a:r>
            <a:r>
              <a:rPr lang="id-ID" sz="3200" dirty="0" smtClean="0"/>
              <a:t> </a:t>
            </a:r>
            <a:r>
              <a:rPr lang="sv-SE" sz="3200" dirty="0" smtClean="0"/>
              <a:t>menjadi </a:t>
            </a:r>
            <a:r>
              <a:rPr lang="sv-SE" sz="3200" dirty="0"/>
              <a:t>faktor penentu keberhasilan </a:t>
            </a:r>
            <a:r>
              <a:rPr lang="sv-SE" sz="3200" dirty="0" smtClean="0"/>
              <a:t>peternakan.</a:t>
            </a:r>
            <a:r>
              <a:rPr lang="id-ID" sz="3200" dirty="0"/>
              <a:t> </a:t>
            </a:r>
            <a:endParaRPr lang="id-ID" sz="3200" dirty="0" smtClean="0"/>
          </a:p>
          <a:p>
            <a:endParaRPr lang="id-ID" sz="3200" dirty="0"/>
          </a:p>
          <a:p>
            <a:r>
              <a:rPr lang="id-ID" sz="3200" dirty="0" smtClean="0"/>
              <a:t>Efisiensi produksi </a:t>
            </a:r>
            <a:r>
              <a:rPr lang="id-ID" sz="3200" dirty="0"/>
              <a:t>dapat diwujudkan dengan pemberian </a:t>
            </a:r>
            <a:r>
              <a:rPr lang="id-ID" sz="3200" dirty="0" smtClean="0"/>
              <a:t>pakan yang </a:t>
            </a:r>
            <a:r>
              <a:rPr lang="id-ID" sz="3200" dirty="0"/>
              <a:t>berkualitas dengan kuantitas yang memadai </a:t>
            </a:r>
            <a:r>
              <a:rPr lang="id-ID" sz="3200" dirty="0" smtClean="0"/>
              <a:t>sesuai dengan </a:t>
            </a:r>
            <a:r>
              <a:rPr lang="id-ID" sz="3200" dirty="0"/>
              <a:t>kebutuhan ternak.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85" b="8280"/>
          <a:stretch/>
        </p:blipFill>
        <p:spPr>
          <a:xfrm>
            <a:off x="0" y="0"/>
            <a:ext cx="429943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70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w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5" b="4824"/>
          <a:stretch/>
        </p:blipFill>
        <p:spPr>
          <a:xfrm>
            <a:off x="0" y="0"/>
            <a:ext cx="429322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24503" y="598974"/>
            <a:ext cx="693270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Ransum</a:t>
            </a:r>
            <a:r>
              <a:rPr lang="en-US" sz="3200" dirty="0" smtClean="0"/>
              <a:t> </a:t>
            </a:r>
            <a:r>
              <a:rPr lang="en-US" sz="3200" dirty="0"/>
              <a:t>yang </a:t>
            </a:r>
            <a:r>
              <a:rPr lang="en-US" sz="3200" dirty="0" err="1">
                <a:solidFill>
                  <a:srgbClr val="DE2265"/>
                </a:solidFill>
              </a:rPr>
              <a:t>memenuhi</a:t>
            </a:r>
            <a:r>
              <a:rPr lang="en-US" sz="3200" dirty="0">
                <a:solidFill>
                  <a:srgbClr val="DE2265"/>
                </a:solidFill>
              </a:rPr>
              <a:t> </a:t>
            </a:r>
            <a:r>
              <a:rPr lang="en-US" sz="3200" dirty="0" err="1">
                <a:solidFill>
                  <a:srgbClr val="DE2265"/>
                </a:solidFill>
              </a:rPr>
              <a:t>nutrisi</a:t>
            </a:r>
            <a:r>
              <a:rPr lang="en-US" sz="3200" dirty="0">
                <a:solidFill>
                  <a:srgbClr val="DE2265"/>
                </a:solidFill>
              </a:rPr>
              <a:t> </a:t>
            </a:r>
            <a:r>
              <a:rPr lang="en-US" sz="3200" dirty="0" err="1"/>
              <a:t>hewan</a:t>
            </a:r>
            <a:r>
              <a:rPr lang="en-US" sz="3200" dirty="0"/>
              <a:t> </a:t>
            </a:r>
            <a:r>
              <a:rPr lang="en-US" sz="3200" dirty="0" err="1"/>
              <a:t>ternak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002060"/>
                </a:solidFill>
              </a:rPr>
              <a:t>meningkatkan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kualitas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maupun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kuantitas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ternak</a:t>
            </a:r>
            <a:r>
              <a:rPr lang="en-US" sz="3200" dirty="0"/>
              <a:t>. </a:t>
            </a:r>
            <a:r>
              <a:rPr lang="tr-TR" sz="3200" dirty="0"/>
              <a:t>(Hidayat 2007) </a:t>
            </a:r>
          </a:p>
        </p:txBody>
      </p:sp>
      <p:sp>
        <p:nvSpPr>
          <p:cNvPr id="7" name="Rectangle 6"/>
          <p:cNvSpPr/>
          <p:nvPr/>
        </p:nvSpPr>
        <p:spPr>
          <a:xfrm>
            <a:off x="4824503" y="2870863"/>
            <a:ext cx="693270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dirty="0"/>
              <a:t>Sehingga formulasi ransum dari </a:t>
            </a:r>
            <a:r>
              <a:rPr lang="id-ID" sz="3200" dirty="0" smtClean="0"/>
              <a:t>sejumlah bahan </a:t>
            </a:r>
            <a:r>
              <a:rPr lang="id-ID" sz="3200" dirty="0"/>
              <a:t>pakan yang tersedia merupakan </a:t>
            </a:r>
            <a:r>
              <a:rPr lang="id-ID" sz="3200" dirty="0">
                <a:solidFill>
                  <a:srgbClr val="DE2265"/>
                </a:solidFill>
              </a:rPr>
              <a:t>aspek </a:t>
            </a:r>
            <a:r>
              <a:rPr lang="id-ID" sz="3200" dirty="0" smtClean="0">
                <a:solidFill>
                  <a:srgbClr val="DE2265"/>
                </a:solidFill>
              </a:rPr>
              <a:t>yang sangat </a:t>
            </a:r>
            <a:r>
              <a:rPr lang="id-ID" sz="3200" dirty="0">
                <a:solidFill>
                  <a:srgbClr val="DE2265"/>
                </a:solidFill>
              </a:rPr>
              <a:t>vital </a:t>
            </a:r>
            <a:r>
              <a:rPr lang="id-ID" sz="3200" dirty="0"/>
              <a:t>khususnya dalam </a:t>
            </a:r>
            <a:r>
              <a:rPr lang="id-ID" sz="3200" dirty="0" smtClean="0"/>
              <a:t>rangka </a:t>
            </a:r>
            <a:r>
              <a:rPr lang="id-ID" sz="3200" dirty="0" smtClean="0">
                <a:solidFill>
                  <a:srgbClr val="DE2265"/>
                </a:solidFill>
              </a:rPr>
              <a:t>menyeimbangkan kandungan </a:t>
            </a:r>
            <a:r>
              <a:rPr lang="id-ID" sz="3200" dirty="0">
                <a:solidFill>
                  <a:srgbClr val="DE2265"/>
                </a:solidFill>
              </a:rPr>
              <a:t>energi, protein dan nutrien </a:t>
            </a:r>
            <a:r>
              <a:rPr lang="id-ID" sz="3200" dirty="0" smtClean="0">
                <a:solidFill>
                  <a:srgbClr val="DE2265"/>
                </a:solidFill>
              </a:rPr>
              <a:t>lainnya.</a:t>
            </a:r>
            <a:endParaRPr lang="en-US" sz="3200" dirty="0">
              <a:solidFill>
                <a:srgbClr val="DE22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131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2306" y="759021"/>
            <a:ext cx="674633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 smtClean="0"/>
              <a:t>Shiddieqy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dirty="0" smtClean="0"/>
              <a:t>201</a:t>
            </a:r>
            <a:r>
              <a:rPr lang="id-ID" sz="2800" dirty="0" smtClean="0"/>
              <a:t>0</a:t>
            </a:r>
            <a:r>
              <a:rPr lang="en-US" sz="2800" dirty="0" smtClean="0"/>
              <a:t>) </a:t>
            </a:r>
            <a:r>
              <a:rPr lang="en-US" sz="2800" dirty="0" err="1" smtClean="0"/>
              <a:t>mengatakan</a:t>
            </a:r>
            <a:r>
              <a:rPr lang="en-US" sz="2800" dirty="0" smtClean="0"/>
              <a:t> </a:t>
            </a:r>
            <a:r>
              <a:rPr lang="id-ID" sz="2800" dirty="0" smtClean="0"/>
              <a:t>b</a:t>
            </a:r>
            <a:r>
              <a:rPr lang="sv-SE" sz="2800" dirty="0" smtClean="0"/>
              <a:t>erdasarkan </a:t>
            </a:r>
            <a:r>
              <a:rPr lang="sv-SE" sz="2800" dirty="0"/>
              <a:t>sudut pandang ekonomi, </a:t>
            </a:r>
            <a:r>
              <a:rPr lang="sv-SE" sz="2800" dirty="0" smtClean="0">
                <a:solidFill>
                  <a:srgbClr val="DE2265"/>
                </a:solidFill>
              </a:rPr>
              <a:t>biaya</a:t>
            </a:r>
            <a:r>
              <a:rPr lang="id-ID" sz="2800" dirty="0" smtClean="0">
                <a:solidFill>
                  <a:srgbClr val="DE2265"/>
                </a:solidFill>
              </a:rPr>
              <a:t> </a:t>
            </a:r>
            <a:r>
              <a:rPr lang="sv-SE" sz="2800" dirty="0" smtClean="0">
                <a:solidFill>
                  <a:srgbClr val="DE2265"/>
                </a:solidFill>
              </a:rPr>
              <a:t>untuk </a:t>
            </a:r>
            <a:r>
              <a:rPr lang="sv-SE" sz="2800" dirty="0">
                <a:solidFill>
                  <a:srgbClr val="DE2265"/>
                </a:solidFill>
              </a:rPr>
              <a:t>pembelian pakan ternak merupakan biaya </a:t>
            </a:r>
            <a:r>
              <a:rPr lang="sv-SE" sz="2800" dirty="0" smtClean="0">
                <a:solidFill>
                  <a:srgbClr val="DE2265"/>
                </a:solidFill>
              </a:rPr>
              <a:t>tertinggi</a:t>
            </a:r>
            <a:r>
              <a:rPr lang="id-ID" sz="2800" dirty="0" smtClean="0">
                <a:solidFill>
                  <a:srgbClr val="DE2265"/>
                </a:solidFill>
              </a:rPr>
              <a:t> </a:t>
            </a:r>
            <a:r>
              <a:rPr lang="id-ID" sz="2800" dirty="0" smtClean="0"/>
              <a:t>dalam </a:t>
            </a:r>
            <a:r>
              <a:rPr lang="id-ID" sz="2800" dirty="0"/>
              <a:t>agribisnis perternakan. Sehingga biaya </a:t>
            </a:r>
            <a:r>
              <a:rPr lang="id-ID" sz="2800" dirty="0" smtClean="0"/>
              <a:t>tersebut </a:t>
            </a:r>
            <a:r>
              <a:rPr lang="id-ID" sz="2800" dirty="0" smtClean="0">
                <a:solidFill>
                  <a:srgbClr val="DE2265"/>
                </a:solidFill>
              </a:rPr>
              <a:t>harus </a:t>
            </a:r>
            <a:r>
              <a:rPr lang="id-ID" sz="2800" dirty="0">
                <a:solidFill>
                  <a:srgbClr val="DE2265"/>
                </a:solidFill>
              </a:rPr>
              <a:t>ditekan serendah mungkin agar tidak </a:t>
            </a:r>
            <a:r>
              <a:rPr lang="id-ID" sz="2800" dirty="0" smtClean="0">
                <a:solidFill>
                  <a:srgbClr val="DE2265"/>
                </a:solidFill>
              </a:rPr>
              <a:t>mengurangi pendapatan</a:t>
            </a:r>
            <a:r>
              <a:rPr lang="id-ID" sz="2800" dirty="0">
                <a:solidFill>
                  <a:srgbClr val="DE2265"/>
                </a:solidFill>
              </a:rPr>
              <a:t>.</a:t>
            </a:r>
            <a:endParaRPr lang="en-US" sz="2800" dirty="0" smtClean="0">
              <a:solidFill>
                <a:srgbClr val="DE2265"/>
              </a:solidFill>
            </a:endParaRPr>
          </a:p>
          <a:p>
            <a:endParaRPr lang="en-US" sz="2800" dirty="0" smtClean="0"/>
          </a:p>
          <a:p>
            <a:r>
              <a:rPr lang="en-US" sz="2800" dirty="0" err="1" smtClean="0">
                <a:solidFill>
                  <a:srgbClr val="ED7D31"/>
                </a:solidFill>
              </a:rPr>
              <a:t>Formulasi</a:t>
            </a:r>
            <a:r>
              <a:rPr lang="en-US" sz="2800" dirty="0" smtClean="0">
                <a:solidFill>
                  <a:srgbClr val="ED7D31"/>
                </a:solidFill>
              </a:rPr>
              <a:t> </a:t>
            </a:r>
            <a:r>
              <a:rPr lang="en-US" sz="2800" dirty="0" err="1">
                <a:solidFill>
                  <a:srgbClr val="ED7D31"/>
                </a:solidFill>
              </a:rPr>
              <a:t>pakan</a:t>
            </a:r>
            <a:r>
              <a:rPr lang="en-US" sz="2800" dirty="0">
                <a:solidFill>
                  <a:srgbClr val="ED7D31"/>
                </a:solidFill>
              </a:rPr>
              <a:t> </a:t>
            </a:r>
            <a:r>
              <a:rPr lang="en-US" sz="2800" dirty="0"/>
              <a:t>yang </a:t>
            </a:r>
            <a:r>
              <a:rPr lang="en-US" sz="2800" dirty="0" err="1"/>
              <a:t>dipilih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DE2265"/>
                </a:solidFill>
              </a:rPr>
              <a:t>tidak</a:t>
            </a:r>
            <a:r>
              <a:rPr lang="en-US" sz="2800" dirty="0">
                <a:solidFill>
                  <a:srgbClr val="DE2265"/>
                </a:solidFill>
              </a:rPr>
              <a:t> </a:t>
            </a:r>
            <a:r>
              <a:rPr lang="en-US" sz="2800" dirty="0" err="1">
                <a:solidFill>
                  <a:srgbClr val="DE2265"/>
                </a:solidFill>
              </a:rPr>
              <a:t>hanya</a:t>
            </a:r>
            <a:r>
              <a:rPr lang="en-US" sz="2800" dirty="0">
                <a:solidFill>
                  <a:srgbClr val="DE2265"/>
                </a:solidFill>
              </a:rPr>
              <a:t> </a:t>
            </a:r>
            <a:r>
              <a:rPr lang="en-US" sz="2800" dirty="0" err="1">
                <a:solidFill>
                  <a:srgbClr val="DE2265"/>
                </a:solidFill>
              </a:rPr>
              <a:t>memenuhi</a:t>
            </a:r>
            <a:r>
              <a:rPr lang="en-US" sz="2800" dirty="0">
                <a:solidFill>
                  <a:srgbClr val="DE2265"/>
                </a:solidFill>
              </a:rPr>
              <a:t> </a:t>
            </a:r>
            <a:r>
              <a:rPr lang="en-US" sz="2800" dirty="0" err="1">
                <a:solidFill>
                  <a:srgbClr val="DE2265"/>
                </a:solidFill>
              </a:rPr>
              <a:t>kebutuhan</a:t>
            </a:r>
            <a:r>
              <a:rPr lang="en-US" sz="2800" dirty="0">
                <a:solidFill>
                  <a:srgbClr val="DE2265"/>
                </a:solidFill>
              </a:rPr>
              <a:t> </a:t>
            </a:r>
            <a:r>
              <a:rPr lang="en-US" sz="2800" dirty="0" err="1">
                <a:solidFill>
                  <a:srgbClr val="DE2265"/>
                </a:solidFill>
              </a:rPr>
              <a:t>nutrisi</a:t>
            </a:r>
            <a:r>
              <a:rPr lang="en-US" sz="2800" dirty="0">
                <a:solidFill>
                  <a:srgbClr val="DE2265"/>
                </a:solidFill>
              </a:rPr>
              <a:t> </a:t>
            </a:r>
            <a:r>
              <a:rPr lang="en-US" sz="2800" dirty="0" err="1">
                <a:solidFill>
                  <a:srgbClr val="DE2265"/>
                </a:solidFill>
              </a:rPr>
              <a:t>ternak</a:t>
            </a:r>
            <a:r>
              <a:rPr lang="en-US" sz="2800" dirty="0">
                <a:solidFill>
                  <a:srgbClr val="DE2265"/>
                </a:solidFill>
              </a:rPr>
              <a:t> </a:t>
            </a:r>
            <a:r>
              <a:rPr lang="en-US" sz="2800" dirty="0" err="1">
                <a:solidFill>
                  <a:srgbClr val="DE2265"/>
                </a:solidFill>
              </a:rPr>
              <a:t>tetapi</a:t>
            </a:r>
            <a:r>
              <a:rPr lang="en-US" sz="2800" dirty="0">
                <a:solidFill>
                  <a:srgbClr val="DE2265"/>
                </a:solidFill>
              </a:rPr>
              <a:t> formula </a:t>
            </a:r>
            <a:r>
              <a:rPr lang="en-US" sz="2800" dirty="0" err="1">
                <a:solidFill>
                  <a:srgbClr val="DE2265"/>
                </a:solidFill>
              </a:rPr>
              <a:t>dengan</a:t>
            </a:r>
            <a:r>
              <a:rPr lang="en-US" sz="2800" dirty="0">
                <a:solidFill>
                  <a:srgbClr val="DE2265"/>
                </a:solidFill>
              </a:rPr>
              <a:t> </a:t>
            </a:r>
            <a:r>
              <a:rPr lang="en-US" sz="2800" dirty="0" err="1">
                <a:solidFill>
                  <a:srgbClr val="DE2265"/>
                </a:solidFill>
              </a:rPr>
              <a:t>biaya</a:t>
            </a:r>
            <a:r>
              <a:rPr lang="en-US" sz="2800" dirty="0">
                <a:solidFill>
                  <a:srgbClr val="DE2265"/>
                </a:solidFill>
              </a:rPr>
              <a:t> </a:t>
            </a:r>
            <a:r>
              <a:rPr lang="en-US" sz="2800" dirty="0" err="1">
                <a:solidFill>
                  <a:srgbClr val="DE2265"/>
                </a:solidFill>
              </a:rPr>
              <a:t>termurah</a:t>
            </a:r>
            <a:r>
              <a:rPr lang="en-US" sz="2800" dirty="0">
                <a:solidFill>
                  <a:srgbClr val="DE2265"/>
                </a:solidFill>
              </a:rPr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mengurangi</a:t>
            </a:r>
            <a:r>
              <a:rPr lang="en-US" sz="2800" dirty="0"/>
              <a:t> </a:t>
            </a:r>
            <a:r>
              <a:rPr lang="en-US" sz="2800" dirty="0" err="1"/>
              <a:t>kontribusi</a:t>
            </a:r>
            <a:r>
              <a:rPr lang="en-US" sz="2800" dirty="0"/>
              <a:t> </a:t>
            </a:r>
            <a:r>
              <a:rPr lang="en-US" sz="2800" dirty="0" err="1"/>
              <a:t>biaya</a:t>
            </a:r>
            <a:r>
              <a:rPr lang="en-US" sz="2800" dirty="0"/>
              <a:t> </a:t>
            </a:r>
            <a:r>
              <a:rPr lang="en-US" sz="2800" dirty="0" err="1"/>
              <a:t>pakan</a:t>
            </a:r>
            <a:r>
              <a:rPr lang="en-US" sz="2800" dirty="0"/>
              <a:t>. </a:t>
            </a:r>
          </a:p>
        </p:txBody>
      </p:sp>
      <p:pic>
        <p:nvPicPr>
          <p:cNvPr id="6" name="Picture 5" descr="farm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7" r="51506" b="3914"/>
          <a:stretch/>
        </p:blipFill>
        <p:spPr>
          <a:xfrm flipH="1">
            <a:off x="-133350" y="0"/>
            <a:ext cx="4437988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193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07406" y="2388424"/>
            <a:ext cx="65291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rgbClr val="002060"/>
                </a:solidFill>
              </a:rPr>
              <a:t>Diperlukan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DE2265"/>
                </a:solidFill>
              </a:rPr>
              <a:t>metode</a:t>
            </a:r>
            <a:r>
              <a:rPr lang="en-US" sz="3200" dirty="0" smtClean="0">
                <a:solidFill>
                  <a:srgbClr val="DE2265"/>
                </a:solidFill>
              </a:rPr>
              <a:t> </a:t>
            </a:r>
            <a:r>
              <a:rPr lang="en-US" sz="3200" dirty="0" err="1" smtClean="0">
                <a:solidFill>
                  <a:srgbClr val="DE2265"/>
                </a:solidFill>
              </a:rPr>
              <a:t>formulasi</a:t>
            </a:r>
            <a:r>
              <a:rPr lang="en-US" sz="3200" dirty="0" smtClean="0">
                <a:solidFill>
                  <a:srgbClr val="DE2265"/>
                </a:solidFill>
              </a:rPr>
              <a:t> </a:t>
            </a:r>
            <a:r>
              <a:rPr lang="en-US" sz="3200" dirty="0" err="1" smtClean="0">
                <a:solidFill>
                  <a:srgbClr val="DE2265"/>
                </a:solidFill>
              </a:rPr>
              <a:t>ransum</a:t>
            </a:r>
            <a:r>
              <a:rPr lang="en-US" sz="3200" dirty="0" smtClean="0">
                <a:solidFill>
                  <a:srgbClr val="DE2265"/>
                </a:solidFill>
              </a:rPr>
              <a:t> yang </a:t>
            </a:r>
            <a:r>
              <a:rPr lang="en-US" sz="3200" i="1" dirty="0" err="1" smtClean="0">
                <a:solidFill>
                  <a:srgbClr val="DE2265"/>
                </a:solidFill>
              </a:rPr>
              <a:t>mudah</a:t>
            </a:r>
            <a:r>
              <a:rPr lang="en-US" sz="3200" i="1" dirty="0" smtClean="0">
                <a:solidFill>
                  <a:srgbClr val="DE2265"/>
                </a:solidFill>
              </a:rPr>
              <a:t>, </a:t>
            </a:r>
            <a:r>
              <a:rPr lang="en-US" sz="3200" i="1" dirty="0" err="1" smtClean="0">
                <a:solidFill>
                  <a:srgbClr val="DE2265"/>
                </a:solidFill>
              </a:rPr>
              <a:t>cepat</a:t>
            </a:r>
            <a:r>
              <a:rPr lang="en-US" sz="3200" i="1" dirty="0" smtClean="0">
                <a:solidFill>
                  <a:srgbClr val="DE2265"/>
                </a:solidFill>
              </a:rPr>
              <a:t>, </a:t>
            </a:r>
            <a:r>
              <a:rPr lang="en-US" sz="3200" i="1" dirty="0" err="1" smtClean="0">
                <a:solidFill>
                  <a:srgbClr val="DE2265"/>
                </a:solidFill>
              </a:rPr>
              <a:t>akurat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dalam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penentuan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komposisi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bahan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pakan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dengan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biaya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serendah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mungkin</a:t>
            </a:r>
            <a:r>
              <a:rPr lang="en-US" sz="3200" dirty="0" smtClean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2" name="Picture 1" descr="dat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9" t="758" r="13242" b="4762"/>
          <a:stretch/>
        </p:blipFill>
        <p:spPr>
          <a:xfrm>
            <a:off x="-19050" y="-38099"/>
            <a:ext cx="4314825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65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52112" y="950012"/>
            <a:ext cx="65291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ED7D31"/>
                </a:solidFill>
              </a:rPr>
              <a:t>Linear Programming</a:t>
            </a:r>
            <a:r>
              <a:rPr lang="en-US" sz="2400" i="1" dirty="0"/>
              <a:t> </a:t>
            </a:r>
            <a:r>
              <a:rPr lang="id-ID" sz="2400" dirty="0"/>
              <a:t>merupakan metode </a:t>
            </a:r>
            <a:r>
              <a:rPr lang="id-ID" sz="2400" dirty="0" smtClean="0"/>
              <a:t>matematika dalam mengalokasikan </a:t>
            </a:r>
            <a:r>
              <a:rPr lang="id-ID" sz="2400" dirty="0"/>
              <a:t>sumber daya yang </a:t>
            </a:r>
            <a:r>
              <a:rPr lang="id-ID" sz="2400" dirty="0" smtClean="0"/>
              <a:t>terbatas untuk </a:t>
            </a:r>
            <a:r>
              <a:rPr lang="id-ID" sz="2400" dirty="0"/>
              <a:t>mencapai suatu tujuan seperti </a:t>
            </a:r>
            <a:r>
              <a:rPr lang="id-ID" sz="2400" dirty="0" smtClean="0"/>
              <a:t>memaksimumkan keuntungan </a:t>
            </a:r>
            <a:r>
              <a:rPr lang="id-ID" sz="2400" dirty="0"/>
              <a:t>atau meminimumkan biaya</a:t>
            </a:r>
            <a:r>
              <a:rPr lang="id-ID" sz="2400" dirty="0" smtClean="0"/>
              <a:t>.</a:t>
            </a:r>
          </a:p>
          <a:p>
            <a:endParaRPr lang="en-US" sz="2400" dirty="0"/>
          </a:p>
          <a:p>
            <a:r>
              <a:rPr lang="id-ID" sz="2400" dirty="0"/>
              <a:t>Sesuai definisi, </a:t>
            </a:r>
            <a:r>
              <a:rPr lang="id-ID" sz="2400" dirty="0" smtClean="0"/>
              <a:t>pemrograman linear </a:t>
            </a:r>
            <a:r>
              <a:rPr lang="id-ID" sz="2400" dirty="0"/>
              <a:t>adalah suatu teknik untuk menentukan </a:t>
            </a:r>
            <a:r>
              <a:rPr lang="id-ID" sz="2400" dirty="0" smtClean="0"/>
              <a:t>kombinasi </a:t>
            </a:r>
            <a:r>
              <a:rPr lang="nn-NO" sz="2400" dirty="0" smtClean="0"/>
              <a:t>terbaik </a:t>
            </a:r>
            <a:r>
              <a:rPr lang="nn-NO" sz="2400" dirty="0"/>
              <a:t>diantara pakan yang tersedia, yang </a:t>
            </a:r>
            <a:r>
              <a:rPr lang="nn-NO" sz="2400" dirty="0" smtClean="0"/>
              <a:t>mempunyai</a:t>
            </a:r>
            <a:r>
              <a:rPr lang="id-ID" sz="2400" dirty="0" smtClean="0"/>
              <a:t> mempunyai </a:t>
            </a:r>
            <a:r>
              <a:rPr lang="id-ID" sz="2400" dirty="0"/>
              <a:t>kandungan nutrisi dan harga yang </a:t>
            </a:r>
            <a:r>
              <a:rPr lang="id-ID" sz="2400" dirty="0" smtClean="0"/>
              <a:t>berbeda, dalam </a:t>
            </a:r>
            <a:r>
              <a:rPr lang="id-ID" sz="2400" dirty="0"/>
              <a:t>rangka </a:t>
            </a:r>
            <a:r>
              <a:rPr lang="id-ID" sz="2400" dirty="0" smtClean="0"/>
              <a:t>untuk mendapatkan </a:t>
            </a:r>
            <a:r>
              <a:rPr lang="id-ID" sz="2400" dirty="0"/>
              <a:t>ransum dengan </a:t>
            </a:r>
            <a:r>
              <a:rPr lang="id-ID" sz="2400" dirty="0" smtClean="0"/>
              <a:t>harga serendah </a:t>
            </a:r>
            <a:r>
              <a:rPr lang="id-ID" sz="2400" dirty="0"/>
              <a:t>mungkin</a:t>
            </a:r>
            <a:r>
              <a:rPr lang="id-ID" sz="2400" dirty="0" smtClean="0"/>
              <a:t>.</a:t>
            </a:r>
            <a:endParaRPr lang="en-US" sz="2400" dirty="0"/>
          </a:p>
        </p:txBody>
      </p:sp>
      <p:pic>
        <p:nvPicPr>
          <p:cNvPr id="2" name="Picture 1" descr="linea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59" b="6807"/>
          <a:stretch/>
        </p:blipFill>
        <p:spPr>
          <a:xfrm>
            <a:off x="-38100" y="0"/>
            <a:ext cx="4333875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11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94962" y="797612"/>
            <a:ext cx="652913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 smtClean="0"/>
              <a:t>Metode pemrograman linier </a:t>
            </a:r>
            <a:r>
              <a:rPr lang="id-ID" sz="2800" dirty="0" smtClean="0">
                <a:solidFill>
                  <a:srgbClr val="DE2265"/>
                </a:solidFill>
              </a:rPr>
              <a:t>cukup sulit dilakukan secara manual</a:t>
            </a:r>
            <a:r>
              <a:rPr lang="id-ID" sz="2800" dirty="0" smtClean="0"/>
              <a:t> jika memiliki variabel yang beragam dan cukup banyak.</a:t>
            </a:r>
            <a:br>
              <a:rPr lang="id-ID" sz="2800" dirty="0" smtClean="0"/>
            </a:br>
            <a:r>
              <a:rPr lang="id-ID" sz="2800" dirty="0" smtClean="0"/>
              <a:t/>
            </a:r>
            <a:br>
              <a:rPr lang="id-ID" sz="2800" dirty="0" smtClean="0"/>
            </a:br>
            <a:r>
              <a:rPr lang="id-ID" sz="2800" dirty="0" smtClean="0"/>
              <a:t>Maka dibutuhkan suatu sistem yang dapat mengimplementasikan pemrograman linier untuk kebutuhan formulasi ransum.</a:t>
            </a:r>
          </a:p>
          <a:p>
            <a:endParaRPr lang="id-ID" sz="2800" dirty="0"/>
          </a:p>
          <a:p>
            <a:r>
              <a:rPr lang="id-ID" sz="2800" dirty="0" smtClean="0"/>
              <a:t>Namun para peternak juga terbatas pada </a:t>
            </a:r>
            <a:r>
              <a:rPr lang="id-ID" sz="2800" dirty="0" smtClean="0">
                <a:solidFill>
                  <a:srgbClr val="DE2265"/>
                </a:solidFill>
              </a:rPr>
              <a:t>aktivitas bergerak yang cukup sering</a:t>
            </a:r>
            <a:r>
              <a:rPr lang="id-ID" sz="2800" dirty="0" smtClean="0"/>
              <a:t>, sehingga diperlukan sistem yang </a:t>
            </a:r>
            <a:r>
              <a:rPr lang="id-ID" sz="2800" dirty="0" smtClean="0">
                <a:solidFill>
                  <a:srgbClr val="ED7D31"/>
                </a:solidFill>
              </a:rPr>
              <a:t>mudah diakses dan digunakan</a:t>
            </a:r>
            <a:r>
              <a:rPr lang="id-ID" sz="2800" dirty="0" smtClean="0"/>
              <a:t>.</a:t>
            </a:r>
            <a:br>
              <a:rPr lang="id-ID" sz="2800" dirty="0" smtClean="0"/>
            </a:b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1" t="17677"/>
          <a:stretch/>
        </p:blipFill>
        <p:spPr>
          <a:xfrm>
            <a:off x="-58995" y="0"/>
            <a:ext cx="4354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6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52112" y="950012"/>
            <a:ext cx="65291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dirty="0" smtClean="0"/>
              <a:t>Oleh karena itu, dibutuhkan sistem </a:t>
            </a:r>
            <a:r>
              <a:rPr lang="id-ID" sz="3200" dirty="0"/>
              <a:t>formulasi ransum berbasis mobile </a:t>
            </a:r>
            <a:r>
              <a:rPr lang="id-ID" sz="3200" dirty="0" smtClean="0"/>
              <a:t>yang mampu </a:t>
            </a:r>
            <a:r>
              <a:rPr lang="id-ID" sz="3200" dirty="0"/>
              <a:t>memformulasikan pakan unggas secara </a:t>
            </a:r>
            <a:r>
              <a:rPr lang="id-ID" sz="3200" dirty="0" smtClean="0"/>
              <a:t>cepat dan </a:t>
            </a:r>
            <a:r>
              <a:rPr lang="id-ID" sz="3200" dirty="0"/>
              <a:t>mudah diakses</a:t>
            </a:r>
            <a:r>
              <a:rPr lang="id-ID" sz="3200" dirty="0" smtClean="0"/>
              <a:t>. </a:t>
            </a:r>
            <a:r>
              <a:rPr lang="id-ID" sz="3200" dirty="0"/>
              <a:t>Sistem formulasi ini harus </a:t>
            </a:r>
            <a:r>
              <a:rPr lang="id-ID" sz="3200" dirty="0" smtClean="0"/>
              <a:t>mampu menyusun </a:t>
            </a:r>
            <a:r>
              <a:rPr lang="id-ID" sz="3200" dirty="0"/>
              <a:t>pakan berdasar pada kebutuhan nutrisi </a:t>
            </a:r>
            <a:r>
              <a:rPr lang="id-ID" sz="3200" dirty="0" smtClean="0"/>
              <a:t>yang optimal </a:t>
            </a:r>
            <a:r>
              <a:rPr lang="id-ID" sz="3200" dirty="0"/>
              <a:t>dengan biaya pakan yang seminimal mungkin.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0" t="5756" r="9629"/>
          <a:stretch/>
        </p:blipFill>
        <p:spPr>
          <a:xfrm>
            <a:off x="-38100" y="-38100"/>
            <a:ext cx="4333876" cy="692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66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2316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3332</TotalTime>
  <Words>659</Words>
  <Application>Microsoft Office PowerPoint</Application>
  <PresentationFormat>Widescreen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PMingLiU</vt:lpstr>
      <vt:lpstr>Tahoma</vt:lpstr>
      <vt:lpstr>Times New Roman</vt:lpstr>
      <vt:lpstr>Office Theme</vt:lpstr>
      <vt:lpstr>Pengembangan Sistem Formulasi Ransum untuk Kebutuhan Nutrisi Ternak Ruminansia Menggunakan Pemrograman Linier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METODE PENELITIAN</vt:lpstr>
      <vt:lpstr>Pengumpulan Kebutuhan (communication)</vt:lpstr>
      <vt:lpstr>Perancangan dan Pemodelan</vt:lpstr>
      <vt:lpstr>Pembuatan Prototype</vt:lpstr>
      <vt:lpstr>Deployment Delivery dan Feedback</vt:lpstr>
      <vt:lpstr>Hasil Evaluasi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PREDIKSI KANDUNGAN LIGNIN PADA DEDAK PADI MENGGUNAKAN JARINGAN SARAF TIRUAN</dc:title>
  <dc:creator>Ihsan Arif</dc:creator>
  <cp:lastModifiedBy>Windows User</cp:lastModifiedBy>
  <cp:revision>146</cp:revision>
  <dcterms:created xsi:type="dcterms:W3CDTF">2016-08-24T22:42:20Z</dcterms:created>
  <dcterms:modified xsi:type="dcterms:W3CDTF">2017-09-04T09:15:02Z</dcterms:modified>
</cp:coreProperties>
</file>