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5" r:id="rId7"/>
    <p:sldId id="274" r:id="rId8"/>
    <p:sldId id="276" r:id="rId9"/>
    <p:sldId id="278" r:id="rId10"/>
    <p:sldId id="279" r:id="rId11"/>
    <p:sldId id="280" r:id="rId12"/>
    <p:sldId id="261" r:id="rId13"/>
    <p:sldId id="281" r:id="rId14"/>
    <p:sldId id="283" r:id="rId15"/>
    <p:sldId id="284" r:id="rId16"/>
    <p:sldId id="285" r:id="rId17"/>
    <p:sldId id="286" r:id="rId18"/>
    <p:sldId id="267" r:id="rId19"/>
    <p:sldId id="268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160"/>
    <a:srgbClr val="FFC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0" y="-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95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3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76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892800" y="-1"/>
            <a:ext cx="4064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5892800" y="0"/>
            <a:ext cx="406400" cy="3589868"/>
          </a:xfrm>
          <a:prstGeom prst="rect">
            <a:avLst/>
          </a:prstGeom>
          <a:solidFill>
            <a:srgbClr val="02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5525911" y="3001037"/>
            <a:ext cx="1140177" cy="85513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921955" y="3373966"/>
            <a:ext cx="603956" cy="110066"/>
          </a:xfrm>
          <a:prstGeom prst="rect">
            <a:avLst/>
          </a:prstGeom>
          <a:solidFill>
            <a:srgbClr val="02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526617" y="3003551"/>
            <a:ext cx="1151467" cy="85566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FontTx/>
              <a:buNone/>
              <a:defRPr sz="28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FontTx/>
              <a:buNone/>
              <a:defRPr sz="28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FontTx/>
              <a:buNone/>
              <a:defRPr sz="28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678085" y="2766218"/>
            <a:ext cx="5123772" cy="1325563"/>
          </a:xfrm>
        </p:spPr>
        <p:txBody>
          <a:bodyPr>
            <a:normAutofit/>
          </a:bodyPr>
          <a:lstStyle>
            <a:lvl1pPr>
              <a:defRPr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title here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665383" y="4090989"/>
            <a:ext cx="5124451" cy="25749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63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892800" y="-1"/>
            <a:ext cx="4064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5892800" y="3191256"/>
            <a:ext cx="406400" cy="36667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 userDrawn="1"/>
        </p:nvSpPr>
        <p:spPr>
          <a:xfrm>
            <a:off x="5525912" y="3001434"/>
            <a:ext cx="1140177" cy="85513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665383" y="3373966"/>
            <a:ext cx="603956" cy="1100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526617" y="3003551"/>
            <a:ext cx="1151467" cy="85566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FontTx/>
              <a:buNone/>
              <a:defRPr sz="28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FontTx/>
              <a:buNone/>
              <a:defRPr sz="28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FontTx/>
              <a:buNone/>
              <a:defRPr sz="28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02139" y="2766218"/>
            <a:ext cx="5123772" cy="1325563"/>
          </a:xfrm>
        </p:spPr>
        <p:txBody>
          <a:bodyPr>
            <a:normAutofit/>
          </a:bodyPr>
          <a:lstStyle>
            <a:lvl1pPr algn="r">
              <a:defRPr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02167" y="4090989"/>
            <a:ext cx="5124451" cy="2574925"/>
          </a:xfrm>
        </p:spPr>
        <p:txBody>
          <a:bodyPr/>
          <a:lstStyle>
            <a:lvl1pPr marL="0" indent="0">
              <a:buFontTx/>
              <a:buNone/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49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2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8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0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5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58E4-C484-4969-A32D-BDCC270B5E67}" type="datetimeFigureOut">
              <a:rPr lang="id-ID" smtClean="0"/>
              <a:t>8/25/16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3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3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Robo"/>
              </a:rPr>
              <a:t>PREDIKSI KANDUNGAN LIGNIN PADA DEDAK PADI MENGGUNAKAN JARINGAN SARAF TIRUAN</a:t>
            </a:r>
            <a:endParaRPr lang="id-ID" sz="4000" b="1" dirty="0">
              <a:latin typeface="Rob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24994"/>
          </a:xfrm>
        </p:spPr>
        <p:txBody>
          <a:bodyPr>
            <a:normAutofit/>
          </a:bodyPr>
          <a:lstStyle/>
          <a:p>
            <a:r>
              <a:rPr lang="en-US" dirty="0" smtClean="0"/>
              <a:t>IHSAN ARIF RAHMAN (G64144025)</a:t>
            </a:r>
          </a:p>
          <a:p>
            <a:endParaRPr lang="en-US" dirty="0"/>
          </a:p>
          <a:p>
            <a:r>
              <a:rPr lang="en-US" dirty="0" err="1" smtClean="0"/>
              <a:t>Pembimbing</a:t>
            </a:r>
            <a:endParaRPr lang="en-US" dirty="0" smtClean="0"/>
          </a:p>
          <a:p>
            <a:r>
              <a:rPr lang="en-US" dirty="0" smtClean="0"/>
              <a:t>AZIZ KUSTIYO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1" b="49495"/>
          <a:stretch/>
        </p:blipFill>
        <p:spPr>
          <a:xfrm>
            <a:off x="0" y="-46037"/>
            <a:ext cx="12192000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24450" y="158068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Estimasi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kandungan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lignin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pada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dedak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padi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yang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bercampur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sekam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menggunakan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KNN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berbasis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warna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citra</a:t>
            </a:r>
            <a:r>
              <a:rPr lang="en-US" sz="32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dengan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akurasi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komponen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warna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G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memiliki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akurasi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terbaik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sebesar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73% (</a:t>
            </a:r>
            <a:r>
              <a:rPr lang="en-US" sz="3200" dirty="0" err="1" smtClean="0">
                <a:latin typeface="+mj-lt"/>
                <a:cs typeface="Arial" panose="020B0604020202020204" pitchFamily="34" charset="0"/>
              </a:rPr>
              <a:t>Mutya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 2016)</a:t>
            </a:r>
            <a:endParaRPr lang="id-ID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137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52900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89238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06525"/>
            <a:ext cx="7467600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W:\temp\ling\ppt\new_layout\th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4668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W:\temp\ling\ppt\new_layout\tar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841625"/>
            <a:ext cx="10779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W:\temp\ling\ppt\new_layout\id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217988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01481" y="1496670"/>
            <a:ext cx="56197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Evaluasi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perubahan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warna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pada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citra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dedak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palsu</a:t>
            </a:r>
            <a:endParaRPr lang="id-ID" sz="2600" b="1" dirty="0">
              <a:solidFill>
                <a:srgbClr val="003E6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1481" y="2934305"/>
            <a:ext cx="56197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Prediksi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kandungan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lignin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pada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dedak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campuran</a:t>
            </a:r>
            <a:endParaRPr lang="id-ID" sz="2600" b="1" dirty="0">
              <a:solidFill>
                <a:srgbClr val="003E6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399" y="4247016"/>
            <a:ext cx="538117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Mengimplementasika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n model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jaringan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saraf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tiruan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dengan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en-US" sz="26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fitur</a:t>
            </a:r>
            <a:r>
              <a:rPr lang="en-US" sz="26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HSV</a:t>
            </a:r>
            <a:endParaRPr lang="id-ID" sz="2600" b="1" dirty="0">
              <a:solidFill>
                <a:srgbClr val="003E6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k next slide">
            <a:hlinkClick r:id="" action="ppaction://hlinkshowjump?jump=nextslide"/>
          </p:cNvPr>
          <p:cNvSpPr/>
          <p:nvPr/>
        </p:nvSpPr>
        <p:spPr>
          <a:xfrm>
            <a:off x="3486150" y="1051560"/>
            <a:ext cx="2311637" cy="470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4773" t="35742" r="51281" b="23047"/>
          <a:stretch/>
        </p:blipFill>
        <p:spPr>
          <a:xfrm>
            <a:off x="523873" y="1051560"/>
            <a:ext cx="2601121" cy="43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50" y="1332706"/>
            <a:ext cx="7962900" cy="2098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Data Citra </a:t>
            </a:r>
            <a:r>
              <a:rPr lang="en-US" sz="3200" b="1" dirty="0" err="1" smtClean="0"/>
              <a:t>Dedak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padi</a:t>
            </a:r>
            <a:r>
              <a:rPr lang="en-US" sz="3200" b="1" dirty="0" smtClean="0"/>
              <a:t> </a:t>
            </a:r>
          </a:p>
          <a:p>
            <a:pPr marL="0" indent="0">
              <a:buNone/>
            </a:pPr>
            <a:r>
              <a:rPr lang="en-US" sz="3200" dirty="0" err="1" smtClean="0"/>
              <a:t>Departemen</a:t>
            </a:r>
            <a:r>
              <a:rPr lang="en-US" sz="3200" dirty="0" smtClean="0"/>
              <a:t> </a:t>
            </a:r>
            <a:r>
              <a:rPr lang="en-US" sz="3200" dirty="0" err="1" smtClean="0"/>
              <a:t>Ilmu</a:t>
            </a:r>
            <a:r>
              <a:rPr lang="en-US" sz="3200" dirty="0" smtClean="0"/>
              <a:t> </a:t>
            </a:r>
            <a:r>
              <a:rPr lang="en-US" sz="3200" dirty="0" err="1" smtClean="0"/>
              <a:t>Nutrisi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Teknologi</a:t>
            </a:r>
            <a:r>
              <a:rPr lang="en-US" sz="3200" dirty="0" smtClean="0"/>
              <a:t> </a:t>
            </a:r>
            <a:r>
              <a:rPr lang="en-US" sz="3200" dirty="0" err="1" smtClean="0"/>
              <a:t>Pakan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err="1" smtClean="0"/>
              <a:t>Fakultas</a:t>
            </a:r>
            <a:r>
              <a:rPr lang="en-US" sz="3200" dirty="0" smtClean="0"/>
              <a:t> </a:t>
            </a:r>
            <a:r>
              <a:rPr lang="en-US" sz="3200" dirty="0" err="1" smtClean="0"/>
              <a:t>Peternakan</a:t>
            </a:r>
            <a:r>
              <a:rPr lang="en-US" sz="3200" dirty="0" smtClean="0"/>
              <a:t>, </a:t>
            </a:r>
            <a:r>
              <a:rPr lang="en-US" sz="3200" dirty="0" err="1" smtClean="0"/>
              <a:t>Institut</a:t>
            </a:r>
            <a:r>
              <a:rPr lang="en-US" sz="3200" dirty="0" smtClean="0"/>
              <a:t> </a:t>
            </a:r>
            <a:r>
              <a:rPr lang="en-US" sz="3200" dirty="0" err="1" smtClean="0"/>
              <a:t>Pertanian</a:t>
            </a:r>
            <a:r>
              <a:rPr lang="en-US" sz="3200" dirty="0" smtClean="0"/>
              <a:t> Bogor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029495"/>
            <a:ext cx="2133600" cy="213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0950" y="405913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Software</a:t>
            </a:r>
            <a:endParaRPr lang="en-US" b="1" dirty="0" smtClean="0"/>
          </a:p>
          <a:p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Matlab</a:t>
            </a:r>
            <a:r>
              <a:rPr lang="en-US" sz="3200" dirty="0" smtClean="0"/>
              <a:t> 2015a</a:t>
            </a:r>
            <a:endParaRPr lang="id-ID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52166"/>
            <a:ext cx="2133601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2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Citra </a:t>
            </a:r>
            <a:r>
              <a:rPr lang="en-US" dirty="0" err="1" smtClean="0"/>
              <a:t>Dedak</a:t>
            </a:r>
            <a:r>
              <a:rPr lang="en-US" dirty="0" smtClean="0"/>
              <a:t> </a:t>
            </a:r>
            <a:r>
              <a:rPr lang="en-US" dirty="0" err="1" smtClean="0"/>
              <a:t>Padi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dedak</a:t>
            </a:r>
            <a:r>
              <a:rPr lang="en-US" dirty="0"/>
              <a:t> </a:t>
            </a:r>
            <a:r>
              <a:rPr lang="en-US" dirty="0" err="1"/>
              <a:t>padi</a:t>
            </a:r>
            <a:r>
              <a:rPr lang="en-US" dirty="0"/>
              <a:t> </a:t>
            </a:r>
            <a:r>
              <a:rPr lang="en-US" dirty="0" err="1"/>
              <a:t>diakuisisi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digital. </a:t>
            </a:r>
          </a:p>
          <a:p>
            <a:r>
              <a:rPr lang="en-US" dirty="0" smtClean="0"/>
              <a:t>Citra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 </a:t>
            </a:r>
            <a:r>
              <a:rPr lang="en-US" dirty="0" err="1"/>
              <a:t>citra</a:t>
            </a:r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1543599" y="1727199"/>
            <a:ext cx="3403600" cy="3403600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5"/>
          <a:stretch/>
        </p:blipFill>
        <p:spPr>
          <a:xfrm>
            <a:off x="1531575" y="1727199"/>
            <a:ext cx="3415623" cy="3403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8229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Opan san"/>
              </a:rPr>
              <a:t>Ekstraksi</a:t>
            </a:r>
            <a:r>
              <a:rPr lang="en-US" b="1" dirty="0">
                <a:latin typeface="Opan san"/>
              </a:rPr>
              <a:t> </a:t>
            </a:r>
            <a:r>
              <a:rPr lang="en-US" b="1" dirty="0" err="1">
                <a:latin typeface="Opan san"/>
              </a:rPr>
              <a:t>Warna</a:t>
            </a:r>
            <a:r>
              <a:rPr lang="en-US" b="1" dirty="0">
                <a:latin typeface="Opan san"/>
              </a:rPr>
              <a:t> HSV</a:t>
            </a:r>
            <a:endParaRPr lang="en-US" dirty="0">
              <a:latin typeface="Opan s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RGB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smtClean="0"/>
              <a:t>HSV.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86543" y="1727199"/>
            <a:ext cx="3403600" cy="3403600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43" y="1727199"/>
            <a:ext cx="3403600" cy="3403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66671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Pelatihan</a:t>
            </a:r>
            <a:r>
              <a:rPr lang="en-US" dirty="0" smtClean="0"/>
              <a:t> Neural Network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HSV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Neural </a:t>
            </a:r>
            <a:r>
              <a:rPr lang="en-US" dirty="0" smtClean="0"/>
              <a:t>Network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1553632" y="1727199"/>
            <a:ext cx="3403600" cy="3403600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32" y="1719624"/>
            <a:ext cx="3416302" cy="3411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50947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Mean Absolute Percentage Error </a:t>
            </a:r>
            <a:r>
              <a:rPr lang="en-US" dirty="0"/>
              <a:t>(MAPE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87682" y="1727199"/>
            <a:ext cx="3403600" cy="3403600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2"/>
          <a:stretch/>
        </p:blipFill>
        <p:spPr>
          <a:xfrm>
            <a:off x="7287682" y="1727199"/>
            <a:ext cx="3403600" cy="3403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creen Shot 2016-08-25 at 09.0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53" y="1758049"/>
            <a:ext cx="2680448" cy="8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523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pengelompoikkan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spesies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ekstrasksi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Dibetuk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dianalisis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1553635" y="1727199"/>
            <a:ext cx="3403600" cy="3403600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48" y="1726361"/>
            <a:ext cx="3415623" cy="34044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05855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29464"/>
              </p:ext>
            </p:extLst>
          </p:nvPr>
        </p:nvGraphicFramePr>
        <p:xfrm>
          <a:off x="549802" y="1690688"/>
          <a:ext cx="11092396" cy="3725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2802"/>
                <a:gridCol w="453077"/>
                <a:gridCol w="453077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  <a:gridCol w="400840"/>
              </a:tblGrid>
              <a:tr h="33867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Kegiatan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3867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Penyusuna</a:t>
                      </a:r>
                      <a:r>
                        <a:rPr lang="en-US" sz="1600" dirty="0">
                          <a:effectLst/>
                        </a:rPr>
                        <a:t> Proposal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Kolokium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Perbaikan</a:t>
                      </a:r>
                      <a:r>
                        <a:rPr lang="en-US" sz="1600" dirty="0">
                          <a:effectLst/>
                        </a:rPr>
                        <a:t> proposal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Pengambilan</a:t>
                      </a:r>
                      <a:r>
                        <a:rPr lang="en-US" sz="1600" dirty="0">
                          <a:effectLst/>
                        </a:rPr>
                        <a:t> data </a:t>
                      </a:r>
                      <a:r>
                        <a:rPr lang="en-US" sz="1600" dirty="0" err="1">
                          <a:effectLst/>
                        </a:rPr>
                        <a:t>lapangan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Pengolahan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analisis</a:t>
                      </a:r>
                      <a:r>
                        <a:rPr lang="en-US" sz="1600" dirty="0">
                          <a:effectLst/>
                        </a:rPr>
                        <a:t> data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Penulisan draft skripsi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Sidang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Skripsi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Perbaikan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Laporan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Penelitian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8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idx="4294967295"/>
          </p:nvPr>
        </p:nvSpPr>
        <p:spPr>
          <a:xfrm>
            <a:off x="3607308" y="1912257"/>
            <a:ext cx="7426889" cy="148892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id-ID" sz="7000" dirty="0" smtClean="0">
                <a:solidFill>
                  <a:schemeClr val="bg2"/>
                </a:solidFill>
                <a:latin typeface="Tahoma" panose="020B0604030504040204" pitchFamily="34" charset="0"/>
                <a:ea typeface="PMingLiU" pitchFamily="18" charset="-120"/>
              </a:rPr>
              <a:t>TERIMA KASIH</a:t>
            </a: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 bwMode="auto">
          <a:xfrm>
            <a:off x="3739147" y="3052384"/>
            <a:ext cx="7163211" cy="11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id-ID" sz="40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PERTANYAAN?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19980"/>
            <a:ext cx="311200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4"/>
          <a:stretch/>
        </p:blipFill>
        <p:spPr>
          <a:xfrm>
            <a:off x="-2935705" y="0"/>
            <a:ext cx="7303819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3475" y="225560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 smtClean="0"/>
              <a:t>Bahan</a:t>
            </a:r>
            <a:r>
              <a:rPr lang="en-US" sz="3200" dirty="0" smtClean="0"/>
              <a:t> </a:t>
            </a:r>
            <a:r>
              <a:rPr lang="en-US" sz="3200" dirty="0" err="1" smtClean="0"/>
              <a:t>baku</a:t>
            </a:r>
            <a:r>
              <a:rPr lang="en-US" sz="3200" dirty="0" smtClean="0"/>
              <a:t> </a:t>
            </a:r>
            <a:r>
              <a:rPr lang="en-US" sz="3200" dirty="0" err="1" smtClean="0"/>
              <a:t>pakan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penggunaannya</a:t>
            </a:r>
            <a:r>
              <a:rPr lang="en-US" sz="3200" dirty="0" smtClean="0"/>
              <a:t> paling </a:t>
            </a:r>
            <a:r>
              <a:rPr lang="en-US" sz="3200" dirty="0" err="1" smtClean="0"/>
              <a:t>tinggi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industri </a:t>
            </a:r>
            <a:r>
              <a:rPr lang="en-US" sz="3200" dirty="0" err="1" smtClean="0"/>
              <a:t>pakan</a:t>
            </a:r>
            <a:r>
              <a:rPr lang="en-US" sz="3200" dirty="0" smtClean="0"/>
              <a:t> </a:t>
            </a:r>
            <a:r>
              <a:rPr lang="en-US" sz="3200" dirty="0" err="1" smtClean="0"/>
              <a:t>salah</a:t>
            </a:r>
            <a:r>
              <a:rPr lang="en-US" sz="3200" dirty="0" smtClean="0"/>
              <a:t> </a:t>
            </a:r>
            <a:r>
              <a:rPr lang="en-US" sz="3200" dirty="0" err="1" smtClean="0"/>
              <a:t>satunya</a:t>
            </a:r>
            <a:r>
              <a:rPr lang="en-US" sz="3200" dirty="0" smtClean="0"/>
              <a:t> </a:t>
            </a:r>
            <a:r>
              <a:rPr lang="en-US" sz="3200" dirty="0" err="1" smtClean="0"/>
              <a:t>dedak</a:t>
            </a:r>
            <a:r>
              <a:rPr lang="en-US" sz="3200" dirty="0" smtClean="0"/>
              <a:t> </a:t>
            </a:r>
            <a:r>
              <a:rPr lang="en-US" sz="3200" dirty="0" err="1" smtClean="0"/>
              <a:t>padi</a:t>
            </a:r>
            <a:r>
              <a:rPr lang="en-US" sz="3200" dirty="0" smtClean="0"/>
              <a:t> (</a:t>
            </a:r>
            <a:r>
              <a:rPr lang="en-US" sz="3200" dirty="0" err="1" smtClean="0"/>
              <a:t>Alhasanah</a:t>
            </a:r>
            <a:r>
              <a:rPr lang="en-US" sz="3200" dirty="0" smtClean="0"/>
              <a:t> 2014)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98309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59" y="22434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Proses </a:t>
            </a:r>
            <a:r>
              <a:rPr lang="en-US" sz="3200" dirty="0" err="1" smtClean="0"/>
              <a:t>pemisahan</a:t>
            </a:r>
            <a:r>
              <a:rPr lang="en-US" sz="3200" dirty="0" smtClean="0"/>
              <a:t> </a:t>
            </a:r>
            <a:r>
              <a:rPr lang="en-US" sz="3200" dirty="0" err="1" smtClean="0"/>
              <a:t>beras</a:t>
            </a:r>
            <a:r>
              <a:rPr lang="en-US" sz="3200" dirty="0" smtClean="0"/>
              <a:t> 50%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dedak</a:t>
            </a:r>
            <a:r>
              <a:rPr lang="en-US" sz="3200" dirty="0" smtClean="0"/>
              <a:t> </a:t>
            </a:r>
            <a:r>
              <a:rPr lang="en-US" sz="3200" dirty="0" err="1" smtClean="0"/>
              <a:t>padi</a:t>
            </a:r>
            <a:r>
              <a:rPr lang="en-US" sz="3200" dirty="0" smtClean="0"/>
              <a:t> 10%. </a:t>
            </a:r>
            <a:r>
              <a:rPr lang="en-US" sz="3200" dirty="0" err="1" smtClean="0"/>
              <a:t>Sisanya</a:t>
            </a:r>
            <a:r>
              <a:rPr lang="en-US" sz="3200" dirty="0" smtClean="0"/>
              <a:t> </a:t>
            </a:r>
            <a:r>
              <a:rPr lang="en-US" sz="3200" dirty="0" err="1" smtClean="0"/>
              <a:t>pecahan</a:t>
            </a:r>
            <a:r>
              <a:rPr lang="en-US" sz="3200" dirty="0" smtClean="0"/>
              <a:t> </a:t>
            </a:r>
            <a:r>
              <a:rPr lang="en-US" sz="3200" dirty="0" err="1" smtClean="0"/>
              <a:t>butir</a:t>
            </a:r>
            <a:r>
              <a:rPr lang="en-US" sz="3200" dirty="0" smtClean="0"/>
              <a:t> </a:t>
            </a:r>
            <a:r>
              <a:rPr lang="en-US" sz="3200" dirty="0" err="1" smtClean="0"/>
              <a:t>beras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sekam</a:t>
            </a:r>
            <a:endParaRPr lang="id-ID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2"/>
          <a:stretch/>
        </p:blipFill>
        <p:spPr>
          <a:xfrm>
            <a:off x="-1" y="771534"/>
            <a:ext cx="5390147" cy="53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3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/>
          <a:stretch/>
        </p:blipFill>
        <p:spPr>
          <a:xfrm flipH="1">
            <a:off x="-6737684" y="0"/>
            <a:ext cx="1113322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69306" y="1294671"/>
            <a:ext cx="65291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Ketersediaan</a:t>
            </a:r>
            <a:r>
              <a:rPr lang="en-US" sz="3200" dirty="0" smtClean="0"/>
              <a:t> </a:t>
            </a:r>
            <a:r>
              <a:rPr lang="en-US" sz="3200" dirty="0" err="1" smtClean="0"/>
              <a:t>dedak</a:t>
            </a:r>
            <a:r>
              <a:rPr lang="en-US" sz="3200" dirty="0" smtClean="0"/>
              <a:t> </a:t>
            </a:r>
            <a:r>
              <a:rPr lang="en-US" sz="3200" dirty="0" err="1" smtClean="0"/>
              <a:t>padi</a:t>
            </a:r>
            <a:r>
              <a:rPr lang="en-US" sz="3200" dirty="0" smtClean="0"/>
              <a:t> </a:t>
            </a:r>
            <a:r>
              <a:rPr lang="en-US" sz="3200" dirty="0" err="1" smtClean="0"/>
              <a:t>berfluktuasi</a:t>
            </a:r>
            <a:r>
              <a:rPr lang="en-US" sz="3200" dirty="0" smtClean="0"/>
              <a:t> </a:t>
            </a:r>
            <a:r>
              <a:rPr lang="en-US" sz="3200" dirty="0" err="1" smtClean="0"/>
              <a:t>sepanjang</a:t>
            </a:r>
            <a:r>
              <a:rPr lang="en-US" sz="3200" dirty="0" smtClean="0"/>
              <a:t> </a:t>
            </a:r>
            <a:r>
              <a:rPr lang="en-US" sz="3200" dirty="0" err="1" smtClean="0"/>
              <a:t>tahun</a:t>
            </a:r>
            <a:r>
              <a:rPr lang="en-US" sz="3200" dirty="0" smtClean="0"/>
              <a:t> </a:t>
            </a: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musim</a:t>
            </a:r>
            <a:r>
              <a:rPr lang="en-US" sz="3200" dirty="0" smtClean="0"/>
              <a:t> </a:t>
            </a:r>
            <a:r>
              <a:rPr lang="en-US" sz="3200" dirty="0" err="1" smtClean="0"/>
              <a:t>panen</a:t>
            </a:r>
            <a:r>
              <a:rPr lang="en-US" sz="3200" dirty="0" smtClean="0"/>
              <a:t> </a:t>
            </a:r>
            <a:r>
              <a:rPr lang="en-US" sz="3200" dirty="0" err="1" smtClean="0"/>
              <a:t>padi</a:t>
            </a:r>
            <a:r>
              <a:rPr lang="en-US" sz="3200" dirty="0" smtClean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69306" y="3336301"/>
            <a:ext cx="6529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Ketika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musim</a:t>
            </a:r>
            <a:r>
              <a:rPr lang="en-US" sz="3200" dirty="0" smtClean="0"/>
              <a:t> </a:t>
            </a:r>
            <a:r>
              <a:rPr lang="en-US" sz="3200" dirty="0" err="1" smtClean="0"/>
              <a:t>panen</a:t>
            </a:r>
            <a:r>
              <a:rPr lang="en-US" sz="3200" dirty="0" smtClean="0"/>
              <a:t> </a:t>
            </a:r>
            <a:r>
              <a:rPr lang="en-US" sz="3200" dirty="0" err="1" smtClean="0"/>
              <a:t>harga</a:t>
            </a:r>
            <a:r>
              <a:rPr lang="en-US" sz="3200" dirty="0" smtClean="0"/>
              <a:t> </a:t>
            </a:r>
            <a:r>
              <a:rPr lang="en-US" sz="3200" dirty="0" err="1" smtClean="0"/>
              <a:t>mahal</a:t>
            </a:r>
            <a:r>
              <a:rPr lang="en-US" sz="3200" dirty="0" smtClean="0"/>
              <a:t>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terjadi</a:t>
            </a:r>
            <a:r>
              <a:rPr lang="en-US" sz="3200" dirty="0" smtClean="0"/>
              <a:t> </a:t>
            </a:r>
            <a:r>
              <a:rPr lang="en-US" sz="3200" dirty="0" err="1" smtClean="0"/>
              <a:t>pemalsuan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cara</a:t>
            </a:r>
            <a:r>
              <a:rPr lang="en-US" sz="3200" dirty="0" smtClean="0"/>
              <a:t> </a:t>
            </a:r>
            <a:r>
              <a:rPr lang="en-US" sz="3200" dirty="0" err="1" smtClean="0"/>
              <a:t>mencampur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sekam</a:t>
            </a:r>
            <a:r>
              <a:rPr lang="en-US" sz="3200" dirty="0" smtClean="0"/>
              <a:t>, </a:t>
            </a:r>
            <a:r>
              <a:rPr lang="en-US" sz="3200" dirty="0" err="1" smtClean="0"/>
              <a:t>serbuk</a:t>
            </a:r>
            <a:r>
              <a:rPr lang="en-US" sz="3200" dirty="0" smtClean="0"/>
              <a:t> </a:t>
            </a:r>
            <a:r>
              <a:rPr lang="en-US" sz="3200" dirty="0" err="1" smtClean="0"/>
              <a:t>gergaji</a:t>
            </a:r>
            <a:r>
              <a:rPr lang="en-US" sz="3200" dirty="0" smtClean="0"/>
              <a:t> (</a:t>
            </a:r>
            <a:r>
              <a:rPr lang="en-US" sz="3200" dirty="0" err="1" smtClean="0"/>
              <a:t>Sinaga</a:t>
            </a:r>
            <a:r>
              <a:rPr lang="en-US" sz="3200" dirty="0" smtClean="0"/>
              <a:t> Y 1999)</a:t>
            </a:r>
          </a:p>
        </p:txBody>
      </p:sp>
    </p:spTree>
    <p:extLst>
      <p:ext uri="{BB962C8B-B14F-4D97-AF65-F5344CB8AC3E}">
        <p14:creationId xmlns:p14="http://schemas.microsoft.com/office/powerpoint/2010/main" val="406056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5559" y="815541"/>
            <a:ext cx="65291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Serbuk</a:t>
            </a:r>
            <a:r>
              <a:rPr lang="en-US" sz="3200" dirty="0" smtClean="0"/>
              <a:t> </a:t>
            </a:r>
            <a:r>
              <a:rPr lang="en-US" sz="3200" dirty="0" err="1" smtClean="0"/>
              <a:t>gergaji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sekam</a:t>
            </a:r>
            <a:r>
              <a:rPr lang="en-US" sz="3200" dirty="0" smtClean="0"/>
              <a:t> </a:t>
            </a:r>
            <a:r>
              <a:rPr lang="en-US" sz="3200" dirty="0" err="1" smtClean="0"/>
              <a:t>mengandung</a:t>
            </a:r>
            <a:r>
              <a:rPr lang="en-US" sz="3200" dirty="0" smtClean="0"/>
              <a:t> </a:t>
            </a:r>
            <a:r>
              <a:rPr lang="en-US" sz="3200" dirty="0" err="1" smtClean="0"/>
              <a:t>zat</a:t>
            </a:r>
            <a:r>
              <a:rPr lang="en-US" sz="3200" dirty="0" smtClean="0"/>
              <a:t> </a:t>
            </a:r>
            <a:r>
              <a:rPr lang="en-US" sz="3200" dirty="0" err="1" smtClean="0"/>
              <a:t>kimia</a:t>
            </a:r>
            <a:r>
              <a:rPr lang="en-US" sz="3200" dirty="0" smtClean="0"/>
              <a:t> </a:t>
            </a:r>
            <a:r>
              <a:rPr lang="en-US" sz="3200" dirty="0" err="1" smtClean="0"/>
              <a:t>selulosa</a:t>
            </a:r>
            <a:r>
              <a:rPr lang="en-US" sz="3200" dirty="0" smtClean="0"/>
              <a:t>, lignin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kandungan</a:t>
            </a:r>
            <a:r>
              <a:rPr lang="en-US" sz="3200" dirty="0" smtClean="0"/>
              <a:t> </a:t>
            </a:r>
            <a:r>
              <a:rPr lang="en-US" sz="3200" dirty="0" err="1" smtClean="0"/>
              <a:t>serat</a:t>
            </a:r>
            <a:r>
              <a:rPr lang="en-US" sz="3200" dirty="0" smtClean="0"/>
              <a:t> </a:t>
            </a:r>
            <a:r>
              <a:rPr lang="en-US" sz="3200" dirty="0" err="1" smtClean="0"/>
              <a:t>kasar</a:t>
            </a:r>
            <a:r>
              <a:rPr lang="en-US" sz="3200" dirty="0" smtClean="0"/>
              <a:t> </a:t>
            </a:r>
            <a:r>
              <a:rPr lang="en-US" sz="3200" dirty="0" err="1" smtClean="0"/>
              <a:t>cukup</a:t>
            </a:r>
            <a:r>
              <a:rPr lang="en-US" sz="3200" dirty="0" smtClean="0"/>
              <a:t> </a:t>
            </a:r>
            <a:r>
              <a:rPr lang="en-US" sz="3200" dirty="0" err="1" smtClean="0"/>
              <a:t>tinggi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warna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sama</a:t>
            </a:r>
            <a:r>
              <a:rPr lang="en-US" sz="3200" dirty="0" smtClean="0"/>
              <a:t> (Armin 2001)</a:t>
            </a:r>
            <a:endParaRPr lang="id-ID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368"/>
            <a:ext cx="4556915" cy="4102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433136"/>
            <a:ext cx="4556915" cy="1748135"/>
          </a:xfrm>
          <a:prstGeom prst="rect">
            <a:avLst/>
          </a:prstGeom>
          <a:solidFill>
            <a:srgbClr val="FFC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5356303"/>
            <a:ext cx="4556915" cy="1683967"/>
          </a:xfrm>
          <a:prstGeom prst="rect">
            <a:avLst/>
          </a:prstGeom>
          <a:solidFill>
            <a:srgbClr val="FFC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5559" y="3923194"/>
            <a:ext cx="62885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Mengandung</a:t>
            </a:r>
            <a:r>
              <a:rPr lang="en-US" sz="3200" dirty="0" smtClean="0"/>
              <a:t> </a:t>
            </a:r>
            <a:r>
              <a:rPr lang="en-US" sz="3200" dirty="0" err="1" smtClean="0"/>
              <a:t>sekam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zat</a:t>
            </a:r>
            <a:r>
              <a:rPr lang="en-US" sz="3200" dirty="0" smtClean="0"/>
              <a:t> lignin </a:t>
            </a:r>
            <a:r>
              <a:rPr lang="en-US" sz="3200" dirty="0" err="1" smtClean="0"/>
              <a:t>terlihat</a:t>
            </a:r>
            <a:r>
              <a:rPr lang="en-US" sz="3200" dirty="0" smtClean="0"/>
              <a:t> </a:t>
            </a:r>
            <a:r>
              <a:rPr lang="en-US" sz="3200" dirty="0" err="1" smtClean="0"/>
              <a:t>berwarna</a:t>
            </a:r>
            <a:r>
              <a:rPr lang="en-US" sz="3200" dirty="0" smtClean="0"/>
              <a:t> </a:t>
            </a:r>
            <a:r>
              <a:rPr lang="en-US" sz="3200" dirty="0" err="1" smtClean="0"/>
              <a:t>merah</a:t>
            </a:r>
            <a:r>
              <a:rPr lang="en-US" sz="3200" dirty="0" smtClean="0"/>
              <a:t>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larutan</a:t>
            </a:r>
            <a:r>
              <a:rPr lang="en-US" sz="3200" dirty="0" smtClean="0"/>
              <a:t> </a:t>
            </a:r>
            <a:r>
              <a:rPr lang="en-US" sz="3200" dirty="0" err="1" smtClean="0"/>
              <a:t>phloroglucinol</a:t>
            </a:r>
            <a:r>
              <a:rPr lang="en-US" sz="3200" dirty="0" smtClean="0"/>
              <a:t>(</a:t>
            </a:r>
            <a:r>
              <a:rPr lang="en-US" sz="3200" dirty="0" err="1" smtClean="0"/>
              <a:t>Mutya</a:t>
            </a:r>
            <a:r>
              <a:rPr lang="en-US" sz="3200" dirty="0" smtClean="0"/>
              <a:t> 2016)</a:t>
            </a:r>
          </a:p>
        </p:txBody>
      </p:sp>
    </p:spTree>
    <p:extLst>
      <p:ext uri="{BB962C8B-B14F-4D97-AF65-F5344CB8AC3E}">
        <p14:creationId xmlns:p14="http://schemas.microsoft.com/office/powerpoint/2010/main" val="192771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368"/>
            <a:ext cx="4556915" cy="4102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433136"/>
            <a:ext cx="4556915" cy="1748135"/>
          </a:xfrm>
          <a:prstGeom prst="rect">
            <a:avLst/>
          </a:prstGeom>
          <a:solidFill>
            <a:srgbClr val="FFC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5356303"/>
            <a:ext cx="4556915" cy="1683967"/>
          </a:xfrm>
          <a:prstGeom prst="rect">
            <a:avLst/>
          </a:prstGeom>
          <a:solidFill>
            <a:srgbClr val="FFC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6190" y="99461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 smtClean="0"/>
              <a:t>Kandungan</a:t>
            </a:r>
            <a:r>
              <a:rPr lang="en-US" sz="3200" dirty="0" smtClean="0"/>
              <a:t> lignin yang </a:t>
            </a:r>
            <a:r>
              <a:rPr lang="en-US" sz="3200" dirty="0" err="1" smtClean="0"/>
              <a:t>rendah</a:t>
            </a:r>
            <a:r>
              <a:rPr lang="en-US" sz="3200" dirty="0" smtClean="0"/>
              <a:t>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intensitas</a:t>
            </a:r>
            <a:r>
              <a:rPr lang="en-US" sz="3200" dirty="0" smtClean="0"/>
              <a:t> </a:t>
            </a:r>
            <a:r>
              <a:rPr lang="en-US" sz="3200" dirty="0" err="1" smtClean="0"/>
              <a:t>warna</a:t>
            </a:r>
            <a:r>
              <a:rPr lang="en-US" sz="3200" dirty="0" smtClean="0"/>
              <a:t> yang </a:t>
            </a:r>
            <a:r>
              <a:rPr lang="en-US" sz="3200" dirty="0" err="1" smtClean="0"/>
              <a:t>pudar</a:t>
            </a:r>
            <a:r>
              <a:rPr lang="en-US" sz="3200" dirty="0" smtClean="0"/>
              <a:t> (</a:t>
            </a:r>
            <a:r>
              <a:rPr lang="en-US" sz="3200" dirty="0" err="1" smtClean="0"/>
              <a:t>Mutya</a:t>
            </a:r>
            <a:r>
              <a:rPr lang="en-US" sz="3200" dirty="0" smtClean="0"/>
              <a:t> 2016)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Pemalsuan</a:t>
            </a:r>
            <a:r>
              <a:rPr lang="en-US" sz="3200" dirty="0" smtClean="0"/>
              <a:t> </a:t>
            </a:r>
            <a:r>
              <a:rPr lang="en-US" sz="3200" dirty="0" err="1" smtClean="0"/>
              <a:t>dedak</a:t>
            </a:r>
            <a:r>
              <a:rPr lang="en-US" sz="3200" dirty="0" smtClean="0"/>
              <a:t> </a:t>
            </a:r>
            <a:r>
              <a:rPr lang="en-US" sz="3200" dirty="0" err="1" smtClean="0"/>
              <a:t>padi</a:t>
            </a:r>
            <a:r>
              <a:rPr lang="en-US" sz="3200" dirty="0" smtClean="0"/>
              <a:t> </a:t>
            </a:r>
            <a:r>
              <a:rPr lang="en-US" sz="3200" dirty="0" err="1" smtClean="0"/>
              <a:t>diketahui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estimasi</a:t>
            </a:r>
            <a:r>
              <a:rPr lang="en-US" sz="3200" dirty="0" smtClean="0"/>
              <a:t> </a:t>
            </a:r>
            <a:r>
              <a:rPr lang="en-US" sz="3200" dirty="0" err="1" smtClean="0"/>
              <a:t>kandungan</a:t>
            </a:r>
            <a:r>
              <a:rPr lang="en-US" sz="3200" dirty="0" smtClean="0"/>
              <a:t> lignin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kualitatif</a:t>
            </a:r>
            <a:r>
              <a:rPr lang="en-US" sz="3200" dirty="0" smtClean="0"/>
              <a:t> </a:t>
            </a:r>
            <a:r>
              <a:rPr lang="en-US" sz="3200" dirty="0" err="1" smtClean="0"/>
              <a:t>reaksi</a:t>
            </a:r>
            <a:r>
              <a:rPr lang="en-US" sz="3200" dirty="0" smtClean="0"/>
              <a:t> </a:t>
            </a:r>
            <a:r>
              <a:rPr lang="en-US" sz="3200" dirty="0" err="1" smtClean="0"/>
              <a:t>pewarnaan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uji</a:t>
            </a:r>
            <a:r>
              <a:rPr lang="en-US" sz="3200" dirty="0" smtClean="0"/>
              <a:t> </a:t>
            </a:r>
            <a:r>
              <a:rPr lang="en-US" sz="3200" dirty="0" err="1" smtClean="0"/>
              <a:t>vansoes</a:t>
            </a:r>
            <a:r>
              <a:rPr lang="en-US" sz="3200" dirty="0" smtClean="0"/>
              <a:t> di </a:t>
            </a:r>
            <a:r>
              <a:rPr lang="en-US" sz="3200" dirty="0" err="1" smtClean="0"/>
              <a:t>laboraturium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2071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2403" y="-352926"/>
            <a:ext cx="8402371" cy="74921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57800" y="4711184"/>
            <a:ext cx="5128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Solusi</a:t>
            </a:r>
            <a:r>
              <a:rPr lang="en-US" sz="4000" dirty="0" smtClean="0"/>
              <a:t> </a:t>
            </a:r>
            <a:r>
              <a:rPr lang="en-US" sz="4000" i="1" dirty="0" smtClean="0"/>
              <a:t>image processing</a:t>
            </a:r>
            <a:endParaRPr lang="id-ID" sz="4000" i="1" dirty="0"/>
          </a:p>
        </p:txBody>
      </p:sp>
      <p:sp>
        <p:nvSpPr>
          <p:cNvPr id="7" name="Rectangle 6"/>
          <p:cNvSpPr/>
          <p:nvPr/>
        </p:nvSpPr>
        <p:spPr>
          <a:xfrm>
            <a:off x="5257800" y="117148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 smtClean="0"/>
              <a:t>Kandungan</a:t>
            </a:r>
            <a:r>
              <a:rPr lang="en-US" sz="3200" dirty="0" smtClean="0"/>
              <a:t> lignin yang </a:t>
            </a:r>
            <a:r>
              <a:rPr lang="en-US" sz="3200" dirty="0" err="1" smtClean="0"/>
              <a:t>tinggi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dilihat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warna</a:t>
            </a:r>
            <a:r>
              <a:rPr lang="en-US" sz="3200" dirty="0" smtClean="0"/>
              <a:t> </a:t>
            </a:r>
            <a:r>
              <a:rPr lang="en-US" sz="3200" dirty="0" err="1" smtClean="0"/>
              <a:t>merah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terlihat</a:t>
            </a:r>
            <a:r>
              <a:rPr lang="en-US" sz="3200" dirty="0" smtClean="0"/>
              <a:t> </a:t>
            </a:r>
            <a:r>
              <a:rPr lang="en-US" sz="3200" dirty="0" err="1" smtClean="0"/>
              <a:t>pekat</a:t>
            </a:r>
            <a:endParaRPr lang="en-US" sz="3200" dirty="0" smtClean="0"/>
          </a:p>
          <a:p>
            <a:endParaRPr lang="en-US" sz="3200" b="1" dirty="0" smtClean="0"/>
          </a:p>
          <a:p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reaksi</a:t>
            </a:r>
            <a:r>
              <a:rPr lang="en-US" sz="3200" dirty="0" smtClean="0"/>
              <a:t> </a:t>
            </a:r>
            <a:r>
              <a:rPr lang="en-US" sz="3200" dirty="0" err="1" smtClean="0"/>
              <a:t>pewarnaan</a:t>
            </a:r>
            <a:r>
              <a:rPr lang="en-US" sz="3200" dirty="0" smtClean="0"/>
              <a:t> </a:t>
            </a:r>
            <a:r>
              <a:rPr lang="en-US" sz="3200" dirty="0" err="1" smtClean="0"/>
              <a:t>bersifat</a:t>
            </a:r>
            <a:r>
              <a:rPr lang="en-US" sz="3200" dirty="0" smtClean="0"/>
              <a:t> </a:t>
            </a:r>
            <a:r>
              <a:rPr lang="en-US" sz="3200" dirty="0" err="1" smtClean="0"/>
              <a:t>subjektif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4579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6750" y="1580682"/>
            <a:ext cx="7334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Aminudin</a:t>
            </a:r>
            <a:r>
              <a:rPr lang="en-US" sz="3200" dirty="0" smtClean="0"/>
              <a:t> (2010)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warna</a:t>
            </a:r>
            <a:r>
              <a:rPr lang="en-US" sz="3200" dirty="0" smtClean="0"/>
              <a:t> RGB, HSV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YcbCr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pemutuan</a:t>
            </a:r>
            <a:r>
              <a:rPr lang="en-US" sz="3200" dirty="0" smtClean="0"/>
              <a:t> </a:t>
            </a:r>
            <a:r>
              <a:rPr lang="en-US" sz="3200" dirty="0" err="1" smtClean="0"/>
              <a:t>buah</a:t>
            </a:r>
            <a:r>
              <a:rPr lang="en-US" sz="3200" dirty="0" smtClean="0"/>
              <a:t> </a:t>
            </a:r>
            <a:r>
              <a:rPr lang="en-US" sz="3200" dirty="0" err="1" smtClean="0"/>
              <a:t>belimbing</a:t>
            </a:r>
            <a:r>
              <a:rPr lang="en-US" sz="3200" dirty="0" smtClean="0"/>
              <a:t> </a:t>
            </a:r>
            <a:r>
              <a:rPr lang="en-US" sz="3200" dirty="0" err="1" smtClean="0"/>
              <a:t>manis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berwarna</a:t>
            </a:r>
            <a:r>
              <a:rPr lang="en-US" sz="3200" dirty="0" smtClean="0"/>
              <a:t> </a:t>
            </a:r>
            <a:r>
              <a:rPr lang="en-US" sz="3200" dirty="0" err="1" smtClean="0"/>
              <a:t>hijau</a:t>
            </a:r>
            <a:r>
              <a:rPr lang="en-US" sz="3200" dirty="0" smtClean="0"/>
              <a:t> </a:t>
            </a:r>
            <a:r>
              <a:rPr lang="en-US" sz="3200" dirty="0" err="1" smtClean="0"/>
              <a:t>hingga</a:t>
            </a:r>
            <a:r>
              <a:rPr lang="en-US" sz="3200" dirty="0" smtClean="0"/>
              <a:t> </a:t>
            </a:r>
            <a:r>
              <a:rPr lang="en-US" sz="3200" dirty="0" err="1" smtClean="0"/>
              <a:t>kekuning</a:t>
            </a:r>
            <a:r>
              <a:rPr lang="en-US" sz="3200" dirty="0" smtClean="0"/>
              <a:t> </a:t>
            </a:r>
            <a:r>
              <a:rPr lang="en-US" sz="3200" dirty="0" err="1" smtClean="0"/>
              <a:t>kuningan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menghasilkan</a:t>
            </a:r>
            <a:r>
              <a:rPr lang="en-US" sz="3200" dirty="0" smtClean="0"/>
              <a:t> </a:t>
            </a:r>
            <a:r>
              <a:rPr lang="en-US" sz="3200" dirty="0" err="1" smtClean="0"/>
              <a:t>akurasi</a:t>
            </a:r>
            <a:r>
              <a:rPr lang="en-US" sz="3200" dirty="0" smtClean="0"/>
              <a:t> </a:t>
            </a:r>
            <a:r>
              <a:rPr lang="en-US" sz="3200" dirty="0" err="1" smtClean="0"/>
              <a:t>terbaik</a:t>
            </a:r>
            <a:r>
              <a:rPr lang="en-US" sz="3200" dirty="0" smtClean="0"/>
              <a:t> 63.44% </a:t>
            </a:r>
            <a:r>
              <a:rPr lang="en-US" sz="3200" dirty="0" err="1" smtClean="0"/>
              <a:t>untuk</a:t>
            </a:r>
            <a:r>
              <a:rPr lang="en-US" sz="3200" dirty="0" smtClean="0"/>
              <a:t> histogram R, 78.87 % </a:t>
            </a:r>
            <a:r>
              <a:rPr lang="en-US" sz="3200" dirty="0" err="1" smtClean="0"/>
              <a:t>untuk</a:t>
            </a:r>
            <a:r>
              <a:rPr lang="en-US" sz="3200" dirty="0" smtClean="0"/>
              <a:t> histogram H </a:t>
            </a:r>
            <a:r>
              <a:rPr lang="en-US" sz="3200" dirty="0" err="1" smtClean="0"/>
              <a:t>dan</a:t>
            </a:r>
            <a:r>
              <a:rPr lang="en-US" sz="3200" dirty="0" smtClean="0"/>
              <a:t> 84.39% histogram Cr.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18244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62500" y="207198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 smtClean="0"/>
              <a:t>Puspitasari</a:t>
            </a:r>
            <a:r>
              <a:rPr lang="en-US" sz="3200" dirty="0" smtClean="0"/>
              <a:t> (2011) </a:t>
            </a:r>
            <a:r>
              <a:rPr lang="en-US" sz="3200" dirty="0" err="1" smtClean="0"/>
              <a:t>penelitian</a:t>
            </a:r>
            <a:r>
              <a:rPr lang="en-US" sz="3200" dirty="0" smtClean="0"/>
              <a:t>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identifikasi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daun</a:t>
            </a:r>
            <a:r>
              <a:rPr lang="en-US" sz="3200" dirty="0" smtClean="0"/>
              <a:t> </a:t>
            </a:r>
            <a:r>
              <a:rPr lang="en-US" sz="3200" dirty="0" err="1" smtClean="0"/>
              <a:t>Shorea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Backpropagation Neural Network </a:t>
            </a:r>
            <a:r>
              <a:rPr lang="en-US" sz="3200" dirty="0" err="1" smtClean="0"/>
              <a:t>menghasilkan</a:t>
            </a:r>
            <a:r>
              <a:rPr lang="en-US" sz="3200" dirty="0" smtClean="0"/>
              <a:t> </a:t>
            </a:r>
            <a:r>
              <a:rPr lang="en-US" sz="3200" dirty="0" err="1" smtClean="0"/>
              <a:t>akurasi</a:t>
            </a:r>
            <a:r>
              <a:rPr lang="en-US" sz="3200" dirty="0" smtClean="0"/>
              <a:t> 94%.</a:t>
            </a:r>
          </a:p>
        </p:txBody>
      </p:sp>
    </p:spTree>
    <p:extLst>
      <p:ext uri="{BB962C8B-B14F-4D97-AF65-F5344CB8AC3E}">
        <p14:creationId xmlns:p14="http://schemas.microsoft.com/office/powerpoint/2010/main" val="113503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3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231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452</Words>
  <Application>Microsoft Macintosh PowerPoint</Application>
  <PresentationFormat>Custom</PresentationFormat>
  <Paragraphs>243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PREDIKSI KANDUNGAN LIGNIN PADA DEDAK PADI MENGGUNAKAN JARINGAN SARAF TIRUAN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Citra Dedak Padi</vt:lpstr>
      <vt:lpstr>Ekstraksi Warna HSV</vt:lpstr>
      <vt:lpstr>Pelatihan Neural Network</vt:lpstr>
      <vt:lpstr>Pengujian</vt:lpstr>
      <vt:lpstr>Evaluasi</vt:lpstr>
      <vt:lpstr>Jadwal Kegiatan</vt:lpstr>
      <vt:lpstr>TERIMA KASIH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KANDUNGAN LIGNIN PADA DEDAK PADI MENGGUNAKAN JARINGAN SARAF TIRUAN</dc:title>
  <dc:creator>Ihsan Arif</dc:creator>
  <cp:lastModifiedBy>Macbook Pro</cp:lastModifiedBy>
  <cp:revision>43</cp:revision>
  <dcterms:created xsi:type="dcterms:W3CDTF">2016-08-24T22:42:20Z</dcterms:created>
  <dcterms:modified xsi:type="dcterms:W3CDTF">2016-08-25T10:56:04Z</dcterms:modified>
</cp:coreProperties>
</file>