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7" r:id="rId4"/>
    <p:sldId id="288" r:id="rId5"/>
    <p:sldId id="305" r:id="rId6"/>
    <p:sldId id="272" r:id="rId7"/>
    <p:sldId id="273" r:id="rId8"/>
    <p:sldId id="307" r:id="rId9"/>
    <p:sldId id="308" r:id="rId10"/>
    <p:sldId id="276" r:id="rId11"/>
    <p:sldId id="280" r:id="rId12"/>
    <p:sldId id="289" r:id="rId13"/>
    <p:sldId id="306" r:id="rId14"/>
    <p:sldId id="281" r:id="rId15"/>
    <p:sldId id="290" r:id="rId16"/>
    <p:sldId id="293" r:id="rId17"/>
    <p:sldId id="294" r:id="rId18"/>
    <p:sldId id="268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ED7D31"/>
    <a:srgbClr val="023160"/>
    <a:srgbClr val="FFC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24" autoAdjust="0"/>
    <p:restoredTop sz="94660"/>
  </p:normalViewPr>
  <p:slideViewPr>
    <p:cSldViewPr snapToGrid="0">
      <p:cViewPr>
        <p:scale>
          <a:sx n="50" d="100"/>
          <a:sy n="50" d="100"/>
        </p:scale>
        <p:origin x="110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95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3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7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2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8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0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5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58E4-C484-4969-A32D-BDCC270B5E67}" type="datetimeFigureOut">
              <a:rPr lang="id-ID" smtClean="0"/>
              <a:t>23/08/2017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3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721" y="1585526"/>
            <a:ext cx="9144000" cy="2387600"/>
          </a:xfrm>
        </p:spPr>
        <p:txBody>
          <a:bodyPr>
            <a:noAutofit/>
          </a:bodyPr>
          <a:lstStyle/>
          <a:p>
            <a:r>
              <a:rPr lang="id-ID" sz="4000" b="1" dirty="0" smtClean="0"/>
              <a:t>Pengembangan Sistem </a:t>
            </a:r>
            <a:r>
              <a:rPr lang="en-US" sz="4000" b="1" dirty="0" err="1" smtClean="0"/>
              <a:t>Formulasi</a:t>
            </a:r>
            <a:r>
              <a:rPr lang="en-US" sz="4000" b="1" dirty="0" smtClean="0"/>
              <a:t> </a:t>
            </a:r>
            <a:r>
              <a:rPr lang="en-US" sz="4000" b="1" dirty="0" err="1"/>
              <a:t>Ransum</a:t>
            </a:r>
            <a:r>
              <a:rPr lang="en-US" sz="4000" b="1" dirty="0"/>
              <a:t> </a:t>
            </a:r>
            <a:r>
              <a:rPr lang="en-US" sz="4000" b="1" dirty="0" err="1"/>
              <a:t>untuk</a:t>
            </a:r>
            <a:r>
              <a:rPr lang="en-US" sz="4000" b="1" dirty="0"/>
              <a:t> </a:t>
            </a:r>
            <a:r>
              <a:rPr lang="en-US" sz="4000" b="1" dirty="0" err="1"/>
              <a:t>Kebutuhan</a:t>
            </a:r>
            <a:r>
              <a:rPr lang="en-US" sz="4000" b="1" dirty="0"/>
              <a:t> </a:t>
            </a:r>
            <a:r>
              <a:rPr lang="en-US" sz="4000" b="1" dirty="0" err="1"/>
              <a:t>Nutrisi</a:t>
            </a:r>
            <a:r>
              <a:rPr lang="en-US" sz="4000" b="1" dirty="0"/>
              <a:t> </a:t>
            </a:r>
            <a:r>
              <a:rPr lang="en-US" sz="4000" b="1" dirty="0" err="1"/>
              <a:t>Ternak</a:t>
            </a:r>
            <a:r>
              <a:rPr lang="en-US" sz="4000" b="1" dirty="0"/>
              <a:t> </a:t>
            </a:r>
            <a:r>
              <a:rPr lang="en-US" sz="4000" b="1" dirty="0" err="1"/>
              <a:t>Sapi</a:t>
            </a:r>
            <a:r>
              <a:rPr lang="en-US" sz="4000" b="1" dirty="0"/>
              <a:t> </a:t>
            </a:r>
            <a:r>
              <a:rPr lang="en-US" sz="4000" b="1" dirty="0" err="1" smtClean="0"/>
              <a:t>Menggunakan</a:t>
            </a:r>
            <a:r>
              <a:rPr lang="en-US" sz="4000" b="1" dirty="0" smtClean="0"/>
              <a:t> </a:t>
            </a:r>
            <a:r>
              <a:rPr lang="en-US" sz="4000" b="1" dirty="0" err="1"/>
              <a:t>Pemrograman</a:t>
            </a:r>
            <a:r>
              <a:rPr lang="en-US" sz="4000" b="1" dirty="0"/>
              <a:t> Linier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85" y="4825999"/>
            <a:ext cx="5267158" cy="1443790"/>
          </a:xfrm>
        </p:spPr>
        <p:txBody>
          <a:bodyPr>
            <a:normAutofit/>
          </a:bodyPr>
          <a:lstStyle/>
          <a:p>
            <a:pPr algn="l"/>
            <a:r>
              <a:rPr lang="id-ID" sz="5000" dirty="0" smtClean="0"/>
              <a:t>ALIN NUR ALIFAH</a:t>
            </a:r>
            <a:endParaRPr lang="en-US" sz="5000" dirty="0" smtClean="0"/>
          </a:p>
          <a:p>
            <a:pPr algn="l"/>
            <a:r>
              <a:rPr lang="en-US" dirty="0" smtClean="0"/>
              <a:t>(</a:t>
            </a:r>
            <a:r>
              <a:rPr lang="id-ID" dirty="0" smtClean="0"/>
              <a:t>G6454068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farm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60745" r="-1097" b="23577"/>
          <a:stretch/>
        </p:blipFill>
        <p:spPr>
          <a:xfrm>
            <a:off x="-1" y="0"/>
            <a:ext cx="12331337" cy="19116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4737" y="497259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err="1"/>
              <a:t>Pembimbing</a:t>
            </a:r>
            <a:endParaRPr lang="en-US" sz="2400" dirty="0"/>
          </a:p>
          <a:p>
            <a:pPr algn="r"/>
            <a:r>
              <a:rPr lang="id-ID" sz="2400" dirty="0" smtClean="0"/>
              <a:t>Irman Hermadi, Skom, MS, PhD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1396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71474" y="994610"/>
            <a:ext cx="71307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id-ID" sz="3200" dirty="0" smtClean="0"/>
              <a:t>Rahman</a:t>
            </a:r>
            <a:r>
              <a:rPr lang="en-US" sz="3200" dirty="0" smtClean="0"/>
              <a:t> </a:t>
            </a:r>
            <a:r>
              <a:rPr lang="en-US" sz="3200" dirty="0"/>
              <a:t>(</a:t>
            </a:r>
            <a:r>
              <a:rPr lang="en-US" sz="3200" dirty="0" smtClean="0"/>
              <a:t>20</a:t>
            </a:r>
            <a:r>
              <a:rPr lang="id-ID" sz="3200" dirty="0" smtClean="0"/>
              <a:t>17</a:t>
            </a:r>
            <a:r>
              <a:rPr lang="en-US" sz="3200" dirty="0" smtClean="0"/>
              <a:t>) </a:t>
            </a:r>
            <a:r>
              <a:rPr lang="en-US" sz="3200" dirty="0" err="1"/>
              <a:t>berhasil</a:t>
            </a:r>
            <a:r>
              <a:rPr lang="en-US" sz="3200" dirty="0"/>
              <a:t> </a:t>
            </a:r>
            <a:r>
              <a:rPr lang="en-US" sz="3200" dirty="0" err="1"/>
              <a:t>memformulasikan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bahan</a:t>
            </a:r>
            <a:r>
              <a:rPr lang="en-US" sz="3200" dirty="0"/>
              <a:t> </a:t>
            </a:r>
            <a:r>
              <a:rPr lang="en-US" sz="3200" dirty="0" err="1"/>
              <a:t>pakan</a:t>
            </a:r>
            <a:r>
              <a:rPr lang="en-US" sz="3200" dirty="0"/>
              <a:t> yang </a:t>
            </a:r>
            <a:r>
              <a:rPr lang="en-US" sz="3200" dirty="0" err="1">
                <a:solidFill>
                  <a:srgbClr val="FF3300"/>
                </a:solidFill>
              </a:rPr>
              <a:t>sesuai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>
                <a:solidFill>
                  <a:srgbClr val="FF3300"/>
                </a:solidFill>
              </a:rPr>
              <a:t>dengan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>
                <a:solidFill>
                  <a:srgbClr val="FF3300"/>
                </a:solidFill>
              </a:rPr>
              <a:t>keinginan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>
                <a:solidFill>
                  <a:srgbClr val="FF3300"/>
                </a:solidFill>
              </a:rPr>
              <a:t>pengguna</a:t>
            </a:r>
            <a:r>
              <a:rPr lang="en-US" sz="3200" dirty="0"/>
              <a:t>,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dikenali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pengoperasiannya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3300"/>
                </a:solidFill>
              </a:rPr>
              <a:t>lebih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 err="1">
                <a:solidFill>
                  <a:srgbClr val="FF3300"/>
                </a:solidFill>
              </a:rPr>
              <a:t>mudah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244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52900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89238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68271"/>
            <a:ext cx="7467600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W:\temp\ling\ppt\new_layout\th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4668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W:\temp\ling\ppt\new_layout\tar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841625"/>
            <a:ext cx="10779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W:\temp\ling\ppt\new_layout\id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217988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01481" y="1496670"/>
            <a:ext cx="56197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Membuat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formula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ransum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id-ID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ptimal</a:t>
            </a:r>
            <a:r>
              <a:rPr lang="id-ID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dan mudah diakses</a:t>
            </a:r>
            <a:endParaRPr lang="id-ID" sz="2600" b="1" dirty="0">
              <a:solidFill>
                <a:srgbClr val="003E6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1481" y="2934305"/>
            <a:ext cx="56197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Kombinasi pakan </a:t>
            </a:r>
            <a:r>
              <a:rPr lang="en-US" sz="26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kebutuhan tercukupi </a:t>
            </a:r>
            <a:r>
              <a:rPr lang="en-US" sz="2600" b="1" dirty="0" err="1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dengan </a:t>
            </a:r>
            <a:r>
              <a:rPr lang="en-US" sz="26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harga minimum</a:t>
            </a:r>
            <a:endParaRPr lang="id-ID" sz="2600" b="1" dirty="0">
              <a:solidFill>
                <a:srgbClr val="003E6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399" y="4247016"/>
            <a:ext cx="538117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Mengimplementasika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n metode </a:t>
            </a:r>
            <a:r>
              <a:rPr lang="en-US" sz="2600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linear programming</a:t>
            </a:r>
            <a:endParaRPr lang="id-ID" sz="2600" b="1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k next slide">
            <a:hlinkClick r:id="" action="ppaction://hlinkshowjump?jump=nextslide"/>
          </p:cNvPr>
          <p:cNvSpPr/>
          <p:nvPr/>
        </p:nvSpPr>
        <p:spPr>
          <a:xfrm>
            <a:off x="3445550" y="1051560"/>
            <a:ext cx="2311637" cy="470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4773" t="35742" r="51281" b="23047"/>
          <a:stretch/>
        </p:blipFill>
        <p:spPr>
          <a:xfrm>
            <a:off x="523873" y="1051560"/>
            <a:ext cx="2601121" cy="43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0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METODE PENELITIAN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90" y="1325563"/>
            <a:ext cx="6258920" cy="5398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7" r="15467" b="3712"/>
          <a:stretch/>
        </p:blipFill>
        <p:spPr>
          <a:xfrm>
            <a:off x="19050" y="0"/>
            <a:ext cx="478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Pengumpulan Kebutuhan</a:t>
            </a:r>
            <a:endParaRPr lang="en-US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2" t="7712" b="7622"/>
          <a:stretch/>
        </p:blipFill>
        <p:spPr>
          <a:xfrm>
            <a:off x="-13447" y="-19050"/>
            <a:ext cx="4586747" cy="6877050"/>
          </a:xfrm>
          <a:prstGeom prst="rect">
            <a:avLst/>
          </a:prstGeom>
        </p:spPr>
      </p:pic>
      <p:sp>
        <p:nvSpPr>
          <p:cNvPr id="6" name="Text Placeholder 8"/>
          <p:cNvSpPr txBox="1">
            <a:spLocks/>
          </p:cNvSpPr>
          <p:nvPr/>
        </p:nvSpPr>
        <p:spPr>
          <a:xfrm>
            <a:off x="5262031" y="1524000"/>
            <a:ext cx="6155391" cy="4505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3000" dirty="0" smtClean="0"/>
              <a:t>Mendefinisikan kebutuhan seluruh sistem termasuk jenis pakan dan kebutuhan nutrisi. Juga pengumpulan data kandungan nutrisi pakan dan kebutuhan nutrisi hewan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sz="3000" dirty="0"/>
          </a:p>
          <a:p>
            <a:r>
              <a:rPr lang="en-US" sz="3000" dirty="0" smtClean="0"/>
              <a:t>Data yang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diperoleh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National Research Council (1996)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buku</a:t>
            </a:r>
            <a:r>
              <a:rPr lang="en-US" sz="3000" dirty="0" smtClean="0"/>
              <a:t> </a:t>
            </a:r>
            <a:r>
              <a:rPr lang="en-US" sz="3000" i="1" dirty="0" smtClean="0"/>
              <a:t>Nutrient Requirements of Beef Cattle: Seventh Revised Edition</a:t>
            </a:r>
            <a:r>
              <a:rPr lang="id-ID" sz="3000" i="1" dirty="0" smtClean="0"/>
              <a:t> </a:t>
            </a:r>
            <a:endParaRPr lang="en-US" sz="3000" i="1" dirty="0" smtClean="0"/>
          </a:p>
          <a:p>
            <a:r>
              <a:rPr lang="en-US" sz="3000" dirty="0" smtClean="0"/>
              <a:t>Data </a:t>
            </a:r>
            <a:r>
              <a:rPr lang="en-US" sz="3000" dirty="0" err="1" smtClean="0"/>
              <a:t>Kebutuhan</a:t>
            </a:r>
            <a:r>
              <a:rPr lang="en-US" sz="3000" dirty="0" smtClean="0"/>
              <a:t> </a:t>
            </a:r>
            <a:r>
              <a:rPr lang="en-US" sz="3000" dirty="0" err="1" smtClean="0"/>
              <a:t>Nutrisi</a:t>
            </a:r>
            <a:r>
              <a:rPr lang="en-US" sz="3000" dirty="0" smtClean="0"/>
              <a:t> </a:t>
            </a:r>
            <a:r>
              <a:rPr lang="en-US" sz="3000" dirty="0" err="1" smtClean="0"/>
              <a:t>Pakan</a:t>
            </a:r>
            <a:r>
              <a:rPr lang="en-US" sz="3000" dirty="0" smtClean="0"/>
              <a:t> </a:t>
            </a:r>
            <a:r>
              <a:rPr lang="en-US" sz="3000" dirty="0" err="1" smtClean="0"/>
              <a:t>Ternak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Lab </a:t>
            </a:r>
            <a:r>
              <a:rPr lang="en-US" sz="3000" dirty="0" err="1" smtClean="0"/>
              <a:t>Pakan</a:t>
            </a:r>
            <a:r>
              <a:rPr lang="en-US" sz="3000" dirty="0" smtClean="0"/>
              <a:t>, </a:t>
            </a:r>
            <a:r>
              <a:rPr lang="en-US" sz="3000" dirty="0" err="1" smtClean="0"/>
              <a:t>Fakultas</a:t>
            </a:r>
            <a:r>
              <a:rPr lang="en-US" sz="3000" dirty="0" smtClean="0"/>
              <a:t> </a:t>
            </a:r>
            <a:r>
              <a:rPr lang="en-US" sz="3000" dirty="0" err="1" smtClean="0"/>
              <a:t>Peternakan</a:t>
            </a:r>
            <a:r>
              <a:rPr lang="en-US" sz="3000" dirty="0" smtClean="0"/>
              <a:t> IPB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074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930" y="209550"/>
            <a:ext cx="6019800" cy="1325563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+mn-lt"/>
              </a:rPr>
              <a:t>Perancangan dan Pemodelan</a:t>
            </a:r>
            <a:endParaRPr lang="en-US" sz="3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694" y="1760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inf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5" r="1"/>
          <a:stretch/>
        </p:blipFill>
        <p:spPr>
          <a:xfrm>
            <a:off x="1" y="0"/>
            <a:ext cx="155433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24" y="1760444"/>
            <a:ext cx="5248275" cy="4210050"/>
          </a:xfrm>
          <a:prstGeom prst="rect">
            <a:avLst/>
          </a:prstGeom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7212099" y="1804737"/>
            <a:ext cx="4352371" cy="4638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Dimana, </a:t>
            </a:r>
          </a:p>
          <a:p>
            <a:pPr marL="0" indent="0">
              <a:buNone/>
            </a:pPr>
            <a:r>
              <a:rPr lang="id-ID" sz="2400" dirty="0" smtClean="0"/>
              <a:t>Z merupakan harga ransum yang diperoleh, </a:t>
            </a:r>
          </a:p>
          <a:p>
            <a:pPr marL="0" indent="0">
              <a:buNone/>
            </a:pPr>
            <a:r>
              <a:rPr lang="id-ID" sz="2400" dirty="0" smtClean="0"/>
              <a:t>c adalah harga bahan makanan yang digunakan, </a:t>
            </a:r>
          </a:p>
          <a:p>
            <a:pPr marL="0" indent="0">
              <a:buNone/>
            </a:pPr>
            <a:r>
              <a:rPr lang="id-ID" sz="2400" dirty="0" smtClean="0"/>
              <a:t>x adalah </a:t>
            </a:r>
            <a:r>
              <a:rPr lang="sv-SE" sz="2400" dirty="0"/>
              <a:t>bahan makanan yang digunakan,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a </a:t>
            </a:r>
            <a:r>
              <a:rPr lang="sv-SE" sz="2400" dirty="0"/>
              <a:t>adalah kandungan </a:t>
            </a:r>
            <a:r>
              <a:rPr lang="sv-SE" sz="2400" dirty="0" smtClean="0"/>
              <a:t>nutrisi</a:t>
            </a:r>
            <a:r>
              <a:rPr lang="id-ID" sz="2400" dirty="0" smtClean="0"/>
              <a:t> </a:t>
            </a:r>
            <a:r>
              <a:rPr lang="sv-SE" sz="2400" dirty="0" smtClean="0"/>
              <a:t>bahan </a:t>
            </a:r>
            <a:r>
              <a:rPr lang="sv-SE" sz="2400" dirty="0"/>
              <a:t>makanan,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b </a:t>
            </a:r>
            <a:r>
              <a:rPr lang="sv-SE" sz="2400" dirty="0"/>
              <a:t>adalah standar kebutuhan nutrisi,</a:t>
            </a:r>
          </a:p>
          <a:p>
            <a:pPr marL="0" indent="0">
              <a:buNone/>
            </a:pPr>
            <a:r>
              <a:rPr lang="fi-FI" sz="2400" dirty="0" smtClean="0"/>
              <a:t>m</a:t>
            </a:r>
            <a:r>
              <a:rPr lang="fi-FI" sz="2400" dirty="0"/>
              <a:t>, n merupakan iterasi.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82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1" y="365125"/>
            <a:ext cx="7619979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dirty="0" smtClean="0">
                <a:latin typeface="+mn-lt"/>
              </a:rPr>
              <a:t>Pembuatan </a:t>
            </a:r>
            <a:r>
              <a:rPr lang="id-ID" sz="3600" i="1" dirty="0" smtClean="0">
                <a:latin typeface="+mn-lt"/>
              </a:rPr>
              <a:t>Prototype</a:t>
            </a:r>
            <a:endParaRPr lang="en-US" sz="3600" i="1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409079" y="1804737"/>
            <a:ext cx="6155391" cy="4638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Membangun </a:t>
            </a:r>
            <a:r>
              <a:rPr lang="id-ID" i="1" dirty="0" smtClean="0"/>
              <a:t>prototype</a:t>
            </a:r>
            <a:r>
              <a:rPr lang="id-ID" dirty="0" smtClean="0"/>
              <a:t> </a:t>
            </a:r>
            <a:r>
              <a:rPr lang="id-ID" dirty="0"/>
              <a:t>dengan </a:t>
            </a:r>
            <a:r>
              <a:rPr lang="id-ID" dirty="0" smtClean="0"/>
              <a:t>mengimplementasikan hasil </a:t>
            </a:r>
            <a:r>
              <a:rPr lang="id-ID" dirty="0"/>
              <a:t>perancangan pada tahap sebelumnya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sz="3000" dirty="0"/>
          </a:p>
          <a:p>
            <a:pPr marL="0" indent="0">
              <a:buNone/>
            </a:pPr>
            <a:r>
              <a:rPr lang="id-ID" dirty="0"/>
              <a:t>Jika hasil evaluasi sudah sesuai dengan </a:t>
            </a:r>
            <a:r>
              <a:rPr lang="id-ID" dirty="0" smtClean="0"/>
              <a:t>kebutuhan </a:t>
            </a:r>
            <a:r>
              <a:rPr lang="sv-SE" dirty="0" smtClean="0"/>
              <a:t>pengguna </a:t>
            </a:r>
            <a:r>
              <a:rPr lang="sv-SE" dirty="0"/>
              <a:t>maka pengembangan dilanjutkan ke tahap </a:t>
            </a:r>
            <a:r>
              <a:rPr lang="sv-SE" dirty="0" smtClean="0"/>
              <a:t>selanjutnya,</a:t>
            </a:r>
            <a:r>
              <a:rPr lang="id-ID" dirty="0" smtClean="0"/>
              <a:t> </a:t>
            </a:r>
            <a:r>
              <a:rPr lang="fi-FI" dirty="0" smtClean="0"/>
              <a:t>jika </a:t>
            </a:r>
            <a:r>
              <a:rPr lang="fi-FI" dirty="0"/>
              <a:t>evalusai belum sesuai kebutuhan </a:t>
            </a:r>
            <a:r>
              <a:rPr lang="fi-FI" dirty="0" smtClean="0"/>
              <a:t>maka</a:t>
            </a:r>
            <a:r>
              <a:rPr lang="id-ID" dirty="0" smtClean="0"/>
              <a:t> prototype </a:t>
            </a:r>
            <a:r>
              <a:rPr lang="id-ID" dirty="0"/>
              <a:t>diperbaiki dengan mengulang langkah 1 dan</a:t>
            </a:r>
          </a:p>
          <a:p>
            <a:pPr marL="0" indent="0">
              <a:buNone/>
            </a:pPr>
            <a:r>
              <a:rPr lang="id-ID" dirty="0"/>
              <a:t>2.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OJ91DA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r="15887"/>
          <a:stretch/>
        </p:blipFill>
        <p:spPr>
          <a:xfrm>
            <a:off x="-57151" y="-4"/>
            <a:ext cx="4629171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727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295" y="365125"/>
            <a:ext cx="7631705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b="1" i="1" dirty="0">
                <a:latin typeface="+mn-lt"/>
              </a:rPr>
              <a:t>Deployment Delivery dan </a:t>
            </a:r>
            <a:r>
              <a:rPr lang="id-ID" sz="3600" b="1" i="1" dirty="0" smtClean="0">
                <a:latin typeface="+mn-lt"/>
              </a:rPr>
              <a:t>Feedback</a:t>
            </a:r>
            <a:endParaRPr lang="en-US" sz="3600" i="1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38160" y="1877042"/>
            <a:ext cx="6675974" cy="4638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200" dirty="0"/>
              <a:t>Prototype yang sudah disepakati, dirancang dan </a:t>
            </a:r>
            <a:r>
              <a:rPr lang="id-ID" sz="3200" dirty="0" smtClean="0"/>
              <a:t>dikembangkan </a:t>
            </a:r>
            <a:r>
              <a:rPr lang="sv-SE" sz="3200" dirty="0" smtClean="0"/>
              <a:t>ke </a:t>
            </a:r>
            <a:r>
              <a:rPr lang="sv-SE" sz="3200" dirty="0"/>
              <a:t>dalam bahasa pemrograman yang sesuai</a:t>
            </a:r>
            <a:r>
              <a:rPr lang="sv-SE" sz="3200" dirty="0" smtClean="0"/>
              <a:t>.</a:t>
            </a:r>
            <a:endParaRPr lang="id-ID" sz="3200" dirty="0" smtClean="0"/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id-ID" sz="3200" dirty="0"/>
              <a:t>Sistem yang telah dibangun dilakukan evaluasi dan </a:t>
            </a:r>
            <a:r>
              <a:rPr lang="id-ID" sz="3200" dirty="0" smtClean="0"/>
              <a:t>pengujian dengan </a:t>
            </a:r>
            <a:r>
              <a:rPr lang="id-ID" sz="3200" dirty="0"/>
              <a:t>menggunakan black-box testing</a:t>
            </a:r>
            <a:r>
              <a:rPr lang="id-ID" sz="3200" dirty="0" smtClean="0"/>
              <a:t>.</a:t>
            </a:r>
            <a:r>
              <a:rPr lang="id-ID" sz="3200" dirty="0"/>
              <a:t>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co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5" r="1" b="4191"/>
          <a:stretch/>
        </p:blipFill>
        <p:spPr>
          <a:xfrm>
            <a:off x="-38100" y="-13373"/>
            <a:ext cx="4598395" cy="68523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449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324" y="377731"/>
            <a:ext cx="5185276" cy="1325563"/>
          </a:xfrm>
        </p:spPr>
        <p:txBody>
          <a:bodyPr/>
          <a:lstStyle/>
          <a:p>
            <a:r>
              <a:rPr lang="id-ID" dirty="0" smtClean="0">
                <a:latin typeface="+mn-lt"/>
              </a:rPr>
              <a:t>Evaluasi Algoritma</a:t>
            </a: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76801" y="1887960"/>
            <a:ext cx="6457950" cy="463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 smtClean="0"/>
              <a:t>Evaluasi dilakukan dengan cara perbandingan hasil presentase nutrisi dan </a:t>
            </a:r>
            <a:r>
              <a:rPr lang="id-ID" sz="3200" dirty="0" smtClean="0"/>
              <a:t>harga antara sistem yang dibangun dengan sistem Winfeed.</a:t>
            </a:r>
            <a:endParaRPr lang="id-ID" sz="3200" dirty="0" smtClean="0"/>
          </a:p>
          <a:p>
            <a:pPr marL="0" indent="0">
              <a:buNone/>
            </a:pPr>
            <a:endParaRPr lang="id-ID" sz="3200" dirty="0"/>
          </a:p>
          <a:p>
            <a:pPr marL="0" indent="0">
              <a:buNone/>
            </a:pPr>
            <a:r>
              <a:rPr lang="id-ID" sz="3200" dirty="0"/>
              <a:t>Hasil </a:t>
            </a:r>
            <a:r>
              <a:rPr lang="id-ID" sz="3200" dirty="0" smtClean="0"/>
              <a:t>evaluasi yang </a:t>
            </a:r>
            <a:r>
              <a:rPr lang="id-ID" sz="3200" dirty="0"/>
              <a:t>baik adalah yang menghasilkan nilai </a:t>
            </a:r>
            <a:r>
              <a:rPr lang="id-ID" sz="3200" dirty="0" smtClean="0"/>
              <a:t>selisih lebih </a:t>
            </a:r>
            <a:r>
              <a:rPr lang="id-ID" sz="3200" dirty="0"/>
              <a:t>kecil.</a:t>
            </a:r>
            <a:endParaRPr lang="id-ID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5" b="4507"/>
          <a:stretch/>
        </p:blipFill>
        <p:spPr>
          <a:xfrm>
            <a:off x="19050" y="-65613"/>
            <a:ext cx="3994555" cy="69236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72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idx="4294967295"/>
          </p:nvPr>
        </p:nvSpPr>
        <p:spPr>
          <a:xfrm>
            <a:off x="4088571" y="1979099"/>
            <a:ext cx="7426889" cy="148892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id-ID" sz="7000" dirty="0" smtClean="0">
                <a:solidFill>
                  <a:schemeClr val="bg2"/>
                </a:solidFill>
                <a:latin typeface="Tahoma" panose="020B0604030504040204" pitchFamily="34" charset="0"/>
                <a:ea typeface="PMingLiU" pitchFamily="18" charset="-120"/>
              </a:rPr>
              <a:t>TERIMA KASIH</a:t>
            </a: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 bwMode="auto">
          <a:xfrm>
            <a:off x="4220410" y="3119226"/>
            <a:ext cx="7163211" cy="11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id-ID" sz="40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PERTANYAAN?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3" y="1486822"/>
            <a:ext cx="311200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060" y="1424738"/>
            <a:ext cx="678329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Menurut hasil sensus pertanian 2003 sekitar 22,63% Rumah Tangga Pertanian di pedesaan dan perkotaan merupakan Rumah Tangga Usaha </a:t>
            </a:r>
            <a:r>
              <a:rPr lang="id-ID" sz="3200" dirty="0"/>
              <a:t>Peternakan. Berdasarkan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Domestik</a:t>
            </a:r>
            <a:r>
              <a:rPr lang="en-US" sz="3200" dirty="0"/>
              <a:t> </a:t>
            </a:r>
            <a:r>
              <a:rPr lang="en-US" sz="3200" dirty="0" err="1"/>
              <a:t>Bruto</a:t>
            </a:r>
            <a:r>
              <a:rPr lang="en-US" sz="3200" dirty="0"/>
              <a:t> </a:t>
            </a:r>
            <a:r>
              <a:rPr lang="id-ID" sz="3200" dirty="0"/>
              <a:t>(PDB) peternakan triwulan 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3200" dirty="0"/>
              <a:t> tahun 2005 tumbuh 5.8</a:t>
            </a:r>
            <a:r>
              <a:rPr lang="id-ID" sz="3200" dirty="0" smtClean="0"/>
              <a:t>% (Makka 2012).</a:t>
            </a:r>
            <a:endParaRPr lang="en-US" sz="3200" dirty="0"/>
          </a:p>
        </p:txBody>
      </p:sp>
      <p:pic>
        <p:nvPicPr>
          <p:cNvPr id="7" name="Picture 6" descr="business-background-design_1212-48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037"/>
          <a:stretch/>
        </p:blipFill>
        <p:spPr>
          <a:xfrm>
            <a:off x="-1" y="0"/>
            <a:ext cx="431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9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97996" y="920621"/>
            <a:ext cx="69327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Menurut Jayanegara (2014) e</a:t>
            </a:r>
            <a:r>
              <a:rPr lang="it-IT" sz="3200" dirty="0" smtClean="0"/>
              <a:t>fisiensi </a:t>
            </a:r>
            <a:r>
              <a:rPr lang="it-IT" sz="3200" dirty="0"/>
              <a:t>produksi dalam suatu usaha </a:t>
            </a:r>
            <a:r>
              <a:rPr lang="it-IT" sz="3200" dirty="0" smtClean="0"/>
              <a:t>peternakan</a:t>
            </a:r>
            <a:r>
              <a:rPr lang="id-ID" sz="3200" dirty="0" smtClean="0"/>
              <a:t> </a:t>
            </a:r>
            <a:r>
              <a:rPr lang="sv-SE" sz="3200" dirty="0" smtClean="0"/>
              <a:t>menjadi </a:t>
            </a:r>
            <a:r>
              <a:rPr lang="sv-SE" sz="3200" dirty="0"/>
              <a:t>faktor penentu keberhasilan </a:t>
            </a:r>
            <a:r>
              <a:rPr lang="sv-SE" sz="3200" dirty="0" smtClean="0"/>
              <a:t>peternakan.</a:t>
            </a:r>
            <a:r>
              <a:rPr lang="id-ID" sz="3200" dirty="0"/>
              <a:t> </a:t>
            </a:r>
            <a:endParaRPr lang="id-ID" sz="3200" dirty="0" smtClean="0"/>
          </a:p>
          <a:p>
            <a:endParaRPr lang="id-ID" sz="3200" dirty="0"/>
          </a:p>
          <a:p>
            <a:r>
              <a:rPr lang="id-ID" sz="3200" dirty="0" smtClean="0"/>
              <a:t>Efisiensi produksi </a:t>
            </a:r>
            <a:r>
              <a:rPr lang="id-ID" sz="3200" dirty="0"/>
              <a:t>dapat diwujudkan dengan pemberian </a:t>
            </a:r>
            <a:r>
              <a:rPr lang="id-ID" sz="3200" dirty="0" smtClean="0"/>
              <a:t>pakan yang </a:t>
            </a:r>
            <a:r>
              <a:rPr lang="id-ID" sz="3200" dirty="0"/>
              <a:t>berkualitas dengan kuantitas yang memadai </a:t>
            </a:r>
            <a:r>
              <a:rPr lang="id-ID" sz="3200" dirty="0" smtClean="0"/>
              <a:t>sesuai dengan </a:t>
            </a:r>
            <a:r>
              <a:rPr lang="id-ID" sz="3200" dirty="0"/>
              <a:t>kebutuhan ternak.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b="8280"/>
          <a:stretch/>
        </p:blipFill>
        <p:spPr>
          <a:xfrm>
            <a:off x="-19050" y="0"/>
            <a:ext cx="42481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7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w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5" b="4824"/>
          <a:stretch/>
        </p:blipFill>
        <p:spPr>
          <a:xfrm>
            <a:off x="0" y="0"/>
            <a:ext cx="429322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4503" y="598974"/>
            <a:ext cx="69327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Ransum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memenuhi</a:t>
            </a:r>
            <a:r>
              <a:rPr lang="en-US" sz="3200" dirty="0"/>
              <a:t> </a:t>
            </a:r>
            <a:r>
              <a:rPr lang="en-US" sz="3200" dirty="0" err="1"/>
              <a:t>nutrisi</a:t>
            </a:r>
            <a:r>
              <a:rPr lang="en-US" sz="3200" dirty="0"/>
              <a:t> </a:t>
            </a:r>
            <a:r>
              <a:rPr lang="en-US" sz="3200" dirty="0" err="1"/>
              <a:t>hewan</a:t>
            </a:r>
            <a:r>
              <a:rPr lang="en-US" sz="3200" dirty="0"/>
              <a:t> </a:t>
            </a:r>
            <a:r>
              <a:rPr lang="en-US" sz="3200" dirty="0" err="1"/>
              <a:t>ternak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meningkatkan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kualitas</a:t>
            </a:r>
            <a:r>
              <a:rPr lang="en-US" sz="3200" dirty="0"/>
              <a:t> </a:t>
            </a:r>
            <a:r>
              <a:rPr lang="en-US" sz="3200" dirty="0" err="1"/>
              <a:t>maupun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kuantitas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ternak</a:t>
            </a:r>
            <a:r>
              <a:rPr lang="en-US" sz="3200" dirty="0"/>
              <a:t>. </a:t>
            </a:r>
            <a:r>
              <a:rPr lang="tr-TR" sz="3200" dirty="0"/>
              <a:t>(Hidayat 2007)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4503" y="2870863"/>
            <a:ext cx="69327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/>
              <a:t>Sehingga formulasi ransum dari </a:t>
            </a:r>
            <a:r>
              <a:rPr lang="id-ID" sz="3200" dirty="0" smtClean="0"/>
              <a:t>sejumlah bahan </a:t>
            </a:r>
            <a:r>
              <a:rPr lang="id-ID" sz="3200" dirty="0"/>
              <a:t>pakan yang tersedia merupakan aspek </a:t>
            </a:r>
            <a:r>
              <a:rPr lang="id-ID" sz="3200" dirty="0" smtClean="0"/>
              <a:t>yang sangat </a:t>
            </a:r>
            <a:r>
              <a:rPr lang="id-ID" sz="3200" dirty="0"/>
              <a:t>vital khususnya dalam </a:t>
            </a:r>
            <a:r>
              <a:rPr lang="id-ID" sz="3200" dirty="0" smtClean="0"/>
              <a:t>rangka menyeimbangkan kandungan </a:t>
            </a:r>
            <a:r>
              <a:rPr lang="id-ID" sz="3200" dirty="0"/>
              <a:t>energi, protein dan nutrien </a:t>
            </a:r>
            <a:r>
              <a:rPr lang="id-ID" sz="3200" dirty="0" smtClean="0"/>
              <a:t>lainnya.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131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2306" y="759021"/>
            <a:ext cx="67463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/>
              <a:t>Shiddieqy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201</a:t>
            </a:r>
            <a:r>
              <a:rPr lang="id-ID" sz="2800" dirty="0" smtClean="0"/>
              <a:t>0</a:t>
            </a:r>
            <a:r>
              <a:rPr lang="en-US" sz="2800" dirty="0" smtClean="0"/>
              <a:t>) </a:t>
            </a:r>
            <a:r>
              <a:rPr lang="en-US" sz="2800" dirty="0" err="1" smtClean="0"/>
              <a:t>mengatakan</a:t>
            </a:r>
            <a:r>
              <a:rPr lang="en-US" sz="2800" dirty="0" smtClean="0"/>
              <a:t> </a:t>
            </a:r>
            <a:r>
              <a:rPr lang="id-ID" sz="2800" dirty="0" smtClean="0"/>
              <a:t>b</a:t>
            </a:r>
            <a:r>
              <a:rPr lang="sv-SE" sz="2800" dirty="0" smtClean="0"/>
              <a:t>erdasarkan </a:t>
            </a:r>
            <a:r>
              <a:rPr lang="sv-SE" sz="2800" dirty="0"/>
              <a:t>sudut pandang ekonomi, </a:t>
            </a:r>
            <a:r>
              <a:rPr lang="sv-SE" sz="2800" dirty="0" smtClean="0"/>
              <a:t>biaya</a:t>
            </a:r>
            <a:r>
              <a:rPr lang="id-ID" sz="2800" dirty="0" smtClean="0"/>
              <a:t> </a:t>
            </a:r>
            <a:r>
              <a:rPr lang="sv-SE" sz="2800" dirty="0" smtClean="0"/>
              <a:t>untuk </a:t>
            </a:r>
            <a:r>
              <a:rPr lang="sv-SE" sz="2800" dirty="0"/>
              <a:t>pembelian pakan ternak merupakan biaya </a:t>
            </a:r>
            <a:r>
              <a:rPr lang="sv-SE" sz="2800" dirty="0" smtClean="0"/>
              <a:t>tertinggi</a:t>
            </a:r>
            <a:r>
              <a:rPr lang="id-ID" sz="2800" dirty="0" smtClean="0"/>
              <a:t> dalam </a:t>
            </a:r>
            <a:r>
              <a:rPr lang="id-ID" sz="2800" dirty="0"/>
              <a:t>agribisnis perternakan. Sehingga biaya </a:t>
            </a:r>
            <a:r>
              <a:rPr lang="id-ID" sz="2800" dirty="0" smtClean="0"/>
              <a:t>tersebut harus </a:t>
            </a:r>
            <a:r>
              <a:rPr lang="id-ID" sz="2800" dirty="0"/>
              <a:t>ditekan serendah mungkin agar tidak </a:t>
            </a:r>
            <a:r>
              <a:rPr lang="id-ID" sz="2800" dirty="0" smtClean="0"/>
              <a:t>mengurangi pendapatan</a:t>
            </a:r>
            <a:r>
              <a:rPr lang="id-ID" sz="2800" dirty="0"/>
              <a:t>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Formulasi</a:t>
            </a:r>
            <a:r>
              <a:rPr lang="en-US" sz="2800" dirty="0" smtClean="0"/>
              <a:t> </a:t>
            </a:r>
            <a:r>
              <a:rPr lang="en-US" sz="2800" dirty="0" err="1"/>
              <a:t>pakan</a:t>
            </a:r>
            <a:r>
              <a:rPr lang="en-US" sz="2800" dirty="0"/>
              <a:t> yang </a:t>
            </a:r>
            <a:r>
              <a:rPr lang="en-US" sz="2800" dirty="0" err="1"/>
              <a:t>dipilih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nutrisi</a:t>
            </a:r>
            <a:r>
              <a:rPr lang="en-US" sz="2800" dirty="0"/>
              <a:t> </a:t>
            </a:r>
            <a:r>
              <a:rPr lang="en-US" sz="2800" dirty="0" err="1"/>
              <a:t>ternak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formula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biaya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termurah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mengurangi</a:t>
            </a:r>
            <a:r>
              <a:rPr lang="en-US" sz="2800" dirty="0"/>
              <a:t> </a:t>
            </a:r>
            <a:r>
              <a:rPr lang="en-US" sz="2800" dirty="0" err="1"/>
              <a:t>kontribusi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pakan</a:t>
            </a:r>
            <a:r>
              <a:rPr lang="en-US" sz="2800" dirty="0"/>
              <a:t>. </a:t>
            </a:r>
          </a:p>
        </p:txBody>
      </p:sp>
      <p:pic>
        <p:nvPicPr>
          <p:cNvPr id="6" name="Picture 5" descr="far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7" r="51506" b="3914"/>
          <a:stretch/>
        </p:blipFill>
        <p:spPr>
          <a:xfrm flipH="1">
            <a:off x="-133350" y="0"/>
            <a:ext cx="443798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93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07406" y="2388424"/>
            <a:ext cx="6529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</a:rPr>
              <a:t>Diperlukan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metode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formulasi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ransum</a:t>
            </a:r>
            <a:r>
              <a:rPr lang="en-US" sz="3200" dirty="0" smtClean="0">
                <a:solidFill>
                  <a:srgbClr val="002060"/>
                </a:solidFill>
              </a:rPr>
              <a:t> yang </a:t>
            </a:r>
            <a:r>
              <a:rPr lang="en-US" sz="3200" i="1" dirty="0" err="1" smtClean="0">
                <a:solidFill>
                  <a:srgbClr val="002060"/>
                </a:solidFill>
              </a:rPr>
              <a:t>mudah</a:t>
            </a:r>
            <a:r>
              <a:rPr lang="en-US" sz="3200" i="1" dirty="0" smtClean="0">
                <a:solidFill>
                  <a:srgbClr val="002060"/>
                </a:solidFill>
              </a:rPr>
              <a:t>, </a:t>
            </a:r>
            <a:r>
              <a:rPr lang="en-US" sz="3200" i="1" dirty="0" err="1" smtClean="0">
                <a:solidFill>
                  <a:srgbClr val="002060"/>
                </a:solidFill>
              </a:rPr>
              <a:t>cepat</a:t>
            </a:r>
            <a:r>
              <a:rPr lang="en-US" sz="3200" i="1" dirty="0" smtClean="0">
                <a:solidFill>
                  <a:srgbClr val="002060"/>
                </a:solidFill>
              </a:rPr>
              <a:t>, </a:t>
            </a:r>
            <a:r>
              <a:rPr lang="en-US" sz="3200" i="1" dirty="0" err="1" smtClean="0">
                <a:solidFill>
                  <a:srgbClr val="002060"/>
                </a:solidFill>
              </a:rPr>
              <a:t>akurat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dalam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penentuan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komposisi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bahan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pakan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dengan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biaya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serendah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mungkin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" name="Picture 1" descr="da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t="758" r="13242" b="4762"/>
          <a:stretch/>
        </p:blipFill>
        <p:spPr>
          <a:xfrm>
            <a:off x="-19050" y="-38099"/>
            <a:ext cx="435044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6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2112" y="950012"/>
            <a:ext cx="6529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Linear Programming</a:t>
            </a:r>
            <a:r>
              <a:rPr lang="en-US" sz="2400" i="1" dirty="0"/>
              <a:t> </a:t>
            </a:r>
            <a:r>
              <a:rPr lang="id-ID" sz="2400" dirty="0"/>
              <a:t>merupakan metode </a:t>
            </a:r>
            <a:r>
              <a:rPr lang="id-ID" sz="2400" dirty="0" smtClean="0"/>
              <a:t>matematika dalam mengalokasikan </a:t>
            </a:r>
            <a:r>
              <a:rPr lang="id-ID" sz="2400" dirty="0"/>
              <a:t>sumber daya yang </a:t>
            </a:r>
            <a:r>
              <a:rPr lang="id-ID" sz="2400" dirty="0" smtClean="0"/>
              <a:t>terbatas untuk </a:t>
            </a:r>
            <a:r>
              <a:rPr lang="id-ID" sz="2400" dirty="0"/>
              <a:t>mencapai suatu tujuan seperti </a:t>
            </a:r>
            <a:r>
              <a:rPr lang="id-ID" sz="2400" dirty="0" smtClean="0"/>
              <a:t>memaksimumkan keuntungan </a:t>
            </a:r>
            <a:r>
              <a:rPr lang="id-ID" sz="2400" dirty="0"/>
              <a:t>atau meminimumkan biaya</a:t>
            </a:r>
            <a:r>
              <a:rPr lang="id-ID" sz="2400" dirty="0" smtClean="0"/>
              <a:t>.</a:t>
            </a:r>
          </a:p>
          <a:p>
            <a:endParaRPr lang="en-US" sz="2400" dirty="0"/>
          </a:p>
          <a:p>
            <a:r>
              <a:rPr lang="id-ID" sz="2400" dirty="0"/>
              <a:t>Sesuai definisi, </a:t>
            </a:r>
            <a:r>
              <a:rPr lang="id-ID" sz="2400" dirty="0" smtClean="0"/>
              <a:t>pemrograman linear </a:t>
            </a:r>
            <a:r>
              <a:rPr lang="id-ID" sz="2400" dirty="0"/>
              <a:t>adalah suatu teknik untuk menentukan </a:t>
            </a:r>
            <a:r>
              <a:rPr lang="id-ID" sz="2400" dirty="0" smtClean="0"/>
              <a:t>kombinasi </a:t>
            </a:r>
            <a:r>
              <a:rPr lang="nn-NO" sz="2400" dirty="0" smtClean="0"/>
              <a:t>terbaik </a:t>
            </a:r>
            <a:r>
              <a:rPr lang="nn-NO" sz="2400" dirty="0"/>
              <a:t>diantara pakan yang tersedia, yang </a:t>
            </a:r>
            <a:r>
              <a:rPr lang="nn-NO" sz="2400" dirty="0" smtClean="0"/>
              <a:t>mempunyai</a:t>
            </a:r>
            <a:r>
              <a:rPr lang="id-ID" sz="2400" dirty="0" smtClean="0"/>
              <a:t> mempunyai </a:t>
            </a:r>
            <a:r>
              <a:rPr lang="id-ID" sz="2400" dirty="0"/>
              <a:t>kandungan nutrisi dan harga yang </a:t>
            </a:r>
            <a:r>
              <a:rPr lang="id-ID" sz="2400" dirty="0" smtClean="0"/>
              <a:t>berbeda, dalam </a:t>
            </a:r>
            <a:r>
              <a:rPr lang="id-ID" sz="2400" dirty="0"/>
              <a:t>rangka </a:t>
            </a:r>
            <a:r>
              <a:rPr lang="id-ID" sz="2400" dirty="0" smtClean="0"/>
              <a:t>untuk mendapatkan </a:t>
            </a:r>
            <a:r>
              <a:rPr lang="id-ID" sz="2400" dirty="0"/>
              <a:t>ransum dengan </a:t>
            </a:r>
            <a:r>
              <a:rPr lang="id-ID" sz="2400" dirty="0" smtClean="0"/>
              <a:t>harga serendah </a:t>
            </a:r>
            <a:r>
              <a:rPr lang="id-ID" sz="2400" dirty="0"/>
              <a:t>mungkin</a:t>
            </a:r>
            <a:r>
              <a:rPr lang="id-ID" sz="2400" dirty="0" smtClean="0"/>
              <a:t>.</a:t>
            </a:r>
            <a:endParaRPr lang="en-US" sz="2400" dirty="0"/>
          </a:p>
        </p:txBody>
      </p:sp>
      <p:pic>
        <p:nvPicPr>
          <p:cNvPr id="2" name="Picture 1" descr="linea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b="6807"/>
          <a:stretch/>
        </p:blipFill>
        <p:spPr>
          <a:xfrm>
            <a:off x="-38100" y="0"/>
            <a:ext cx="434944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4962" y="797612"/>
            <a:ext cx="65291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/>
              <a:t>Metode pemrograman cukup sulit dilakukan secara manual jika memiliki variabel yang beragam dan cukup banyak.</a:t>
            </a:r>
            <a:br>
              <a:rPr lang="id-ID" sz="2800" dirty="0" smtClean="0"/>
            </a:b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id-ID" sz="2800" dirty="0" smtClean="0"/>
              <a:t>Maka dibutuhkan suatu sistem yang dapat mengimplementasikan pemrograman linier untuk kebutuhan formulasi ransum.</a:t>
            </a:r>
          </a:p>
          <a:p>
            <a:endParaRPr lang="id-ID" sz="2800" dirty="0"/>
          </a:p>
          <a:p>
            <a:r>
              <a:rPr lang="id-ID" sz="2800" dirty="0" smtClean="0"/>
              <a:t>Namun para peternak juga terbatas pada aktivitas bergerak yang cukup intens, sehingga diperlukan sistem yang mudah diakses dan digunakan.</a:t>
            </a:r>
            <a:br>
              <a:rPr lang="id-ID" sz="2800" dirty="0" smtClean="0"/>
            </a:br>
            <a:endParaRPr lang="en-US" sz="2800" dirty="0"/>
          </a:p>
        </p:txBody>
      </p:sp>
      <p:pic>
        <p:nvPicPr>
          <p:cNvPr id="2" name="Picture 1" descr="linea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b="6807"/>
          <a:stretch/>
        </p:blipFill>
        <p:spPr>
          <a:xfrm>
            <a:off x="-38100" y="0"/>
            <a:ext cx="434944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2112" y="950012"/>
            <a:ext cx="6529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Oleh karena itu, dibutuhkan sistem </a:t>
            </a:r>
            <a:r>
              <a:rPr lang="id-ID" sz="3200" dirty="0"/>
              <a:t>formulasi ransum berbasis mobile </a:t>
            </a:r>
            <a:r>
              <a:rPr lang="id-ID" sz="3200" dirty="0" smtClean="0"/>
              <a:t>yang mampu </a:t>
            </a:r>
            <a:r>
              <a:rPr lang="id-ID" sz="3200" dirty="0"/>
              <a:t>memformulasikan pakan unggas secara </a:t>
            </a:r>
            <a:r>
              <a:rPr lang="id-ID" sz="3200" dirty="0" smtClean="0"/>
              <a:t>cepat dan </a:t>
            </a:r>
            <a:r>
              <a:rPr lang="id-ID" sz="3200" dirty="0"/>
              <a:t>mudah diakses</a:t>
            </a:r>
            <a:r>
              <a:rPr lang="id-ID" sz="3200" dirty="0" smtClean="0"/>
              <a:t>. </a:t>
            </a:r>
            <a:r>
              <a:rPr lang="id-ID" sz="3200" dirty="0"/>
              <a:t>Sistem formulasi ini harus </a:t>
            </a:r>
            <a:r>
              <a:rPr lang="id-ID" sz="3200" dirty="0" smtClean="0"/>
              <a:t>mampu menyusun </a:t>
            </a:r>
            <a:r>
              <a:rPr lang="id-ID" sz="3200" dirty="0"/>
              <a:t>pakan berdasar pada kebutuhan nutrisi </a:t>
            </a:r>
            <a:r>
              <a:rPr lang="id-ID" sz="3200" dirty="0" smtClean="0"/>
              <a:t>yang optimal </a:t>
            </a:r>
            <a:r>
              <a:rPr lang="id-ID" sz="3200" dirty="0"/>
              <a:t>dengan biaya pakan yang seminimal mungkin.</a:t>
            </a:r>
            <a:endParaRPr lang="en-US" sz="4000" dirty="0"/>
          </a:p>
        </p:txBody>
      </p:sp>
      <p:pic>
        <p:nvPicPr>
          <p:cNvPr id="2" name="Picture 1" descr="linea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b="6807"/>
          <a:stretch/>
        </p:blipFill>
        <p:spPr>
          <a:xfrm>
            <a:off x="-38100" y="0"/>
            <a:ext cx="434944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6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231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604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PMingLiU</vt:lpstr>
      <vt:lpstr>Tahoma</vt:lpstr>
      <vt:lpstr>Times New Roman</vt:lpstr>
      <vt:lpstr>Office Theme</vt:lpstr>
      <vt:lpstr>Pengembangan Sistem Formulasi Ransum untuk Kebutuhan Nutrisi Ternak Sapi Menggunakan Pemrograman Linier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PENELITIAN</vt:lpstr>
      <vt:lpstr>Pengumpulan Kebutuhan</vt:lpstr>
      <vt:lpstr>Perancangan dan Pemodelan</vt:lpstr>
      <vt:lpstr>Pembuatan Prototype</vt:lpstr>
      <vt:lpstr>Deployment Delivery dan Feedback</vt:lpstr>
      <vt:lpstr>Evaluasi Algoritma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KANDUNGAN LIGNIN PADA DEDAK PADI MENGGUNAKAN JARINGAN SARAF TIRUAN</dc:title>
  <dc:creator>Ihsan Arif</dc:creator>
  <cp:lastModifiedBy>Windows User</cp:lastModifiedBy>
  <cp:revision>100</cp:revision>
  <dcterms:created xsi:type="dcterms:W3CDTF">2016-08-24T22:42:20Z</dcterms:created>
  <dcterms:modified xsi:type="dcterms:W3CDTF">2017-08-23T16:32:20Z</dcterms:modified>
</cp:coreProperties>
</file>