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7" r:id="rId4"/>
    <p:sldId id="288" r:id="rId5"/>
    <p:sldId id="271" r:id="rId6"/>
    <p:sldId id="272" r:id="rId7"/>
    <p:sldId id="273" r:id="rId8"/>
    <p:sldId id="276" r:id="rId9"/>
    <p:sldId id="280" r:id="rId10"/>
    <p:sldId id="289" r:id="rId11"/>
    <p:sldId id="281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300" r:id="rId22"/>
    <p:sldId id="305" r:id="rId23"/>
    <p:sldId id="302" r:id="rId24"/>
    <p:sldId id="306" r:id="rId25"/>
    <p:sldId id="307" r:id="rId26"/>
    <p:sldId id="304" r:id="rId27"/>
    <p:sldId id="268" r:id="rId28"/>
    <p:sldId id="308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ED7D31"/>
    <a:srgbClr val="023160"/>
    <a:srgbClr val="FFC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24" autoAdjust="0"/>
    <p:restoredTop sz="94660"/>
  </p:normalViewPr>
  <p:slideViewPr>
    <p:cSldViewPr snapToGrid="0">
      <p:cViewPr>
        <p:scale>
          <a:sx n="95" d="100"/>
          <a:sy n="95" d="100"/>
        </p:scale>
        <p:origin x="-11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3/17/17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721" y="1585526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b="1"/>
              <a:t>Formulasi Ransum untuk Kebutuhan Nutrisi Ternak Sapi Potong Menggunakan Pemrograman Linier 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5" y="4825999"/>
            <a:ext cx="5267158" cy="144379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IHSAN ARIF RAHMAN </a:t>
            </a:r>
          </a:p>
          <a:p>
            <a:pPr algn="l"/>
            <a:r>
              <a:rPr lang="en-US" dirty="0" smtClean="0"/>
              <a:t>(G64144025)</a:t>
            </a:r>
            <a:endParaRPr lang="en-US" dirty="0"/>
          </a:p>
        </p:txBody>
      </p:sp>
      <p:pic>
        <p:nvPicPr>
          <p:cNvPr id="4" name="Picture 3" descr="farm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60745" r="-1097" b="23577"/>
          <a:stretch/>
        </p:blipFill>
        <p:spPr>
          <a:xfrm>
            <a:off x="13368" y="-93576"/>
            <a:ext cx="12312312" cy="191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5684" y="4705238"/>
            <a:ext cx="7005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0" dirty="0" err="1"/>
              <a:t>Pembimbing</a:t>
            </a:r>
            <a:endParaRPr lang="en-US" sz="3000" dirty="0"/>
          </a:p>
          <a:p>
            <a:pPr algn="r"/>
            <a:r>
              <a:rPr lang="en-US" sz="3000" dirty="0"/>
              <a:t>AZIZ KUSTIYO, S.Si., M.Kom</a:t>
            </a:r>
          </a:p>
          <a:p>
            <a:pPr algn="r"/>
            <a:r>
              <a:rPr lang="id-ID" sz="3000" dirty="0"/>
              <a:t>Dr. ANURAGA JAYANEGARA, S.Pt.,M.Sc</a:t>
            </a:r>
          </a:p>
        </p:txBody>
      </p:sp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87293" y="1494115"/>
            <a:ext cx="10910048" cy="4918636"/>
            <a:chOff x="747059" y="702235"/>
            <a:chExt cx="10910048" cy="4918636"/>
          </a:xfrm>
        </p:grpSpPr>
        <p:sp>
          <p:nvSpPr>
            <p:cNvPr id="2" name="Rounded Rectangle 1"/>
            <p:cNvSpPr/>
            <p:nvPr/>
          </p:nvSpPr>
          <p:spPr>
            <a:xfrm>
              <a:off x="747059" y="702235"/>
              <a:ext cx="2734236" cy="1105648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/>
                <a:t>Pengumpulan </a:t>
              </a:r>
            </a:p>
            <a:p>
              <a:pPr algn="ctr"/>
              <a:r>
                <a:rPr lang="en-US" sz="3000"/>
                <a:t>Data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50047" y="2528047"/>
              <a:ext cx="2734236" cy="1105648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/>
                <a:t>Definisi</a:t>
              </a:r>
            </a:p>
            <a:p>
              <a:pPr algn="ctr"/>
              <a:r>
                <a:rPr lang="en-US" sz="3000"/>
                <a:t>Kebutuhan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4988" y="4440518"/>
              <a:ext cx="2734236" cy="1105648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/>
                <a:t>Perancangan Basis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36980" y="705223"/>
              <a:ext cx="2734236" cy="1105648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/>
                <a:t>Pembuatan Model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66870" y="4515223"/>
              <a:ext cx="2734236" cy="1105648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/>
                <a:t>Perancangan Antarmuka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922871" y="2976285"/>
              <a:ext cx="2734236" cy="1105648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/>
                <a:t>Evaluasi </a:t>
              </a:r>
            </a:p>
            <a:p>
              <a:pPr algn="ctr"/>
              <a:r>
                <a:rPr lang="en-US" sz="3000"/>
                <a:t>Hasil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6006352" y="2525057"/>
              <a:ext cx="1419412" cy="1284943"/>
            </a:xfrm>
            <a:prstGeom prst="diamon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SESUAI</a:t>
              </a:r>
            </a:p>
          </p:txBody>
        </p:sp>
        <p:cxnSp>
          <p:nvCxnSpPr>
            <p:cNvPr id="10" name="Straight Arrow Connector 9"/>
            <p:cNvCxnSpPr>
              <a:stCxn id="2" idx="2"/>
              <a:endCxn id="3" idx="0"/>
            </p:cNvCxnSpPr>
            <p:nvPr/>
          </p:nvCxnSpPr>
          <p:spPr>
            <a:xfrm>
              <a:off x="2114177" y="1807883"/>
              <a:ext cx="2988" cy="720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" name="Straight Arrow Connector 10"/>
            <p:cNvCxnSpPr>
              <a:stCxn id="3" idx="2"/>
              <a:endCxn id="4" idx="0"/>
            </p:cNvCxnSpPr>
            <p:nvPr/>
          </p:nvCxnSpPr>
          <p:spPr>
            <a:xfrm>
              <a:off x="2117165" y="3633695"/>
              <a:ext cx="14941" cy="806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" name="Elbow Connector 16"/>
            <p:cNvCxnSpPr>
              <a:stCxn id="4" idx="3"/>
              <a:endCxn id="5" idx="1"/>
            </p:cNvCxnSpPr>
            <p:nvPr/>
          </p:nvCxnSpPr>
          <p:spPr>
            <a:xfrm flipV="1">
              <a:off x="3499224" y="1258047"/>
              <a:ext cx="1837756" cy="373529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>
              <a:stCxn id="5" idx="2"/>
              <a:endCxn id="8" idx="0"/>
            </p:cNvCxnSpPr>
            <p:nvPr/>
          </p:nvCxnSpPr>
          <p:spPr>
            <a:xfrm>
              <a:off x="6704098" y="1810871"/>
              <a:ext cx="11960" cy="714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1" name="Straight Arrow Connector 20"/>
            <p:cNvCxnSpPr>
              <a:stCxn id="8" idx="2"/>
              <a:endCxn id="6" idx="0"/>
            </p:cNvCxnSpPr>
            <p:nvPr/>
          </p:nvCxnSpPr>
          <p:spPr>
            <a:xfrm>
              <a:off x="6716058" y="3810000"/>
              <a:ext cx="17930" cy="705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Elbow Connector 24"/>
            <p:cNvCxnSpPr>
              <a:stCxn id="8" idx="3"/>
              <a:endCxn id="5" idx="3"/>
            </p:cNvCxnSpPr>
            <p:nvPr/>
          </p:nvCxnSpPr>
          <p:spPr>
            <a:xfrm flipV="1">
              <a:off x="7425764" y="1258047"/>
              <a:ext cx="645452" cy="1909482"/>
            </a:xfrm>
            <a:prstGeom prst="bentConnector3">
              <a:avLst>
                <a:gd name="adj1" fmla="val 186344"/>
              </a:avLst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1" name="Elbow Connector 30"/>
            <p:cNvCxnSpPr>
              <a:stCxn id="6" idx="3"/>
              <a:endCxn id="7" idx="2"/>
            </p:cNvCxnSpPr>
            <p:nvPr/>
          </p:nvCxnSpPr>
          <p:spPr>
            <a:xfrm flipV="1">
              <a:off x="8101106" y="4081933"/>
              <a:ext cx="2188883" cy="9861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75176" y="2734236"/>
              <a:ext cx="68690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>
                      <a:lumMod val="50000"/>
                    </a:schemeClr>
                  </a:solidFill>
                </a:rPr>
                <a:t>Tidak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83294" y="3854823"/>
              <a:ext cx="4077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Ya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241176" y="0"/>
            <a:ext cx="7963648" cy="1325563"/>
          </a:xfrm>
        </p:spPr>
        <p:txBody>
          <a:bodyPr/>
          <a:lstStyle/>
          <a:p>
            <a:pPr algn="ctr"/>
            <a:r>
              <a:rPr lang="en-US" dirty="0"/>
              <a:t>METODE PENELITIAN</a:t>
            </a:r>
          </a:p>
        </p:txBody>
      </p:sp>
    </p:spTree>
    <p:extLst>
      <p:ext uri="{BB962C8B-B14F-4D97-AF65-F5344CB8AC3E}">
        <p14:creationId xmlns:p14="http://schemas.microsoft.com/office/powerpoint/2010/main" val="40885699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424" y="365125"/>
            <a:ext cx="6019800" cy="1325563"/>
          </a:xfrm>
        </p:spPr>
        <p:txBody>
          <a:bodyPr/>
          <a:lstStyle/>
          <a:p>
            <a:r>
              <a:rPr lang="en-US" dirty="0" smtClean="0"/>
              <a:t>Pengumpulan Data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262031" y="2088870"/>
            <a:ext cx="6155391" cy="394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/>
              <a:t>Data yang digunakan diperoleh dari National Research Council (1996) dalam buku </a:t>
            </a:r>
            <a:r>
              <a:rPr lang="en-US" sz="3000" i="1"/>
              <a:t>Nutrient Requirements of Beef Cattle: Seventh Revised Edition</a:t>
            </a:r>
          </a:p>
          <a:p>
            <a:pPr marL="0" indent="0">
              <a:buNone/>
            </a:pPr>
            <a:endParaRPr lang="en-US" sz="3000" i="1"/>
          </a:p>
          <a:p>
            <a:pPr marL="0" indent="0">
              <a:buNone/>
            </a:pPr>
            <a:r>
              <a:rPr lang="en-US" sz="3000"/>
              <a:t>Data Kebutuhan Nutrisi Pakan Ternak dari Lab Pakan, Fakultas Peternakan IPB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inf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9338" y="13363"/>
            <a:ext cx="6858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365125"/>
            <a:ext cx="6019800" cy="1325563"/>
          </a:xfrm>
        </p:spPr>
        <p:txBody>
          <a:bodyPr/>
          <a:lstStyle/>
          <a:p>
            <a:r>
              <a:rPr lang="en-US" dirty="0" smtClean="0"/>
              <a:t>Definisi Kebutuhan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09079" y="1804737"/>
            <a:ext cx="6155391" cy="463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/>
              <a:t>Dalam buku </a:t>
            </a:r>
            <a:r>
              <a:rPr lang="en-US" sz="3000" i="1"/>
              <a:t>Nutrient Requirements of Beef Cattle: Seventh Revised Edition </a:t>
            </a:r>
          </a:p>
          <a:p>
            <a:pPr marL="0" indent="0">
              <a:buNone/>
            </a:pPr>
            <a:endParaRPr lang="en-US" sz="1800" i="1"/>
          </a:p>
          <a:p>
            <a:r>
              <a:rPr lang="en-US" sz="3000"/>
              <a:t>Jenis Pakan untuk sapi potong</a:t>
            </a:r>
          </a:p>
          <a:p>
            <a:r>
              <a:rPr lang="en-US" sz="3000"/>
              <a:t>Kebutuhan nutrisi hewan ternak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3200"/>
              <a:t>Komponen nutrisi yang dipenuhi antara lain </a:t>
            </a:r>
            <a:r>
              <a:rPr lang="en-US" sz="3200" i="1">
                <a:solidFill>
                  <a:srgbClr val="FF0000"/>
                </a:solidFill>
              </a:rPr>
              <a:t>Total Digestible Nutrient </a:t>
            </a:r>
            <a:r>
              <a:rPr lang="en-US" sz="3200">
                <a:solidFill>
                  <a:srgbClr val="FF0000"/>
                </a:solidFill>
              </a:rPr>
              <a:t>(TDN)</a:t>
            </a:r>
            <a:r>
              <a:rPr lang="en-US" sz="3200"/>
              <a:t>, </a:t>
            </a:r>
            <a:r>
              <a:rPr lang="en-US" sz="3200">
                <a:solidFill>
                  <a:srgbClr val="FF0000"/>
                </a:solidFill>
              </a:rPr>
              <a:t>protein kasar (CP)</a:t>
            </a:r>
            <a:r>
              <a:rPr lang="en-US" sz="3200"/>
              <a:t>, </a:t>
            </a:r>
            <a:r>
              <a:rPr lang="en-US" sz="3200">
                <a:solidFill>
                  <a:srgbClr val="FF0000"/>
                </a:solidFill>
              </a:rPr>
              <a:t>kalsium (Ca) </a:t>
            </a:r>
            <a:r>
              <a:rPr lang="en-US" sz="3200"/>
              <a:t>dan </a:t>
            </a:r>
            <a:r>
              <a:rPr lang="en-US" sz="3200">
                <a:solidFill>
                  <a:srgbClr val="FF0000"/>
                </a:solidFill>
              </a:rPr>
              <a:t>fosfor (P)</a:t>
            </a:r>
            <a:r>
              <a:rPr lang="en-US" sz="3200"/>
              <a:t>. </a:t>
            </a:r>
          </a:p>
          <a:p>
            <a:pPr marL="0" indent="0">
              <a:buNone/>
            </a:pPr>
            <a:endParaRPr lang="en-US" sz="30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OJ91DA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7"/>
          <a:stretch/>
        </p:blipFill>
        <p:spPr>
          <a:xfrm>
            <a:off x="-1196453" y="-4"/>
            <a:ext cx="5768474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72770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54" y="365125"/>
            <a:ext cx="6728326" cy="1325563"/>
          </a:xfrm>
        </p:spPr>
        <p:txBody>
          <a:bodyPr/>
          <a:lstStyle/>
          <a:p>
            <a:r>
              <a:rPr lang="en-US" dirty="0" smtClean="0"/>
              <a:t>Perancangan Basis Data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74338" y="1764632"/>
            <a:ext cx="6675974" cy="4638841"/>
          </a:xfrm>
        </p:spPr>
        <p:txBody>
          <a:bodyPr>
            <a:normAutofit/>
          </a:bodyPr>
          <a:lstStyle/>
          <a:p>
            <a:r>
              <a:rPr lang="en-US" sz="3000"/>
              <a:t>Jenis Pakan untuk sapi potong</a:t>
            </a:r>
          </a:p>
          <a:p>
            <a:r>
              <a:rPr lang="en-US" sz="3000"/>
              <a:t>Kebutuhan nutrisi hewan ternak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3200"/>
              <a:t>Dibuat tabel untuk menyimpan semua kebutuhan nutrisi hewan ternak dan jenis pakan sapi potong.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Menggunakan </a:t>
            </a:r>
            <a:r>
              <a:rPr lang="en-US" sz="3200" i="1"/>
              <a:t>database</a:t>
            </a:r>
            <a:r>
              <a:rPr lang="en-US" sz="3200"/>
              <a:t> MySQL.</a:t>
            </a:r>
          </a:p>
          <a:p>
            <a:pPr marL="0" indent="0">
              <a:buNone/>
            </a:pPr>
            <a:endParaRPr lang="en-US" sz="30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113" y="-123659"/>
            <a:ext cx="7142079" cy="7142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7394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skema_relasi_tab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4" y="979906"/>
            <a:ext cx="9283700" cy="5486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3474" y="-129499"/>
            <a:ext cx="6728326" cy="1325563"/>
          </a:xfrm>
        </p:spPr>
        <p:txBody>
          <a:bodyPr/>
          <a:lstStyle/>
          <a:p>
            <a:r>
              <a:rPr lang="en-US" dirty="0" smtClean="0"/>
              <a:t>Diagram Relasi Tabel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3595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474" y="365125"/>
            <a:ext cx="6728326" cy="1325563"/>
          </a:xfrm>
        </p:spPr>
        <p:txBody>
          <a:bodyPr/>
          <a:lstStyle/>
          <a:p>
            <a:r>
              <a:rPr lang="en-US" dirty="0" smtClean="0"/>
              <a:t>Perancangan Model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633714" y="1764632"/>
            <a:ext cx="6675974" cy="4638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/>
              <a:t>Metode </a:t>
            </a:r>
            <a:r>
              <a:rPr lang="en-US" sz="3200" i="1"/>
              <a:t>linear programming </a:t>
            </a:r>
            <a:r>
              <a:rPr lang="en-US" sz="3200"/>
              <a:t>yang menjadi </a:t>
            </a:r>
            <a:r>
              <a:rPr lang="en-US" sz="3200">
                <a:solidFill>
                  <a:srgbClr val="FF0000"/>
                </a:solidFill>
              </a:rPr>
              <a:t>inti sistem </a:t>
            </a:r>
            <a:r>
              <a:rPr lang="en-US" sz="3200"/>
              <a:t>dalam penelitian ini.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Kandungan Nutrisi pada Pakan &gt;= Kebutuhan Hewan Ternak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Harga pada pakan yang </a:t>
            </a:r>
            <a:r>
              <a:rPr lang="en-US" sz="3200">
                <a:solidFill>
                  <a:srgbClr val="FF0000"/>
                </a:solidFill>
              </a:rPr>
              <a:t>paling minimal</a:t>
            </a:r>
            <a:r>
              <a:rPr lang="en-US" sz="3200"/>
              <a:t>.</a:t>
            </a:r>
          </a:p>
          <a:p>
            <a:pPr marL="0" indent="0">
              <a:buNone/>
            </a:pPr>
            <a:r>
              <a:rPr lang="en-US" sz="3200"/>
              <a:t>Sehingga kebutuhan hewan </a:t>
            </a:r>
            <a:r>
              <a:rPr lang="en-US" sz="3200">
                <a:solidFill>
                  <a:srgbClr val="FF0000"/>
                </a:solidFill>
              </a:rPr>
              <a:t>terpenuhi</a:t>
            </a:r>
            <a:r>
              <a:rPr lang="en-US" sz="320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co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8060" y="-13373"/>
            <a:ext cx="7152105" cy="71521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44999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474" y="365125"/>
            <a:ext cx="6728326" cy="1325563"/>
          </a:xfrm>
        </p:spPr>
        <p:txBody>
          <a:bodyPr/>
          <a:lstStyle/>
          <a:p>
            <a:r>
              <a:rPr lang="en-US" dirty="0" smtClean="0"/>
              <a:t>Perancangan Model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237776" y="1764632"/>
            <a:ext cx="7660105" cy="4638841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= rumput lapangan, </a:t>
            </a:r>
          </a:p>
          <a:p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 = bekatul, </a:t>
            </a:r>
          </a:p>
          <a:p>
            <a:r>
              <a:rPr lang="en-US" sz="2400" i="1"/>
              <a:t>x</a:t>
            </a:r>
            <a:r>
              <a:rPr lang="en-US" sz="2400" baseline="-25000"/>
              <a:t>3</a:t>
            </a:r>
            <a:r>
              <a:rPr lang="en-US" sz="2400"/>
              <a:t> = ampas tahu, </a:t>
            </a:r>
          </a:p>
          <a:p>
            <a:r>
              <a:rPr lang="en-US" sz="2400" i="1"/>
              <a:t>X</a:t>
            </a:r>
            <a:r>
              <a:rPr lang="en-US" sz="2400" baseline="-25000"/>
              <a:t>4</a:t>
            </a:r>
            <a:r>
              <a:rPr lang="en-US" sz="2400"/>
              <a:t> = rumput gajah, </a:t>
            </a:r>
          </a:p>
          <a:p>
            <a:r>
              <a:rPr lang="en-US" sz="2400" i="1"/>
              <a:t>x</a:t>
            </a:r>
            <a:r>
              <a:rPr lang="en-US" sz="2400" baseline="-25000"/>
              <a:t>5</a:t>
            </a:r>
            <a:r>
              <a:rPr lang="en-US" sz="2400"/>
              <a:t> = centrosema</a:t>
            </a:r>
            <a:endParaRPr lang="is-IS" sz="2400"/>
          </a:p>
          <a:p>
            <a:pPr marL="0" indent="0">
              <a:buNone/>
            </a:pPr>
            <a:endParaRPr lang="is-IS" sz="2400" i="1"/>
          </a:p>
          <a:p>
            <a:pPr marL="0" indent="0">
              <a:buNone/>
            </a:pPr>
            <a:r>
              <a:rPr lang="is-IS" sz="2400" i="1"/>
              <a:t>Z </a:t>
            </a:r>
            <a:r>
              <a:rPr lang="is-IS" sz="2400"/>
              <a:t>= 150</a:t>
            </a:r>
            <a:r>
              <a:rPr lang="is-IS" sz="2400" i="1"/>
              <a:t>x</a:t>
            </a:r>
            <a:r>
              <a:rPr lang="is-IS" sz="2400" baseline="-25000"/>
              <a:t>1</a:t>
            </a:r>
            <a:r>
              <a:rPr lang="is-IS" sz="2400"/>
              <a:t> + 1750</a:t>
            </a:r>
            <a:r>
              <a:rPr lang="is-IS" sz="2400" i="1"/>
              <a:t>x</a:t>
            </a:r>
            <a:r>
              <a:rPr lang="is-IS" sz="2400" baseline="-25000"/>
              <a:t>2</a:t>
            </a:r>
            <a:r>
              <a:rPr lang="is-IS" sz="2400"/>
              <a:t> + 600</a:t>
            </a:r>
            <a:r>
              <a:rPr lang="is-IS" sz="2400" i="1"/>
              <a:t>x</a:t>
            </a:r>
            <a:r>
              <a:rPr lang="is-IS" sz="2400" baseline="-25000"/>
              <a:t>3</a:t>
            </a:r>
            <a:r>
              <a:rPr lang="is-IS" sz="2400"/>
              <a:t> + 150</a:t>
            </a:r>
            <a:r>
              <a:rPr lang="is-IS" sz="2400" i="1"/>
              <a:t>x</a:t>
            </a:r>
            <a:r>
              <a:rPr lang="is-IS" sz="2400" baseline="-25000"/>
              <a:t>4</a:t>
            </a:r>
            <a:r>
              <a:rPr lang="is-IS" sz="2400"/>
              <a:t> + 19500</a:t>
            </a:r>
            <a:r>
              <a:rPr lang="is-IS" sz="2400" i="1"/>
              <a:t>x</a:t>
            </a:r>
            <a:r>
              <a:rPr lang="is-IS" sz="2400" baseline="-25000"/>
              <a:t>5</a:t>
            </a:r>
            <a:r>
              <a:rPr lang="is-IS" sz="2400"/>
              <a:t>		(Harga)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mr-IN" sz="1800"/>
              <a:t>52.20</a:t>
            </a:r>
            <a:r>
              <a:rPr lang="mr-IN" sz="1800" i="1"/>
              <a:t>x</a:t>
            </a:r>
            <a:r>
              <a:rPr lang="mr-IN" sz="1800" baseline="-25000"/>
              <a:t>1</a:t>
            </a:r>
            <a:r>
              <a:rPr lang="mr-IN" sz="1800"/>
              <a:t> + 69.90</a:t>
            </a:r>
            <a:r>
              <a:rPr lang="mr-IN" sz="1800" i="1"/>
              <a:t>x</a:t>
            </a:r>
            <a:r>
              <a:rPr lang="mr-IN" sz="1800" baseline="-25000"/>
              <a:t>2</a:t>
            </a:r>
            <a:r>
              <a:rPr lang="mr-IN" sz="1800"/>
              <a:t> + 77.90</a:t>
            </a:r>
            <a:r>
              <a:rPr lang="mr-IN" sz="1800" i="1"/>
              <a:t>x</a:t>
            </a:r>
            <a:r>
              <a:rPr lang="mr-IN" sz="1800" baseline="-25000"/>
              <a:t>3</a:t>
            </a:r>
            <a:r>
              <a:rPr lang="mr-IN" sz="1800"/>
              <a:t> + 52.40</a:t>
            </a:r>
            <a:r>
              <a:rPr lang="mr-IN" sz="1800" i="1"/>
              <a:t>x</a:t>
            </a:r>
            <a:r>
              <a:rPr lang="mr-IN" sz="1800" baseline="-25000"/>
              <a:t>4</a:t>
            </a:r>
            <a:r>
              <a:rPr lang="mr-IN" sz="1800"/>
              <a:t> + 60.20</a:t>
            </a:r>
            <a:r>
              <a:rPr lang="mr-IN" sz="1800" i="1"/>
              <a:t>x</a:t>
            </a:r>
            <a:r>
              <a:rPr lang="mr-IN" sz="1800" baseline="-25000"/>
              <a:t>5</a:t>
            </a:r>
            <a:r>
              <a:rPr lang="mr-IN" sz="1800"/>
              <a:t> ≥ 59.30 </a:t>
            </a:r>
            <a:r>
              <a:rPr lang="en-US" sz="1800"/>
              <a:t>  	</a:t>
            </a:r>
            <a:r>
              <a:rPr lang="mr-IN" sz="1800"/>
              <a:t>(</a:t>
            </a:r>
            <a:r>
              <a:rPr lang="mr-IN" sz="1800" i="1"/>
              <a:t>TDN</a:t>
            </a:r>
            <a:r>
              <a:rPr lang="mr-IN" sz="1800"/>
              <a:t>) </a:t>
            </a:r>
            <a:endParaRPr lang="en-US" sz="1800"/>
          </a:p>
          <a:p>
            <a:pPr marL="0" indent="0">
              <a:buNone/>
            </a:pPr>
            <a:r>
              <a:rPr lang="mr-IN" sz="1800"/>
              <a:t>8.20</a:t>
            </a:r>
            <a:r>
              <a:rPr lang="mr-IN" sz="1800" i="1"/>
              <a:t>x</a:t>
            </a:r>
            <a:r>
              <a:rPr lang="mr-IN" sz="1800" baseline="-25000"/>
              <a:t>1 </a:t>
            </a:r>
            <a:r>
              <a:rPr lang="mr-IN" sz="1800"/>
              <a:t>+ 12.80</a:t>
            </a:r>
            <a:r>
              <a:rPr lang="mr-IN" sz="1800" i="1"/>
              <a:t>x</a:t>
            </a:r>
            <a:r>
              <a:rPr lang="mr-IN" sz="1800" baseline="-25000"/>
              <a:t>2</a:t>
            </a:r>
            <a:r>
              <a:rPr lang="mr-IN" sz="1800"/>
              <a:t> + 30.30</a:t>
            </a:r>
            <a:r>
              <a:rPr lang="mr-IN" sz="1800" i="1"/>
              <a:t>x</a:t>
            </a:r>
            <a:r>
              <a:rPr lang="mr-IN" sz="1800" baseline="-25000"/>
              <a:t>3</a:t>
            </a:r>
            <a:r>
              <a:rPr lang="mr-IN" sz="1800"/>
              <a:t> + 8.70</a:t>
            </a:r>
            <a:r>
              <a:rPr lang="mr-IN" sz="1800" i="1"/>
              <a:t>x</a:t>
            </a:r>
            <a:r>
              <a:rPr lang="mr-IN" sz="1800" baseline="-25000"/>
              <a:t>4</a:t>
            </a:r>
            <a:r>
              <a:rPr lang="mr-IN" sz="1800"/>
              <a:t> + 16.80</a:t>
            </a:r>
            <a:r>
              <a:rPr lang="mr-IN" sz="1800" i="1"/>
              <a:t>x</a:t>
            </a:r>
            <a:r>
              <a:rPr lang="mr-IN" sz="1800" baseline="-25000"/>
              <a:t>5</a:t>
            </a:r>
            <a:r>
              <a:rPr lang="mr-IN" sz="1800"/>
              <a:t> ≥ 11.60 </a:t>
            </a:r>
            <a:r>
              <a:rPr lang="en-US" sz="1800"/>
              <a:t>	</a:t>
            </a:r>
            <a:r>
              <a:rPr lang="mr-IN" sz="1800"/>
              <a:t>(</a:t>
            </a:r>
            <a:r>
              <a:rPr lang="mr-IN" sz="1800" i="1"/>
              <a:t>CP</a:t>
            </a:r>
            <a:r>
              <a:rPr lang="mr-IN" sz="1800"/>
              <a:t>) </a:t>
            </a:r>
            <a:endParaRPr lang="en-US" sz="1800"/>
          </a:p>
          <a:p>
            <a:pPr marL="0" indent="0">
              <a:buNone/>
            </a:pPr>
            <a:r>
              <a:rPr lang="mr-IN" sz="1800"/>
              <a:t>0.37</a:t>
            </a:r>
            <a:r>
              <a:rPr lang="mr-IN" sz="1800" i="1"/>
              <a:t>x</a:t>
            </a:r>
            <a:r>
              <a:rPr lang="mr-IN" sz="1800" baseline="-25000"/>
              <a:t>1</a:t>
            </a:r>
            <a:r>
              <a:rPr lang="mr-IN" sz="1800"/>
              <a:t> + 0.08</a:t>
            </a:r>
            <a:r>
              <a:rPr lang="mr-IN" sz="1800" i="1"/>
              <a:t>x</a:t>
            </a:r>
            <a:r>
              <a:rPr lang="mr-IN" sz="1800" baseline="-25000"/>
              <a:t>2</a:t>
            </a:r>
            <a:r>
              <a:rPr lang="mr-IN" sz="1800"/>
              <a:t> + 0.00</a:t>
            </a:r>
            <a:r>
              <a:rPr lang="mr-IN" sz="1800" i="1"/>
              <a:t>x</a:t>
            </a:r>
            <a:r>
              <a:rPr lang="mr-IN" sz="1800" baseline="-25000"/>
              <a:t>3</a:t>
            </a:r>
            <a:r>
              <a:rPr lang="mr-IN" sz="1800"/>
              <a:t> + 0.48</a:t>
            </a:r>
            <a:r>
              <a:rPr lang="mr-IN" sz="1800" i="1"/>
              <a:t>x</a:t>
            </a:r>
            <a:r>
              <a:rPr lang="mr-IN" sz="1800" baseline="-25000"/>
              <a:t>4</a:t>
            </a:r>
            <a:r>
              <a:rPr lang="mr-IN" sz="1800"/>
              <a:t> + 1.20</a:t>
            </a:r>
            <a:r>
              <a:rPr lang="mr-IN" sz="1800" i="1"/>
              <a:t>x</a:t>
            </a:r>
            <a:r>
              <a:rPr lang="mr-IN" sz="1800" baseline="-25000"/>
              <a:t>5</a:t>
            </a:r>
            <a:r>
              <a:rPr lang="mr-IN" sz="1800"/>
              <a:t> ≥ 0.40 </a:t>
            </a:r>
            <a:r>
              <a:rPr lang="en-US" sz="1800"/>
              <a:t>		</a:t>
            </a:r>
            <a:r>
              <a:rPr lang="mr-IN" sz="1800"/>
              <a:t>(</a:t>
            </a:r>
            <a:r>
              <a:rPr lang="mr-IN" sz="1800" i="1"/>
              <a:t>Ca</a:t>
            </a:r>
            <a:r>
              <a:rPr lang="mr-IN" sz="1800"/>
              <a:t>) </a:t>
            </a:r>
          </a:p>
          <a:p>
            <a:pPr marL="0" indent="0">
              <a:buNone/>
            </a:pPr>
            <a:r>
              <a:rPr lang="mr-IN" sz="1800"/>
              <a:t>0.23</a:t>
            </a:r>
            <a:r>
              <a:rPr lang="mr-IN" sz="1800" i="1"/>
              <a:t>x</a:t>
            </a:r>
            <a:r>
              <a:rPr lang="mr-IN" sz="1800" baseline="-25000"/>
              <a:t>1</a:t>
            </a:r>
            <a:r>
              <a:rPr lang="mr-IN" sz="1800"/>
              <a:t> + 1.23</a:t>
            </a:r>
            <a:r>
              <a:rPr lang="mr-IN" sz="1800" i="1"/>
              <a:t>x</a:t>
            </a:r>
            <a:r>
              <a:rPr lang="mr-IN" sz="1800" baseline="-25000"/>
              <a:t>2</a:t>
            </a:r>
            <a:r>
              <a:rPr lang="mr-IN" sz="1800"/>
              <a:t> + 0.00</a:t>
            </a:r>
            <a:r>
              <a:rPr lang="mr-IN" sz="1800" i="1"/>
              <a:t>x</a:t>
            </a:r>
            <a:r>
              <a:rPr lang="mr-IN" sz="1800" baseline="-25000"/>
              <a:t>3</a:t>
            </a:r>
            <a:r>
              <a:rPr lang="mr-IN" sz="1800"/>
              <a:t> + 0.35</a:t>
            </a:r>
            <a:r>
              <a:rPr lang="mr-IN" sz="1800" i="1"/>
              <a:t>x</a:t>
            </a:r>
            <a:r>
              <a:rPr lang="mr-IN" sz="1800" baseline="-25000"/>
              <a:t>4</a:t>
            </a:r>
            <a:r>
              <a:rPr lang="mr-IN" sz="1800"/>
              <a:t> + 0.38</a:t>
            </a:r>
            <a:r>
              <a:rPr lang="mr-IN" sz="1800" i="1"/>
              <a:t>x</a:t>
            </a:r>
            <a:r>
              <a:rPr lang="mr-IN" sz="1800" baseline="-25000"/>
              <a:t>5</a:t>
            </a:r>
            <a:r>
              <a:rPr lang="mr-IN" sz="1800"/>
              <a:t> ≥ 0.30 </a:t>
            </a:r>
            <a:r>
              <a:rPr lang="en-US" sz="1800"/>
              <a:t>		</a:t>
            </a:r>
            <a:r>
              <a:rPr lang="mr-IN" sz="1800"/>
              <a:t>(</a:t>
            </a:r>
            <a:r>
              <a:rPr lang="mr-IN" sz="1800" i="1"/>
              <a:t>P</a:t>
            </a:r>
            <a:r>
              <a:rPr lang="mr-IN" sz="1800"/>
              <a:t>)</a:t>
            </a:r>
            <a:endParaRPr lang="en-US" sz="1800"/>
          </a:p>
          <a:p>
            <a:pPr marL="0" indent="0">
              <a:buNone/>
            </a:pPr>
            <a:r>
              <a:rPr lang="mr-IN" sz="1800" i="1"/>
              <a:t>x</a:t>
            </a:r>
            <a:r>
              <a:rPr lang="mr-IN" sz="1800" baseline="-25000"/>
              <a:t>1</a:t>
            </a:r>
            <a:r>
              <a:rPr lang="mr-IN" sz="1800"/>
              <a:t>+</a:t>
            </a:r>
            <a:r>
              <a:rPr lang="mr-IN" sz="1800" i="1"/>
              <a:t>x</a:t>
            </a:r>
            <a:r>
              <a:rPr lang="mr-IN" sz="1800" baseline="-25000"/>
              <a:t>2</a:t>
            </a:r>
            <a:r>
              <a:rPr lang="mr-IN" sz="1800"/>
              <a:t>+</a:t>
            </a:r>
            <a:r>
              <a:rPr lang="mr-IN" sz="1800" i="1"/>
              <a:t>x</a:t>
            </a:r>
            <a:r>
              <a:rPr lang="mr-IN" sz="1800" baseline="-25000"/>
              <a:t>3</a:t>
            </a:r>
            <a:r>
              <a:rPr lang="mr-IN" sz="1800"/>
              <a:t>+</a:t>
            </a:r>
            <a:r>
              <a:rPr lang="mr-IN" sz="1800" i="1"/>
              <a:t>x</a:t>
            </a:r>
            <a:r>
              <a:rPr lang="mr-IN" sz="1800" baseline="-25000"/>
              <a:t>4</a:t>
            </a:r>
            <a:r>
              <a:rPr lang="mr-IN" sz="1800"/>
              <a:t>+</a:t>
            </a:r>
            <a:r>
              <a:rPr lang="mr-IN" sz="1800" i="1"/>
              <a:t>x</a:t>
            </a:r>
            <a:r>
              <a:rPr lang="mr-IN" sz="1800" baseline="-25000"/>
              <a:t>5</a:t>
            </a:r>
            <a:r>
              <a:rPr lang="mr-IN" sz="1800"/>
              <a:t> =1 </a:t>
            </a:r>
            <a:r>
              <a:rPr lang="en-US" sz="1800"/>
              <a:t>					</a:t>
            </a:r>
            <a:r>
              <a:rPr lang="mr-IN" sz="1800"/>
              <a:t>(</a:t>
            </a:r>
            <a:r>
              <a:rPr lang="mr-IN" sz="1800" i="1"/>
              <a:t>T</a:t>
            </a:r>
            <a:r>
              <a:rPr lang="mr-IN" sz="1800"/>
              <a:t>) 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37776" y="3876843"/>
            <a:ext cx="7352632" cy="42779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FF3300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5460" y="3328737"/>
            <a:ext cx="1911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Fungsi Tujuan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9754" y="4550613"/>
            <a:ext cx="7347285" cy="162559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FF33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596" y="6221663"/>
            <a:ext cx="205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Fungsi Kendala</a:t>
            </a:r>
          </a:p>
        </p:txBody>
      </p:sp>
      <p:pic>
        <p:nvPicPr>
          <p:cNvPr id="12" name="Picture 11" descr="modelin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r="21767"/>
          <a:stretch/>
        </p:blipFill>
        <p:spPr>
          <a:xfrm>
            <a:off x="-1310064" y="-701085"/>
            <a:ext cx="5387474" cy="94975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7252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474" y="365125"/>
            <a:ext cx="7366000" cy="1325563"/>
          </a:xfrm>
        </p:spPr>
        <p:txBody>
          <a:bodyPr/>
          <a:lstStyle/>
          <a:p>
            <a:r>
              <a:rPr lang="en-US" dirty="0" smtClean="0"/>
              <a:t>Contoh </a:t>
            </a:r>
            <a:r>
              <a:rPr lang="en-US" i="1" dirty="0" smtClean="0"/>
              <a:t>Linear Programming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692320" y="1751264"/>
            <a:ext cx="6817895" cy="463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Nutrisi ternak yang dibutuhkan yaitu</a:t>
            </a:r>
          </a:p>
          <a:p>
            <a:pPr marL="0" indent="0">
              <a:buNone/>
            </a:pPr>
            <a:r>
              <a:rPr lang="en-US" sz="2400"/>
              <a:t>Protein(P)=6,		Kalsium(Ca) = 4</a:t>
            </a:r>
          </a:p>
          <a:p>
            <a:pPr marL="0" indent="0">
              <a:buNone/>
            </a:pPr>
            <a:r>
              <a:rPr lang="en-US" sz="2400"/>
              <a:t>Jenis Pakan yang digunakan</a:t>
            </a:r>
          </a:p>
          <a:p>
            <a:pPr marL="0" indent="0">
              <a:buNone/>
            </a:pPr>
            <a:r>
              <a:rPr lang="en-US" sz="2400"/>
              <a:t>Pakan x</a:t>
            </a:r>
            <a:r>
              <a:rPr lang="en-US" sz="2400" baseline="-25000"/>
              <a:t>1</a:t>
            </a:r>
            <a:r>
              <a:rPr lang="en-US" sz="2400"/>
              <a:t> 	P = 2	Ca = 1		Rp. 300</a:t>
            </a:r>
          </a:p>
          <a:p>
            <a:pPr marL="0" indent="0">
              <a:buNone/>
            </a:pPr>
            <a:r>
              <a:rPr lang="en-US" sz="2400"/>
              <a:t>Pakan x</a:t>
            </a:r>
            <a:r>
              <a:rPr lang="en-US" sz="2400" baseline="-25000"/>
              <a:t>2</a:t>
            </a:r>
            <a:r>
              <a:rPr lang="en-US" sz="2400"/>
              <a:t>	P = 1	Ca = 1		Rp. 200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Fungsi Tujuan : 	300x</a:t>
            </a:r>
            <a:r>
              <a:rPr lang="en-US" sz="2400" baseline="-25000"/>
              <a:t>1</a:t>
            </a:r>
            <a:r>
              <a:rPr lang="en-US" sz="2400"/>
              <a:t> + 200x</a:t>
            </a:r>
            <a:r>
              <a:rPr lang="en-US" sz="2400" baseline="-25000"/>
              <a:t>2</a:t>
            </a:r>
            <a:r>
              <a:rPr lang="en-US" sz="2400"/>
              <a:t>		</a:t>
            </a:r>
            <a:r>
              <a:rPr lang="en-US" sz="2400" i="1"/>
              <a:t>Harga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Fungsi Kendala :</a:t>
            </a:r>
          </a:p>
          <a:p>
            <a:pPr marL="0" indent="0">
              <a:buNone/>
            </a:pPr>
            <a:r>
              <a:rPr lang="en-US" sz="2400"/>
              <a:t>		2x</a:t>
            </a:r>
            <a:r>
              <a:rPr lang="en-US" sz="2400" baseline="-25000"/>
              <a:t>1</a:t>
            </a:r>
            <a:r>
              <a:rPr lang="en-US" sz="2400"/>
              <a:t> + 1x</a:t>
            </a:r>
            <a:r>
              <a:rPr lang="en-US" sz="2400" baseline="-25000"/>
              <a:t>2</a:t>
            </a:r>
            <a:r>
              <a:rPr lang="en-US" sz="2400"/>
              <a:t> &gt;= 6		</a:t>
            </a:r>
            <a:r>
              <a:rPr lang="en-US" sz="2400" i="1"/>
              <a:t>Protein</a:t>
            </a:r>
          </a:p>
          <a:p>
            <a:pPr marL="0" indent="0">
              <a:buNone/>
            </a:pPr>
            <a:r>
              <a:rPr lang="en-US" sz="2400"/>
              <a:t>		1x</a:t>
            </a:r>
            <a:r>
              <a:rPr lang="en-US" sz="2400" baseline="-25000"/>
              <a:t>1</a:t>
            </a:r>
            <a:r>
              <a:rPr lang="en-US" sz="2400"/>
              <a:t> + 1x</a:t>
            </a:r>
            <a:r>
              <a:rPr lang="en-US" sz="2400" baseline="-25000"/>
              <a:t>1</a:t>
            </a:r>
            <a:r>
              <a:rPr lang="en-US" sz="2400"/>
              <a:t> &gt;= 4		</a:t>
            </a:r>
            <a:r>
              <a:rPr lang="en-US" sz="2400" i="1"/>
              <a:t>Kalsium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line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5388" y="0"/>
            <a:ext cx="7379368" cy="7379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69272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806" y="16765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85051"/>
              </p:ext>
            </p:extLst>
          </p:nvPr>
        </p:nvGraphicFramePr>
        <p:xfrm>
          <a:off x="401052" y="358726"/>
          <a:ext cx="23662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07"/>
                <a:gridCol w="578407"/>
                <a:gridCol w="543353"/>
                <a:gridCol w="66604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53872" y="681788"/>
            <a:ext cx="1393913" cy="369332"/>
            <a:chOff x="2045368" y="614948"/>
            <a:chExt cx="13939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045368" y="802105"/>
              <a:ext cx="534737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66739" y="614948"/>
              <a:ext cx="872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Protein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9224" y="1088180"/>
            <a:ext cx="1438434" cy="369332"/>
            <a:chOff x="2045368" y="614948"/>
            <a:chExt cx="1438434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045368" y="802105"/>
              <a:ext cx="534737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66739" y="614948"/>
              <a:ext cx="917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Kalsium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59219" y="1462504"/>
            <a:ext cx="1260125" cy="369332"/>
            <a:chOff x="2045368" y="614948"/>
            <a:chExt cx="1260125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045368" y="802105"/>
              <a:ext cx="534737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66739" y="614948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Harga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4144196" y="935791"/>
            <a:ext cx="1002632" cy="481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52177" y="152402"/>
            <a:ext cx="197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Lakukan Transpose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411438" y="927770"/>
            <a:ext cx="1002632" cy="481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44811"/>
              </p:ext>
            </p:extLst>
          </p:nvPr>
        </p:nvGraphicFramePr>
        <p:xfrm>
          <a:off x="8633313" y="436256"/>
          <a:ext cx="29036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311"/>
                <a:gridCol w="505687"/>
                <a:gridCol w="619874"/>
                <a:gridCol w="619874"/>
                <a:gridCol w="619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71906"/>
              </p:ext>
            </p:extLst>
          </p:nvPr>
        </p:nvGraphicFramePr>
        <p:xfrm>
          <a:off x="5232385" y="551225"/>
          <a:ext cx="20801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478"/>
                <a:gridCol w="508478"/>
                <a:gridCol w="477663"/>
                <a:gridCol w="5855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00100"/>
              </p:ext>
            </p:extLst>
          </p:nvPr>
        </p:nvGraphicFramePr>
        <p:xfrm>
          <a:off x="8692133" y="2460239"/>
          <a:ext cx="29036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311"/>
                <a:gridCol w="505687"/>
                <a:gridCol w="619874"/>
                <a:gridCol w="619874"/>
                <a:gridCol w="619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01894"/>
              </p:ext>
            </p:extLst>
          </p:nvPr>
        </p:nvGraphicFramePr>
        <p:xfrm>
          <a:off x="4050630" y="2465587"/>
          <a:ext cx="344636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32"/>
                <a:gridCol w="600210"/>
                <a:gridCol w="735741"/>
                <a:gridCol w="735741"/>
                <a:gridCol w="73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7884683" y="2042692"/>
            <a:ext cx="1272685" cy="1165733"/>
            <a:chOff x="7884683" y="2176372"/>
            <a:chExt cx="1272685" cy="1165733"/>
          </a:xfrm>
        </p:grpSpPr>
        <p:sp>
          <p:nvSpPr>
            <p:cNvPr id="25" name="Oval 24"/>
            <p:cNvSpPr/>
            <p:nvPr/>
          </p:nvSpPr>
          <p:spPr>
            <a:xfrm>
              <a:off x="8783052" y="2981158"/>
              <a:ext cx="374316" cy="360947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 cmpd="sng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84683" y="2176372"/>
              <a:ext cx="660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Pivot</a:t>
              </a:r>
            </a:p>
          </p:txBody>
        </p:sp>
        <p:cxnSp>
          <p:nvCxnSpPr>
            <p:cNvPr id="30" name="Straight Connector 29"/>
            <p:cNvCxnSpPr>
              <a:stCxn id="25" idx="1"/>
              <a:endCxn id="28" idx="2"/>
            </p:cNvCxnSpPr>
            <p:nvPr/>
          </p:nvCxnSpPr>
          <p:spPr>
            <a:xfrm flipH="1" flipV="1">
              <a:off x="8214780" y="2545704"/>
              <a:ext cx="623089" cy="488313"/>
            </a:xfrm>
            <a:prstGeom prst="line">
              <a:avLst/>
            </a:prstGeom>
            <a:ln w="28575" cmpd="sng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775038" y="3601458"/>
            <a:ext cx="2000886" cy="727598"/>
            <a:chOff x="4991774" y="3735138"/>
            <a:chExt cx="2000886" cy="727598"/>
          </a:xfrm>
        </p:grpSpPr>
        <p:sp>
          <p:nvSpPr>
            <p:cNvPr id="27" name="Oval 26"/>
            <p:cNvSpPr/>
            <p:nvPr/>
          </p:nvSpPr>
          <p:spPr>
            <a:xfrm>
              <a:off x="4991774" y="3735138"/>
              <a:ext cx="374316" cy="360947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 cmpd="sng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5319181" y="4021579"/>
              <a:ext cx="723345" cy="242947"/>
            </a:xfrm>
            <a:prstGeom prst="line">
              <a:avLst/>
            </a:prstGeom>
            <a:ln w="28575" cmpd="sng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018453" y="4093404"/>
              <a:ext cx="974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Entering</a:t>
              </a:r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54376"/>
              </p:ext>
            </p:extLst>
          </p:nvPr>
        </p:nvGraphicFramePr>
        <p:xfrm>
          <a:off x="454518" y="2457566"/>
          <a:ext cx="308811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515"/>
                <a:gridCol w="537818"/>
                <a:gridCol w="659260"/>
                <a:gridCol w="659260"/>
                <a:gridCol w="659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879515" y="1994565"/>
            <a:ext cx="1326159" cy="1580154"/>
            <a:chOff x="7831209" y="1761951"/>
            <a:chExt cx="1326159" cy="1580154"/>
          </a:xfrm>
        </p:grpSpPr>
        <p:sp>
          <p:nvSpPr>
            <p:cNvPr id="38" name="Oval 37"/>
            <p:cNvSpPr/>
            <p:nvPr/>
          </p:nvSpPr>
          <p:spPr>
            <a:xfrm>
              <a:off x="8783052" y="2981158"/>
              <a:ext cx="374316" cy="360947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 cmpd="sng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31209" y="1761951"/>
              <a:ext cx="660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Pivot</a:t>
              </a:r>
            </a:p>
          </p:txBody>
        </p:sp>
        <p:cxnSp>
          <p:nvCxnSpPr>
            <p:cNvPr id="40" name="Straight Connector 39"/>
            <p:cNvCxnSpPr>
              <a:stCxn id="38" idx="1"/>
              <a:endCxn id="39" idx="2"/>
            </p:cNvCxnSpPr>
            <p:nvPr/>
          </p:nvCxnSpPr>
          <p:spPr>
            <a:xfrm flipH="1" flipV="1">
              <a:off x="8161306" y="2131283"/>
              <a:ext cx="676563" cy="902734"/>
            </a:xfrm>
            <a:prstGeom prst="line">
              <a:avLst/>
            </a:prstGeom>
            <a:ln w="28575" cmpd="sng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823346" y="3606806"/>
            <a:ext cx="2000886" cy="727598"/>
            <a:chOff x="4991774" y="3735138"/>
            <a:chExt cx="2000886" cy="727598"/>
          </a:xfrm>
        </p:grpSpPr>
        <p:sp>
          <p:nvSpPr>
            <p:cNvPr id="48" name="Oval 47"/>
            <p:cNvSpPr/>
            <p:nvPr/>
          </p:nvSpPr>
          <p:spPr>
            <a:xfrm>
              <a:off x="4991774" y="3735138"/>
              <a:ext cx="374316" cy="360947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 cmpd="sng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5319181" y="4021579"/>
              <a:ext cx="723345" cy="242947"/>
            </a:xfrm>
            <a:prstGeom prst="line">
              <a:avLst/>
            </a:prstGeom>
            <a:ln w="28575" cmpd="sng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018453" y="4093404"/>
              <a:ext cx="974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Entering</a:t>
              </a:r>
            </a:p>
          </p:txBody>
        </p: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6684"/>
              </p:ext>
            </p:extLst>
          </p:nvPr>
        </p:nvGraphicFramePr>
        <p:xfrm>
          <a:off x="8418091" y="4459209"/>
          <a:ext cx="2704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84"/>
                <a:gridCol w="470998"/>
                <a:gridCol w="577352"/>
                <a:gridCol w="577352"/>
                <a:gridCol w="577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Elbow Connector 55"/>
          <p:cNvCxnSpPr/>
          <p:nvPr/>
        </p:nvCxnSpPr>
        <p:spPr>
          <a:xfrm rot="16200000" flipV="1">
            <a:off x="7245652" y="3298195"/>
            <a:ext cx="1431575" cy="928887"/>
          </a:xfrm>
          <a:prstGeom prst="bentConnector2">
            <a:avLst/>
          </a:prstGeom>
          <a:ln w="38100" cmpd="sng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46389"/>
              </p:ext>
            </p:extLst>
          </p:nvPr>
        </p:nvGraphicFramePr>
        <p:xfrm>
          <a:off x="8859249" y="5114261"/>
          <a:ext cx="29036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311"/>
                <a:gridCol w="505687"/>
                <a:gridCol w="619874"/>
                <a:gridCol w="619874"/>
                <a:gridCol w="619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9275000" y="6301510"/>
            <a:ext cx="224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Lakukan Pengurangan</a:t>
            </a:r>
          </a:p>
        </p:txBody>
      </p:sp>
      <p:cxnSp>
        <p:nvCxnSpPr>
          <p:cNvPr id="65" name="Elbow Connector 64"/>
          <p:cNvCxnSpPr/>
          <p:nvPr/>
        </p:nvCxnSpPr>
        <p:spPr>
          <a:xfrm rot="10800000">
            <a:off x="7537099" y="3394419"/>
            <a:ext cx="1282046" cy="261030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88017"/>
              </p:ext>
            </p:extLst>
          </p:nvPr>
        </p:nvGraphicFramePr>
        <p:xfrm>
          <a:off x="3953051" y="4772523"/>
          <a:ext cx="29036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311"/>
                <a:gridCol w="505687"/>
                <a:gridCol w="619874"/>
                <a:gridCol w="619874"/>
                <a:gridCol w="619874"/>
              </a:tblGrid>
              <a:tr h="2179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9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9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534616" y="5152195"/>
            <a:ext cx="37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-6</a:t>
            </a:r>
          </a:p>
        </p:txBody>
      </p:sp>
      <p:cxnSp>
        <p:nvCxnSpPr>
          <p:cNvPr id="75" name="Elbow Connector 74"/>
          <p:cNvCxnSpPr/>
          <p:nvPr/>
        </p:nvCxnSpPr>
        <p:spPr>
          <a:xfrm rot="5400000" flipH="1" flipV="1">
            <a:off x="6254498" y="4385609"/>
            <a:ext cx="1979680" cy="612258"/>
          </a:xfrm>
          <a:prstGeom prst="bentConnector4">
            <a:avLst>
              <a:gd name="adj1" fmla="val -470"/>
              <a:gd name="adj2" fmla="val 152621"/>
            </a:avLst>
          </a:prstGeom>
          <a:ln w="38100" cmpd="sng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630942" y="3585417"/>
            <a:ext cx="443847" cy="1048440"/>
            <a:chOff x="4922243" y="3735138"/>
            <a:chExt cx="443847" cy="1048440"/>
          </a:xfrm>
        </p:grpSpPr>
        <p:sp>
          <p:nvSpPr>
            <p:cNvPr id="84" name="Oval 83"/>
            <p:cNvSpPr/>
            <p:nvPr/>
          </p:nvSpPr>
          <p:spPr>
            <a:xfrm>
              <a:off x="4991774" y="3735138"/>
              <a:ext cx="374316" cy="360947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 cmpd="sng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5" name="Straight Connector 84"/>
            <p:cNvCxnSpPr>
              <a:stCxn id="86" idx="0"/>
              <a:endCxn id="84" idx="4"/>
            </p:cNvCxnSpPr>
            <p:nvPr/>
          </p:nvCxnSpPr>
          <p:spPr>
            <a:xfrm flipV="1">
              <a:off x="5123061" y="4096085"/>
              <a:ext cx="55871" cy="318161"/>
            </a:xfrm>
            <a:prstGeom prst="line">
              <a:avLst/>
            </a:prstGeom>
            <a:ln w="28575" cmpd="sng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922243" y="4414246"/>
              <a:ext cx="40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x1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20768" y="3590763"/>
            <a:ext cx="465784" cy="1048440"/>
            <a:chOff x="4991774" y="3735138"/>
            <a:chExt cx="465784" cy="1048440"/>
          </a:xfrm>
        </p:grpSpPr>
        <p:sp>
          <p:nvSpPr>
            <p:cNvPr id="91" name="Oval 90"/>
            <p:cNvSpPr/>
            <p:nvPr/>
          </p:nvSpPr>
          <p:spPr>
            <a:xfrm>
              <a:off x="4991774" y="3735138"/>
              <a:ext cx="374316" cy="360947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 cmpd="sng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92" name="Straight Connector 91"/>
            <p:cNvCxnSpPr>
              <a:stCxn id="93" idx="0"/>
              <a:endCxn id="91" idx="4"/>
            </p:cNvCxnSpPr>
            <p:nvPr/>
          </p:nvCxnSpPr>
          <p:spPr>
            <a:xfrm flipH="1" flipV="1">
              <a:off x="5178932" y="4096085"/>
              <a:ext cx="77809" cy="318161"/>
            </a:xfrm>
            <a:prstGeom prst="line">
              <a:avLst/>
            </a:prstGeom>
            <a:ln w="28575" cmpd="sng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55923" y="4414246"/>
              <a:ext cx="40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x2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785976" y="3510555"/>
            <a:ext cx="743287" cy="1115280"/>
            <a:chOff x="4922243" y="3668298"/>
            <a:chExt cx="743287" cy="1115280"/>
          </a:xfrm>
        </p:grpSpPr>
        <p:sp>
          <p:nvSpPr>
            <p:cNvPr id="95" name="Oval 94"/>
            <p:cNvSpPr/>
            <p:nvPr/>
          </p:nvSpPr>
          <p:spPr>
            <a:xfrm>
              <a:off x="5005142" y="3668298"/>
              <a:ext cx="660388" cy="513342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 cmpd="sng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96" name="Straight Connector 95"/>
            <p:cNvCxnSpPr>
              <a:stCxn id="97" idx="0"/>
              <a:endCxn id="95" idx="4"/>
            </p:cNvCxnSpPr>
            <p:nvPr/>
          </p:nvCxnSpPr>
          <p:spPr>
            <a:xfrm flipV="1">
              <a:off x="5291620" y="4181640"/>
              <a:ext cx="43716" cy="232606"/>
            </a:xfrm>
            <a:prstGeom prst="line">
              <a:avLst/>
            </a:prstGeom>
            <a:ln w="28575" cmpd="sng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922243" y="441424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Harga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175999" y="4451690"/>
            <a:ext cx="44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 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1936" y="5264483"/>
            <a:ext cx="2970483" cy="923330"/>
          </a:xfrm>
          <a:prstGeom prst="rect">
            <a:avLst/>
          </a:prstGeom>
          <a:noFill/>
          <a:ln w="28575" cmpd="sng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 x 300	= Rp	600</a:t>
            </a:r>
          </a:p>
          <a:p>
            <a:r>
              <a:rPr lang="en-US"/>
              <a:t>2 x 200	= Rp	400</a:t>
            </a:r>
          </a:p>
          <a:p>
            <a:r>
              <a:rPr lang="en-US">
                <a:solidFill>
                  <a:srgbClr val="FF3300"/>
                </a:solidFill>
              </a:rPr>
              <a:t>	= Rp        1000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1052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63" grpId="0"/>
      <p:bldP spid="71" grpId="0"/>
      <p:bldP spid="98" grpId="0"/>
      <p:bldP spid="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59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P</a:t>
            </a:r>
            <a:r>
              <a:rPr lang="en-US" dirty="0"/>
              <a:t>erancangan Antarmuka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Screen Shot 2017-02-13 at 23.07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04" y="1216534"/>
            <a:ext cx="8293112" cy="5213684"/>
          </a:xfrm>
          <a:prstGeom prst="rect">
            <a:avLst/>
          </a:prstGeom>
        </p:spPr>
      </p:pic>
      <p:pic>
        <p:nvPicPr>
          <p:cNvPr id="5" name="Picture 4" descr="Screen Shot 2017-02-13 at 23.1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4" y="971674"/>
            <a:ext cx="7993647" cy="51376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5103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060" y="1424738"/>
            <a:ext cx="67832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Produk Domestik Bruto dikeluarkan oleh Badan Pusat Statistik dalam (2014) menunjukkan laju pertumbuhan subsektor peternakan tahun 2009, 2010, 2011, dan 2012 selalu </a:t>
            </a:r>
            <a:r>
              <a:rPr lang="en-US" sz="3200">
                <a:solidFill>
                  <a:srgbClr val="FF0000"/>
                </a:solidFill>
              </a:rPr>
              <a:t>bernilai positif</a:t>
            </a:r>
            <a:r>
              <a:rPr lang="en-US" sz="3200"/>
              <a:t> berturut-turut.</a:t>
            </a:r>
          </a:p>
        </p:txBody>
      </p:sp>
      <p:pic>
        <p:nvPicPr>
          <p:cNvPr id="7" name="Picture 6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-1" y="0"/>
            <a:ext cx="431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148" y="365125"/>
            <a:ext cx="7222325" cy="1325563"/>
          </a:xfrm>
        </p:spPr>
        <p:txBody>
          <a:bodyPr/>
          <a:lstStyle/>
          <a:p>
            <a:r>
              <a:rPr lang="en-US" dirty="0" smtClean="0"/>
              <a:t>Evaluasi Hasil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692316" y="1764632"/>
            <a:ext cx="6737684" cy="44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/>
              <a:t>Membandingan hasil formulasi pada sistem dengan hasil formulasi pada aplikasi QM Software.</a:t>
            </a:r>
          </a:p>
          <a:p>
            <a:pPr marL="0" indent="0">
              <a:buNone/>
            </a:pPr>
            <a:endParaRPr lang="en-US" sz="3800"/>
          </a:p>
          <a:p>
            <a:pPr marL="0" indent="0">
              <a:buNone/>
            </a:pPr>
            <a:endParaRPr lang="en-US" sz="38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discu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"/>
          <a:stretch/>
        </p:blipFill>
        <p:spPr>
          <a:xfrm>
            <a:off x="-3322040" y="-240647"/>
            <a:ext cx="7492994" cy="79007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62593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44" y="-76019"/>
            <a:ext cx="11991474" cy="1325563"/>
          </a:xfrm>
        </p:spPr>
        <p:txBody>
          <a:bodyPr/>
          <a:lstStyle/>
          <a:p>
            <a:pPr algn="ctr"/>
            <a:r>
              <a:rPr lang="en-US" dirty="0" smtClean="0"/>
              <a:t>Percobaan 1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0315"/>
              </p:ext>
            </p:extLst>
          </p:nvPr>
        </p:nvGraphicFramePr>
        <p:xfrm>
          <a:off x="481263" y="1214305"/>
          <a:ext cx="372979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474"/>
                <a:gridCol w="1644316"/>
              </a:tblGrid>
              <a:tr h="29677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Bahan Pakan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Kadar Ransum</a:t>
                      </a:r>
                    </a:p>
                    <a:p>
                      <a:pPr algn="ctr"/>
                      <a:r>
                        <a:rPr lang="en-US" sz="1600"/>
                        <a:t>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Rumput</a:t>
                      </a:r>
                      <a:r>
                        <a:rPr lang="en-US" sz="1600" baseline="0"/>
                        <a:t> Lapang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 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Bekatul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Ampas Tahu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Rumput Gajah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67.70 %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Centrosema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Total</a:t>
                      </a:r>
                      <a:r>
                        <a:rPr lang="en-US" sz="1600" b="1" baseline="0"/>
                        <a:t> (%)</a:t>
                      </a:r>
                      <a:endParaRPr lang="en-US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100.00 %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Harga (Rp)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1470.29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57015"/>
              </p:ext>
            </p:extLst>
          </p:nvPr>
        </p:nvGraphicFramePr>
        <p:xfrm>
          <a:off x="5236412" y="3550153"/>
          <a:ext cx="588611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018"/>
                <a:gridCol w="1379032"/>
                <a:gridCol w="1379032"/>
                <a:gridCol w="13790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Bahan Pakan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Hasil</a:t>
                      </a:r>
                      <a:r>
                        <a:rPr lang="en-US" sz="1600" baseline="0"/>
                        <a:t> Sistem</a:t>
                      </a:r>
                      <a:endParaRPr lang="en-US" sz="1600"/>
                    </a:p>
                    <a:p>
                      <a:pPr algn="ctr"/>
                      <a:r>
                        <a:rPr lang="en-US" sz="1600"/>
                        <a:t>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Hasil</a:t>
                      </a:r>
                      <a:r>
                        <a:rPr lang="en-US" sz="1600" baseline="0"/>
                        <a:t> QM Windows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Selisih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Rumput</a:t>
                      </a:r>
                      <a:r>
                        <a:rPr lang="en-US" sz="1600" baseline="0"/>
                        <a:t> Lapang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 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/>
                        <a:t>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Bekatul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3.25</a:t>
                      </a:r>
                      <a:r>
                        <a:rPr lang="en-US" sz="1600" baseline="0"/>
                        <a:t>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Ampas Tahu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22.90 %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Rumput Gajah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67.70 %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67.74 %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-0.04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Centrosema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6.02</a:t>
                      </a:r>
                      <a:r>
                        <a:rPr lang="en-US" sz="1600" baseline="0"/>
                        <a:t>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-0.02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Total</a:t>
                      </a:r>
                      <a:r>
                        <a:rPr lang="en-US" sz="1600" b="1" baseline="0"/>
                        <a:t> (%)</a:t>
                      </a:r>
                      <a:endParaRPr lang="en-US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100.00 %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Harga (Rp)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1470.29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1470.29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6" descr="hasil_qm_windo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0" y="1145674"/>
            <a:ext cx="4743450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947" y="1510632"/>
            <a:ext cx="65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623188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44" y="-76019"/>
            <a:ext cx="11991474" cy="1325563"/>
          </a:xfrm>
        </p:spPr>
        <p:txBody>
          <a:bodyPr/>
          <a:lstStyle/>
          <a:p>
            <a:pPr algn="ctr"/>
            <a:r>
              <a:rPr lang="en-US" dirty="0" smtClean="0"/>
              <a:t>Percobaan 2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3667"/>
              </p:ext>
            </p:extLst>
          </p:nvPr>
        </p:nvGraphicFramePr>
        <p:xfrm>
          <a:off x="481263" y="1214305"/>
          <a:ext cx="372979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474"/>
                <a:gridCol w="1644316"/>
              </a:tblGrid>
              <a:tr h="29677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Bahan Pakan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Kadar Ransum</a:t>
                      </a:r>
                    </a:p>
                    <a:p>
                      <a:pPr algn="ctr"/>
                      <a:r>
                        <a:rPr lang="en-US" sz="1600"/>
                        <a:t>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Rumput</a:t>
                      </a:r>
                      <a:r>
                        <a:rPr lang="en-US" sz="1600" baseline="0"/>
                        <a:t> Gajah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42.80 % 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Daun Glirisidia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57.20 %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Jerami Padi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Dedak Padi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Tetes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Total</a:t>
                      </a:r>
                      <a:r>
                        <a:rPr lang="en-US" sz="1600" b="1" baseline="0"/>
                        <a:t> (%)</a:t>
                      </a:r>
                      <a:endParaRPr lang="en-US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100.00 %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Harga (Rp)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1208.26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59669"/>
              </p:ext>
            </p:extLst>
          </p:nvPr>
        </p:nvGraphicFramePr>
        <p:xfrm>
          <a:off x="5236412" y="3550153"/>
          <a:ext cx="588611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018"/>
                <a:gridCol w="1379032"/>
                <a:gridCol w="1379032"/>
                <a:gridCol w="13790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Bahan Pakan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Hasil</a:t>
                      </a:r>
                      <a:r>
                        <a:rPr lang="en-US" sz="1600" baseline="0"/>
                        <a:t> Sistem</a:t>
                      </a:r>
                      <a:endParaRPr lang="en-US" sz="1600"/>
                    </a:p>
                    <a:p>
                      <a:pPr algn="ctr"/>
                      <a:r>
                        <a:rPr lang="en-US" sz="1600"/>
                        <a:t>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Hasil</a:t>
                      </a:r>
                      <a:r>
                        <a:rPr lang="en-US" sz="1600" baseline="0"/>
                        <a:t> QM Windows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Selisih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Rumput</a:t>
                      </a:r>
                      <a:r>
                        <a:rPr lang="en-US" sz="1600" baseline="0"/>
                        <a:t> Gajah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42.80 % 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42.80 % 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Daun Glirisidia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57.20 %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57.20 %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Jerami Padi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Dedak Padi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0.00 %</a:t>
                      </a:r>
                      <a:endParaRPr lang="fr-FR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Tetes 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Total</a:t>
                      </a:r>
                      <a:r>
                        <a:rPr lang="en-US" sz="1600" b="1" baseline="0"/>
                        <a:t> (%)</a:t>
                      </a:r>
                      <a:endParaRPr lang="en-US" sz="16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100.00 %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100.00 %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Harga (Rp)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1208.26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1208.26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/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8947" y="1510632"/>
            <a:ext cx="65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VS</a:t>
            </a:r>
          </a:p>
        </p:txBody>
      </p:sp>
      <p:pic>
        <p:nvPicPr>
          <p:cNvPr id="2" name="Picture 1" descr="percobaan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47" y="975226"/>
            <a:ext cx="50292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368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3" y="365125"/>
            <a:ext cx="792487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/>
              <a:t>impulan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558282" y="1764632"/>
            <a:ext cx="7393086" cy="4866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Penelitian ini juga telah </a:t>
            </a:r>
            <a:r>
              <a:rPr lang="en-US" sz="4700" b="1">
                <a:solidFill>
                  <a:srgbClr val="FF3300"/>
                </a:solidFill>
              </a:rPr>
              <a:t>berhasi</a:t>
            </a:r>
            <a:r>
              <a:rPr lang="en-US" sz="4000" b="1">
                <a:solidFill>
                  <a:srgbClr val="FF3300"/>
                </a:solidFill>
              </a:rPr>
              <a:t>l </a:t>
            </a:r>
            <a:r>
              <a:rPr lang="en-US" sz="4000"/>
              <a:t>menerapkan metode </a:t>
            </a:r>
            <a:r>
              <a:rPr lang="en-US" sz="4000" i="1"/>
              <a:t>linear programming.</a:t>
            </a:r>
          </a:p>
          <a:p>
            <a:pPr marL="0" indent="0">
              <a:buNone/>
            </a:pPr>
            <a:endParaRPr lang="en-US" sz="2100" i="1"/>
          </a:p>
          <a:p>
            <a:pPr marL="0" indent="0">
              <a:buNone/>
            </a:pPr>
            <a:r>
              <a:rPr lang="en-US" sz="4000"/>
              <a:t>5 jenis pakan dilakukan formulasi ransum</a:t>
            </a:r>
            <a:endParaRPr lang="en-US" sz="3800"/>
          </a:p>
          <a:p>
            <a:pPr marL="0" indent="0">
              <a:buNone/>
            </a:pPr>
            <a:endParaRPr lang="en-US" sz="38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inf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7218" y="-5"/>
            <a:ext cx="6858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78492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3" y="365125"/>
            <a:ext cx="792487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/>
              <a:t>impulan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558282" y="1764632"/>
            <a:ext cx="7393086" cy="4866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Percobaan pertama menghasilkan persentase rumput lapang 0.00%, bekatul 3.40%, ampas tahu 23.00%, rumput gajah 67.70%, dan centrosema 6.00% dengan harga minimum yaitu </a:t>
            </a:r>
            <a:r>
              <a:rPr lang="en-US" sz="5900" b="1">
                <a:solidFill>
                  <a:srgbClr val="FF3300"/>
                </a:solidFill>
              </a:rPr>
              <a:t>Rp 1470.29. </a:t>
            </a:r>
          </a:p>
          <a:p>
            <a:pPr marL="0" indent="0">
              <a:buNone/>
            </a:pPr>
            <a:endParaRPr lang="en-US" sz="3800"/>
          </a:p>
          <a:p>
            <a:pPr marL="0" indent="0">
              <a:buNone/>
            </a:pPr>
            <a:endParaRPr lang="en-US" sz="38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inf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7218" y="-5"/>
            <a:ext cx="6858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85945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3" y="365125"/>
            <a:ext cx="792487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/>
              <a:t>impulan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558282" y="1764632"/>
            <a:ext cx="7393086" cy="4866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Percobaan kedua menghasilkan persentase rumput gajah 42.80%, daun glirisidia 57.20%, jerami padi, dedak padi dan tetes sebesar 0% dengan harga minimum yaitu </a:t>
            </a:r>
          </a:p>
          <a:p>
            <a:pPr marL="0" indent="0">
              <a:buNone/>
            </a:pPr>
            <a:r>
              <a:rPr lang="en-US" sz="5900" b="1">
                <a:solidFill>
                  <a:srgbClr val="FF3300"/>
                </a:solidFill>
              </a:rPr>
              <a:t>Rp 1208.26. </a:t>
            </a:r>
          </a:p>
          <a:p>
            <a:pPr marL="0" indent="0">
              <a:buNone/>
            </a:pPr>
            <a:endParaRPr lang="en-US" sz="3800"/>
          </a:p>
          <a:p>
            <a:pPr marL="0" indent="0">
              <a:buNone/>
            </a:pPr>
            <a:endParaRPr lang="en-US" sz="38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inf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7218" y="-5"/>
            <a:ext cx="6858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60852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824" y="365125"/>
            <a:ext cx="7726948" cy="1325563"/>
          </a:xfrm>
        </p:spPr>
        <p:txBody>
          <a:bodyPr/>
          <a:lstStyle/>
          <a:p>
            <a:r>
              <a:rPr lang="en-US" dirty="0"/>
              <a:t>Saran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71456" y="1764632"/>
            <a:ext cx="7620000" cy="4531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300"/>
              <a:t>Mempertimbangkan </a:t>
            </a:r>
            <a:r>
              <a:rPr lang="en-US" sz="4300">
                <a:solidFill>
                  <a:srgbClr val="FF3300"/>
                </a:solidFill>
              </a:rPr>
              <a:t>jenis sapi</a:t>
            </a:r>
            <a:r>
              <a:rPr lang="en-US" sz="4300"/>
              <a:t> untuk menghitung formulasi ransum.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4300"/>
              <a:t>Penambahan nutrisi yang dibutuhkan hewan ternak untuk formulasi seperti </a:t>
            </a:r>
            <a:r>
              <a:rPr lang="en-US" sz="4300">
                <a:solidFill>
                  <a:srgbClr val="FF3300"/>
                </a:solidFill>
              </a:rPr>
              <a:t>asam amino, mineral</a:t>
            </a:r>
            <a:r>
              <a:rPr lang="en-US" sz="4300"/>
              <a:t>. 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4700"/>
              <a:t>Penambahan </a:t>
            </a:r>
            <a:r>
              <a:rPr lang="en-US" sz="4700">
                <a:solidFill>
                  <a:srgbClr val="FF3300"/>
                </a:solidFill>
              </a:rPr>
              <a:t>faktor eksternal</a:t>
            </a:r>
            <a:r>
              <a:rPr lang="en-US" sz="4700"/>
              <a:t> untuk menghitung formulasi ransum seperti suhu ruang. 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 sz="3800"/>
          </a:p>
          <a:p>
            <a:pPr marL="0" indent="0">
              <a:buNone/>
            </a:pPr>
            <a:endParaRPr lang="en-US" sz="380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discu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5629" y="-133684"/>
            <a:ext cx="7546474" cy="7546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97044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4088571" y="1979099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4220410" y="3119226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id-ID" sz="40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" y="1486822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731252" y="726278"/>
            <a:ext cx="10565064" cy="543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id-ID" sz="40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Persamaan regresi</a:t>
            </a:r>
            <a:r>
              <a:rPr lang="en-US" altLang="id-ID" sz="40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:</a:t>
            </a:r>
          </a:p>
          <a:p>
            <a:pPr eaLnBrk="1" hangingPunct="1"/>
            <a:endParaRPr lang="en-US" altLang="id-ID" sz="4000" dirty="0">
              <a:solidFill>
                <a:schemeClr val="accent5">
                  <a:lumMod val="50000"/>
                </a:schemeClr>
              </a:solidFill>
              <a:ea typeface="PMingLiU" pitchFamily="18" charset="-120"/>
            </a:endParaRPr>
          </a:p>
          <a:p>
            <a:pPr eaLnBrk="1" hangingPunct="1"/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TDN = 49.86 </a:t>
            </a:r>
            <a:r>
              <a:rPr lang="mr-IN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–</a:t>
            </a:r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 (0.0255 * BW) + (23.64 * ADG)</a:t>
            </a:r>
          </a:p>
          <a:p>
            <a:pPr eaLnBrk="1" hangingPunct="1"/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CP	= 11.13 </a:t>
            </a:r>
            <a:r>
              <a:rPr lang="mr-IN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–</a:t>
            </a:r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 (0.0176 * BW) + (5.19 * ADG)</a:t>
            </a:r>
          </a:p>
          <a:p>
            <a:pPr eaLnBrk="1" hangingPunct="1"/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Ca	= 0.404 </a:t>
            </a:r>
            <a:r>
              <a:rPr lang="mr-IN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–</a:t>
            </a:r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 (0.00081 * BW) + (0.238 * ADG)</a:t>
            </a:r>
          </a:p>
          <a:p>
            <a:pPr eaLnBrk="1" hangingPunct="1"/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	= 0.195 </a:t>
            </a:r>
            <a:r>
              <a:rPr lang="mr-IN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–</a:t>
            </a:r>
            <a:r>
              <a:rPr lang="en-US" altLang="id-ID" sz="36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 (0.0003 * BW) + (0.100 * ADG)</a:t>
            </a:r>
          </a:p>
          <a:p>
            <a:pPr eaLnBrk="1" hangingPunct="1"/>
            <a:endParaRPr lang="en-US" altLang="id-ID" sz="4000" dirty="0">
              <a:solidFill>
                <a:schemeClr val="accent5">
                  <a:lumMod val="50000"/>
                </a:schemeClr>
              </a:solidFill>
              <a:ea typeface="PMingLiU" pitchFamily="18" charset="-120"/>
            </a:endParaRPr>
          </a:p>
          <a:p>
            <a:pPr eaLnBrk="1" hangingPunct="1"/>
            <a:endParaRPr lang="en-US" altLang="id-ID" sz="4000" dirty="0">
              <a:solidFill>
                <a:schemeClr val="accent5">
                  <a:lumMod val="50000"/>
                </a:schemeClr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43414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059" y="1424738"/>
            <a:ext cx="69327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Peningkatan kontribusi PDB subsektor peternakan menunjukkan bahwa subsektor peternakan merupakan salah satu subsektor </a:t>
            </a:r>
            <a:r>
              <a:rPr lang="en-US" sz="3200">
                <a:solidFill>
                  <a:srgbClr val="FF0000"/>
                </a:solidFill>
              </a:rPr>
              <a:t>penting</a:t>
            </a:r>
            <a:r>
              <a:rPr lang="en-US" sz="3200"/>
              <a:t> yang harus dikembangkan untuk menunjang perekonomian nasional (Nisa 2014) </a:t>
            </a:r>
          </a:p>
        </p:txBody>
      </p:sp>
      <p:pic>
        <p:nvPicPr>
          <p:cNvPr id="2" name="Picture 1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-1" y="0"/>
            <a:ext cx="431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703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1294" y="1096032"/>
            <a:ext cx="69327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Pertumbuhan ketersediaan pangan hewani untuk asupan </a:t>
            </a:r>
            <a:r>
              <a:rPr lang="en-US" sz="3200">
                <a:solidFill>
                  <a:srgbClr val="FF0000"/>
                </a:solidFill>
              </a:rPr>
              <a:t>nutrisi pakan (ransum)</a:t>
            </a:r>
            <a:r>
              <a:rPr lang="en-US" sz="3200"/>
              <a:t> terutama sapi potong.</a:t>
            </a:r>
          </a:p>
          <a:p>
            <a:endParaRPr lang="en-US" sz="3200"/>
          </a:p>
          <a:p>
            <a:r>
              <a:rPr lang="en-US" sz="3200"/>
              <a:t>Ransum yang memenuhi nutrisi hewan ternak dapat meningkatkan </a:t>
            </a:r>
            <a:r>
              <a:rPr lang="en-US" sz="3200">
                <a:solidFill>
                  <a:srgbClr val="FF0000"/>
                </a:solidFill>
              </a:rPr>
              <a:t>kualitas</a:t>
            </a:r>
            <a:r>
              <a:rPr lang="en-US" sz="3200"/>
              <a:t> maupun </a:t>
            </a:r>
            <a:r>
              <a:rPr lang="en-US" sz="3200">
                <a:solidFill>
                  <a:srgbClr val="FF0000"/>
                </a:solidFill>
              </a:rPr>
              <a:t>kuantitas</a:t>
            </a:r>
            <a:r>
              <a:rPr lang="en-US" sz="3200"/>
              <a:t> hasil ternak. </a:t>
            </a:r>
            <a:r>
              <a:rPr lang="tr-TR" sz="3200"/>
              <a:t>(Hidayat 2007) </a:t>
            </a:r>
          </a:p>
        </p:txBody>
      </p:sp>
      <p:pic>
        <p:nvPicPr>
          <p:cNvPr id="2" name="Picture 1" descr="c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208" y="0"/>
            <a:ext cx="7044432" cy="72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311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5412" y="1272305"/>
            <a:ext cx="67463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Alhasanah (2014) mengatakan sebanyak ± 70% biaya produksi ternak berasal dari biaya kebutuhan pakan. </a:t>
            </a:r>
          </a:p>
          <a:p>
            <a:endParaRPr lang="en-US" sz="3200"/>
          </a:p>
          <a:p>
            <a:r>
              <a:rPr lang="en-US" sz="3200"/>
              <a:t>Formulasi pakan yang dipilih tidak hanya memenuhi kebutuhan nutrisi ternak tetapi formula dengan </a:t>
            </a:r>
            <a:r>
              <a:rPr lang="en-US" sz="3200">
                <a:solidFill>
                  <a:srgbClr val="FF0000"/>
                </a:solidFill>
              </a:rPr>
              <a:t>biaya termurah </a:t>
            </a:r>
            <a:r>
              <a:rPr lang="en-US" sz="3200"/>
              <a:t>untuk mengurangi kontribusi biaya pakan. </a:t>
            </a:r>
          </a:p>
        </p:txBody>
      </p:sp>
      <p:pic>
        <p:nvPicPr>
          <p:cNvPr id="5" name="Picture 4" descr="far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571996" y="-1671054"/>
            <a:ext cx="8876634" cy="887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2393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69306" y="1294671"/>
            <a:ext cx="6529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Diperlukan </a:t>
            </a:r>
            <a:r>
              <a:rPr lang="en-US" sz="4000">
                <a:solidFill>
                  <a:srgbClr val="FF0000"/>
                </a:solidFill>
              </a:rPr>
              <a:t>metode formulasi ransum</a:t>
            </a:r>
            <a:r>
              <a:rPr lang="en-US" sz="4000"/>
              <a:t> </a:t>
            </a:r>
            <a:r>
              <a:rPr lang="en-US" sz="3200"/>
              <a:t>yang </a:t>
            </a:r>
            <a:r>
              <a:rPr lang="en-US" sz="3200" i="1"/>
              <a:t>mudah, cepat, akurat</a:t>
            </a:r>
            <a:r>
              <a:rPr lang="en-US" sz="3200"/>
              <a:t> dalam penentuan komposisi bahan pakan dengan </a:t>
            </a:r>
            <a:r>
              <a:rPr lang="en-US" sz="4000">
                <a:solidFill>
                  <a:srgbClr val="FF0000"/>
                </a:solidFill>
              </a:rPr>
              <a:t>biaya serendah mungkin</a:t>
            </a:r>
            <a:r>
              <a:rPr lang="en-US" sz="3200"/>
              <a:t>.</a:t>
            </a:r>
          </a:p>
          <a:p>
            <a:endParaRPr lang="en-US" sz="3200" dirty="0" smtClean="0"/>
          </a:p>
        </p:txBody>
      </p:sp>
      <p:pic>
        <p:nvPicPr>
          <p:cNvPr id="2" name="Picture 1" descr="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" r="13242"/>
          <a:stretch/>
        </p:blipFill>
        <p:spPr>
          <a:xfrm>
            <a:off x="-1403662" y="-93582"/>
            <a:ext cx="5735052" cy="7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5559" y="815541"/>
            <a:ext cx="6529136" cy="521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Metode </a:t>
            </a:r>
            <a:r>
              <a:rPr lang="en-US" sz="4500" i="1">
                <a:solidFill>
                  <a:srgbClr val="FF0000"/>
                </a:solidFill>
              </a:rPr>
              <a:t>Linear Programming</a:t>
            </a:r>
            <a:r>
              <a:rPr lang="en-US" sz="3200" i="1"/>
              <a:t> </a:t>
            </a:r>
            <a:r>
              <a:rPr lang="en-US" sz="3200"/>
              <a:t>yang digunakan untuk memperoleh solusi yang optimal. </a:t>
            </a:r>
          </a:p>
          <a:p>
            <a:endParaRPr lang="en-US" sz="3200"/>
          </a:p>
          <a:p>
            <a:r>
              <a:rPr lang="en-US" sz="3200"/>
              <a:t>Metode </a:t>
            </a:r>
            <a:r>
              <a:rPr lang="en-US" sz="3200" i="1"/>
              <a:t>Linear Programming </a:t>
            </a:r>
            <a:r>
              <a:rPr lang="en-US" sz="3200"/>
              <a:t>digunakan untuk menentukan campuran makanan ternak yang efisien, praktis dan relatif mudah digunakan (Soekartawi 1992). </a:t>
            </a:r>
          </a:p>
          <a:p>
            <a:endParaRPr lang="en-US" sz="3200"/>
          </a:p>
        </p:txBody>
      </p:sp>
      <p:pic>
        <p:nvPicPr>
          <p:cNvPr id="2" name="Picture 1" descr="line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8028" y="0"/>
            <a:ext cx="7379368" cy="73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71474" y="994610"/>
            <a:ext cx="71307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Penelitian Kusnandar (2004) berhasil memformulasikan beberapa bahan pakan yang </a:t>
            </a:r>
            <a:r>
              <a:rPr lang="en-US" sz="3200">
                <a:solidFill>
                  <a:srgbClr val="FF3300"/>
                </a:solidFill>
              </a:rPr>
              <a:t>sesuai dengan keinginan pengguna</a:t>
            </a:r>
            <a:r>
              <a:rPr lang="en-US" sz="3200"/>
              <a:t>, mudah dikenali oleh pengguna dan pengoperasiannya </a:t>
            </a:r>
            <a:r>
              <a:rPr lang="en-US" sz="3200">
                <a:solidFill>
                  <a:srgbClr val="FF3300"/>
                </a:solidFill>
              </a:rPr>
              <a:t>lebih mudah</a:t>
            </a:r>
            <a:r>
              <a:rPr lang="en-US" sz="3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06525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496670"/>
            <a:ext cx="56197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Membuat sistem formula ransum yang Optimal.</a:t>
            </a:r>
            <a:endParaRPr lang="id-ID" sz="2600" b="1" dirty="0">
              <a:solidFill>
                <a:srgbClr val="003E6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934305"/>
            <a:ext cx="56197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Kombinasi pakan kebutuhan tercukupi </a:t>
            </a:r>
            <a:r>
              <a:rPr lang="en-US" sz="2600" b="1" dirty="0" err="1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dengan </a:t>
            </a:r>
            <a:r>
              <a:rPr lang="en-US" sz="26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harga minimum</a:t>
            </a:r>
            <a:endParaRPr lang="id-ID" sz="2600" b="1" dirty="0">
              <a:solidFill>
                <a:srgbClr val="003E6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247016"/>
            <a:ext cx="538117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metode </a:t>
            </a:r>
            <a:r>
              <a:rPr lang="en-US" sz="2600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linear programming</a:t>
            </a:r>
            <a:endParaRPr lang="id-ID" sz="26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861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1045</Words>
  <Application>Microsoft Macintosh PowerPoint</Application>
  <PresentationFormat>Custom</PresentationFormat>
  <Paragraphs>379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Formulasi Ransum untuk Kebutuhan Nutrisi Ternak Sapi Potong Menggunakan Pemrograman Linier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PENELITIAN</vt:lpstr>
      <vt:lpstr>Pengumpulan Data</vt:lpstr>
      <vt:lpstr>Definisi Kebutuhan</vt:lpstr>
      <vt:lpstr>Perancangan Basis Data</vt:lpstr>
      <vt:lpstr>Diagram Relasi Tabel</vt:lpstr>
      <vt:lpstr>Perancangan Model</vt:lpstr>
      <vt:lpstr>Perancangan Model</vt:lpstr>
      <vt:lpstr>Contoh Linear Programming</vt:lpstr>
      <vt:lpstr>PowerPoint Presentation</vt:lpstr>
      <vt:lpstr>Perancangan Antarmuka</vt:lpstr>
      <vt:lpstr>Evaluasi Hasil</vt:lpstr>
      <vt:lpstr>Percobaan 1</vt:lpstr>
      <vt:lpstr>Percobaan 2</vt:lpstr>
      <vt:lpstr>Simpulan</vt:lpstr>
      <vt:lpstr>Simpulan</vt:lpstr>
      <vt:lpstr>Simpulan</vt:lpstr>
      <vt:lpstr>Saran</vt:lpstr>
      <vt:lpstr>TERIMA KASIH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Macbook Pro</cp:lastModifiedBy>
  <cp:revision>83</cp:revision>
  <dcterms:created xsi:type="dcterms:W3CDTF">2016-08-24T22:42:20Z</dcterms:created>
  <dcterms:modified xsi:type="dcterms:W3CDTF">2017-03-17T07:28:13Z</dcterms:modified>
</cp:coreProperties>
</file>