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e3c73bf4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e3c73bf4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e3c73bf4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e3c73bf4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e3e66de3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e3e66de3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e3c73bf4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e3c73bf4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e3e66de3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e3e66de3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e3c73bf4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e3c73bf4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e3e66de3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e3e66de3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e3c73bf4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e3c73bf4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nvSpPr>
        <p:spPr>
          <a:xfrm>
            <a:off x="712075" y="2204300"/>
            <a:ext cx="2875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200">
                <a:solidFill>
                  <a:schemeClr val="lt1"/>
                </a:solidFill>
                <a:latin typeface="Proxima Nova"/>
                <a:ea typeface="Proxima Nova"/>
                <a:cs typeface="Proxima Nova"/>
                <a:sym typeface="Proxima Nova"/>
              </a:rPr>
              <a:t>Persepolis-AI</a:t>
            </a:r>
            <a:endParaRPr sz="3200">
              <a:solidFill>
                <a:schemeClr val="lt1"/>
              </a:solidFill>
              <a:latin typeface="Proxima Nova"/>
              <a:ea typeface="Proxima Nova"/>
              <a:cs typeface="Proxima Nova"/>
              <a:sym typeface="Proxima Nova"/>
            </a:endParaRPr>
          </a:p>
        </p:txBody>
      </p:sp>
      <p:sp>
        <p:nvSpPr>
          <p:cNvPr id="60" name="Google Shape;60;p13"/>
          <p:cNvSpPr txBox="1"/>
          <p:nvPr/>
        </p:nvSpPr>
        <p:spPr>
          <a:xfrm>
            <a:off x="712075" y="3093525"/>
            <a:ext cx="4681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a:solidFill>
                  <a:schemeClr val="lt1"/>
                </a:solidFill>
                <a:latin typeface="Proxima Nova"/>
                <a:ea typeface="Proxima Nova"/>
                <a:cs typeface="Proxima Nova"/>
                <a:sym typeface="Proxima Nova"/>
              </a:rPr>
              <a:t>Empowering Education</a:t>
            </a:r>
            <a:endParaRPr sz="2500">
              <a:solidFill>
                <a:schemeClr val="lt1"/>
              </a:solidFill>
              <a:latin typeface="Proxima Nova"/>
              <a:ea typeface="Proxima Nova"/>
              <a:cs typeface="Proxima Nova"/>
              <a:sym typeface="Proxima Nova"/>
            </a:endParaRPr>
          </a:p>
        </p:txBody>
      </p:sp>
      <p:sp>
        <p:nvSpPr>
          <p:cNvPr id="61" name="Google Shape;61;p13"/>
          <p:cNvSpPr txBox="1"/>
          <p:nvPr/>
        </p:nvSpPr>
        <p:spPr>
          <a:xfrm>
            <a:off x="712075" y="3662925"/>
            <a:ext cx="8163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lt1"/>
                </a:solidFill>
                <a:latin typeface="Proxima Nova"/>
                <a:ea typeface="Proxima Nova"/>
                <a:cs typeface="Proxima Nova"/>
                <a:sym typeface="Proxima Nova"/>
              </a:rPr>
              <a:t>Ali Noshad - Milad Goudarzi - Reza Paki - Mohsen Shahverdi</a:t>
            </a:r>
            <a:endParaRPr sz="1500">
              <a:solidFill>
                <a:schemeClr val="lt1"/>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2303850"/>
            <a:ext cx="8520600" cy="53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220"/>
              <a:t>We do not want another ChatGPT! We already have a perfect one.</a:t>
            </a:r>
            <a:endParaRPr sz="2220"/>
          </a:p>
        </p:txBody>
      </p:sp>
      <p:sp>
        <p:nvSpPr>
          <p:cNvPr id="67" name="Google Shape;67;p14"/>
          <p:cNvSpPr txBox="1"/>
          <p:nvPr/>
        </p:nvSpPr>
        <p:spPr>
          <a:xfrm>
            <a:off x="3696000" y="1336250"/>
            <a:ext cx="1752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500">
                <a:solidFill>
                  <a:schemeClr val="dk1"/>
                </a:solidFill>
                <a:latin typeface="Proxima Nova"/>
                <a:ea typeface="Proxima Nova"/>
                <a:cs typeface="Proxima Nova"/>
                <a:sym typeface="Proxima Nova"/>
              </a:rPr>
              <a:t>First of All</a:t>
            </a:r>
            <a:endParaRPr b="1" sz="2500">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475075" y="530400"/>
            <a:ext cx="792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1"/>
                </a:solidFill>
                <a:latin typeface="Proxima Nova"/>
                <a:ea typeface="Proxima Nova"/>
                <a:cs typeface="Proxima Nova"/>
                <a:sym typeface="Proxima Nova"/>
              </a:rPr>
              <a:t>What is it all about?</a:t>
            </a:r>
            <a:endParaRPr b="1" sz="1800">
              <a:solidFill>
                <a:schemeClr val="dk1"/>
              </a:solidFill>
              <a:latin typeface="Proxima Nova"/>
              <a:ea typeface="Proxima Nova"/>
              <a:cs typeface="Proxima Nova"/>
              <a:sym typeface="Proxima Nova"/>
            </a:endParaRPr>
          </a:p>
        </p:txBody>
      </p:sp>
      <p:sp>
        <p:nvSpPr>
          <p:cNvPr id="73" name="Google Shape;73;p15"/>
          <p:cNvSpPr txBox="1"/>
          <p:nvPr/>
        </p:nvSpPr>
        <p:spPr>
          <a:xfrm>
            <a:off x="475075" y="1111150"/>
            <a:ext cx="8469300" cy="348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en-GB" sz="1800">
                <a:solidFill>
                  <a:schemeClr val="dk1"/>
                </a:solidFill>
                <a:latin typeface="Proxima Nova"/>
                <a:ea typeface="Proxima Nova"/>
                <a:cs typeface="Proxima Nova"/>
                <a:sym typeface="Proxima Nova"/>
              </a:rPr>
              <a:t>What is this tool already capable of?</a:t>
            </a:r>
            <a:endParaRPr b="1"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b="1" sz="1800">
              <a:solidFill>
                <a:schemeClr val="dk1"/>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Are the slides too much? No worries. Our tool will summarize them for you.</a:t>
            </a:r>
            <a:endParaRPr sz="1800">
              <a:solidFill>
                <a:schemeClr val="accent3"/>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Do your slides have figures? No problem. Our model will interpret it for you.</a:t>
            </a:r>
            <a:endParaRPr sz="1800">
              <a:solidFill>
                <a:schemeClr val="accent3"/>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Do you feel confused about learning all these topics? No worries. Our tool will provide you with a clear roadmap of what to learn.</a:t>
            </a:r>
            <a:endParaRPr sz="1800">
              <a:solidFill>
                <a:schemeClr val="accent3"/>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Do you struggle remembering each and every concept? No worries. Our telegram bot is there for you.</a:t>
            </a:r>
            <a:endParaRPr sz="1800">
              <a:solidFill>
                <a:schemeClr val="accent3"/>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74" name="Google Shape;74;p15"/>
          <p:cNvSpPr txBox="1"/>
          <p:nvPr/>
        </p:nvSpPr>
        <p:spPr>
          <a:xfrm>
            <a:off x="578125" y="992100"/>
            <a:ext cx="77154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3"/>
              </a:buClr>
              <a:buSzPts val="1800"/>
              <a:buFont typeface="Proxima Nova"/>
              <a:buChar char="-"/>
            </a:pPr>
            <a:r>
              <a:rPr lang="en-GB" sz="1800">
                <a:solidFill>
                  <a:schemeClr val="accent3"/>
                </a:solidFill>
                <a:latin typeface="Proxima Nova"/>
                <a:ea typeface="Proxima Nova"/>
                <a:cs typeface="Proxima Nova"/>
                <a:sym typeface="Proxima Nova"/>
              </a:rPr>
              <a:t>AI-based assistant helping you learn more effectively</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rotWithShape="1">
          <a:blip r:embed="rId3">
            <a:alphaModFix/>
          </a:blip>
          <a:srcRect b="4520" l="1404" r="2395" t="4164"/>
          <a:stretch/>
        </p:blipFill>
        <p:spPr>
          <a:xfrm>
            <a:off x="105425" y="70975"/>
            <a:ext cx="8933151" cy="5001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rotWithShape="1">
          <a:blip r:embed="rId3">
            <a:alphaModFix/>
          </a:blip>
          <a:srcRect b="91997" l="0" r="0" t="0"/>
          <a:stretch/>
        </p:blipFill>
        <p:spPr>
          <a:xfrm>
            <a:off x="3367738" y="1868950"/>
            <a:ext cx="2408525" cy="209181"/>
          </a:xfrm>
          <a:prstGeom prst="rect">
            <a:avLst/>
          </a:prstGeom>
          <a:noFill/>
          <a:ln>
            <a:noFill/>
          </a:ln>
        </p:spPr>
      </p:pic>
      <p:sp>
        <p:nvSpPr>
          <p:cNvPr id="85" name="Google Shape;85;p17"/>
          <p:cNvSpPr txBox="1"/>
          <p:nvPr/>
        </p:nvSpPr>
        <p:spPr>
          <a:xfrm>
            <a:off x="4069125" y="881150"/>
            <a:ext cx="127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1"/>
                </a:solidFill>
                <a:latin typeface="Proxima Nova"/>
                <a:ea typeface="Proxima Nova"/>
                <a:cs typeface="Proxima Nova"/>
                <a:sym typeface="Proxima Nova"/>
              </a:rPr>
              <a:t>Why this?</a:t>
            </a:r>
            <a:endParaRPr b="1" sz="1800">
              <a:solidFill>
                <a:schemeClr val="dk1"/>
              </a:solidFill>
              <a:latin typeface="Proxima Nova"/>
              <a:ea typeface="Proxima Nova"/>
              <a:cs typeface="Proxima Nova"/>
              <a:sym typeface="Proxima Nova"/>
            </a:endParaRPr>
          </a:p>
        </p:txBody>
      </p:sp>
      <p:pic>
        <p:nvPicPr>
          <p:cNvPr id="86" name="Google Shape;86;p17"/>
          <p:cNvPicPr preferRelativeResize="0"/>
          <p:nvPr/>
        </p:nvPicPr>
        <p:blipFill rotWithShape="1">
          <a:blip r:embed="rId3">
            <a:alphaModFix/>
          </a:blip>
          <a:srcRect b="6847" l="14073" r="2945" t="15246"/>
          <a:stretch/>
        </p:blipFill>
        <p:spPr>
          <a:xfrm>
            <a:off x="3706705" y="2267434"/>
            <a:ext cx="1998663" cy="20366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108900" y="76200"/>
            <a:ext cx="4463100" cy="1754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700">
                <a:solidFill>
                  <a:schemeClr val="accent3"/>
                </a:solidFill>
                <a:latin typeface="Proxima Nova"/>
                <a:ea typeface="Proxima Nova"/>
                <a:cs typeface="Proxima Nova"/>
                <a:sym typeface="Proxima Nova"/>
              </a:rPr>
              <a:t>The image features a stream of water flowing through a forest, surrounded by rocks. The scene appears to be serene and natural, with the water flowing smoothly over the rocks. The presence of the forest and the rocks adds to the overall beauty of the scene.</a:t>
            </a:r>
            <a:endParaRPr sz="1700">
              <a:solidFill>
                <a:schemeClr val="accent3"/>
              </a:solidFill>
              <a:latin typeface="Proxima Nova"/>
              <a:ea typeface="Proxima Nova"/>
              <a:cs typeface="Proxima Nova"/>
              <a:sym typeface="Proxima Nova"/>
            </a:endParaRPr>
          </a:p>
        </p:txBody>
      </p:sp>
      <p:pic>
        <p:nvPicPr>
          <p:cNvPr id="92" name="Google Shape;92;p18"/>
          <p:cNvPicPr preferRelativeResize="0"/>
          <p:nvPr/>
        </p:nvPicPr>
        <p:blipFill>
          <a:blip r:embed="rId3">
            <a:alphaModFix/>
          </a:blip>
          <a:stretch>
            <a:fillRect/>
          </a:stretch>
        </p:blipFill>
        <p:spPr>
          <a:xfrm>
            <a:off x="4724400" y="152400"/>
            <a:ext cx="4267201" cy="4792096"/>
          </a:xfrm>
          <a:prstGeom prst="rect">
            <a:avLst/>
          </a:prstGeom>
          <a:noFill/>
          <a:ln>
            <a:noFill/>
          </a:ln>
        </p:spPr>
      </p:pic>
      <p:sp>
        <p:nvSpPr>
          <p:cNvPr id="93" name="Google Shape;93;p18"/>
          <p:cNvSpPr txBox="1"/>
          <p:nvPr/>
        </p:nvSpPr>
        <p:spPr>
          <a:xfrm>
            <a:off x="108900" y="1830900"/>
            <a:ext cx="4463100" cy="3140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600">
                <a:solidFill>
                  <a:schemeClr val="accent3"/>
                </a:solidFill>
                <a:latin typeface="Proxima Nova"/>
                <a:ea typeface="Proxima Nova"/>
                <a:cs typeface="Proxima Nova"/>
                <a:sym typeface="Proxima Nova"/>
              </a:rPr>
              <a:t>The image features a stream of water flowing through a forest, surrounded by rocks. The scene is serene and picturesque, with the water flowing gently over the rocks. The context provided suggests that the image may be related to a lecture or </a:t>
            </a:r>
            <a:r>
              <a:rPr lang="en-GB" sz="1600">
                <a:solidFill>
                  <a:schemeClr val="accent3"/>
                </a:solidFill>
                <a:highlight>
                  <a:schemeClr val="accent6"/>
                </a:highlight>
                <a:latin typeface="Proxima Nova"/>
                <a:ea typeface="Proxima Nova"/>
                <a:cs typeface="Proxima Nova"/>
                <a:sym typeface="Proxima Nova"/>
              </a:rPr>
              <a:t>a course on data analytics, stream processing, and semantic technologies. The presence of the stream and the surrounding forest may serve as a metaphor for the flow of data and the need to process and analyze it in real-time to make informed decisions.</a:t>
            </a:r>
            <a:endParaRPr sz="1600">
              <a:solidFill>
                <a:schemeClr val="accent3"/>
              </a:solidFill>
              <a:highlight>
                <a:schemeClr val="accent6"/>
              </a:highlight>
              <a:latin typeface="Proxima Nova"/>
              <a:ea typeface="Proxima Nova"/>
              <a:cs typeface="Proxima Nova"/>
              <a:sym typeface="Proxima Nova"/>
            </a:endParaRPr>
          </a:p>
        </p:txBody>
      </p:sp>
      <p:cxnSp>
        <p:nvCxnSpPr>
          <p:cNvPr id="94" name="Google Shape;94;p18"/>
          <p:cNvCxnSpPr/>
          <p:nvPr/>
        </p:nvCxnSpPr>
        <p:spPr>
          <a:xfrm>
            <a:off x="154800" y="1830900"/>
            <a:ext cx="4371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UI 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Future Work</a:t>
            </a:r>
            <a:endParaRPr b="1"/>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t>Enhanced Gamification Features</a:t>
            </a:r>
            <a:endParaRPr/>
          </a:p>
          <a:p>
            <a:pPr indent="-342900" lvl="0" marL="457200" rtl="0" algn="l">
              <a:lnSpc>
                <a:spcPct val="150000"/>
              </a:lnSpc>
              <a:spcBef>
                <a:spcPts val="0"/>
              </a:spcBef>
              <a:spcAft>
                <a:spcPts val="0"/>
              </a:spcAft>
              <a:buSzPts val="1800"/>
              <a:buChar char="●"/>
            </a:pPr>
            <a:r>
              <a:rPr lang="en-GB"/>
              <a:t>Personalized Learning Pathways</a:t>
            </a:r>
            <a:endParaRPr/>
          </a:p>
          <a:p>
            <a:pPr indent="-342900" lvl="0" marL="457200" rtl="0" algn="l">
              <a:lnSpc>
                <a:spcPct val="150000"/>
              </a:lnSpc>
              <a:spcBef>
                <a:spcPts val="0"/>
              </a:spcBef>
              <a:spcAft>
                <a:spcPts val="0"/>
              </a:spcAft>
              <a:buSzPts val="1800"/>
              <a:buChar char="●"/>
            </a:pPr>
            <a:r>
              <a:rPr lang="en-GB"/>
              <a:t>Expanding Content and Formats</a:t>
            </a:r>
            <a:endParaRPr/>
          </a:p>
          <a:p>
            <a:pPr indent="-342900" lvl="0" marL="457200" rtl="0" algn="l">
              <a:lnSpc>
                <a:spcPct val="150000"/>
              </a:lnSpc>
              <a:spcBef>
                <a:spcPts val="0"/>
              </a:spcBef>
              <a:spcAft>
                <a:spcPts val="0"/>
              </a:spcAft>
              <a:buSzPts val="1800"/>
              <a:buChar char="●"/>
            </a:pPr>
            <a:r>
              <a:rPr lang="en-GB"/>
              <a:t>User Feedback and Co-creation</a:t>
            </a:r>
            <a:endParaRPr/>
          </a:p>
          <a:p>
            <a:pPr indent="-342900" lvl="0" marL="457200" rtl="0" algn="l">
              <a:lnSpc>
                <a:spcPct val="150000"/>
              </a:lnSpc>
              <a:spcBef>
                <a:spcPts val="0"/>
              </a:spcBef>
              <a:spcAft>
                <a:spcPts val="0"/>
              </a:spcAft>
              <a:buSzPts val="1800"/>
              <a:buChar char="●"/>
            </a:pPr>
            <a:r>
              <a:rPr lang="en-GB"/>
              <a:t>Scalability and Broader Impact Studies</a:t>
            </a:r>
            <a:endParaRPr/>
          </a:p>
          <a:p>
            <a:pPr indent="-342900" lvl="0" marL="457200" rtl="0" algn="l">
              <a:lnSpc>
                <a:spcPct val="150000"/>
              </a:lnSpc>
              <a:spcBef>
                <a:spcPts val="0"/>
              </a:spcBef>
              <a:spcAft>
                <a:spcPts val="0"/>
              </a:spcAft>
              <a:buSzPts val="1800"/>
              <a:buChar char="●"/>
            </a:pPr>
            <a:r>
              <a:rPr lang="en-GB"/>
              <a:t>Integration with Educational Systems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nvSpPr>
        <p:spPr>
          <a:xfrm>
            <a:off x="1607250" y="2202300"/>
            <a:ext cx="5929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1"/>
                </a:solidFill>
                <a:latin typeface="Proxima Nova"/>
                <a:ea typeface="Proxima Nova"/>
                <a:cs typeface="Proxima Nova"/>
                <a:sym typeface="Proxima Nova"/>
              </a:rPr>
              <a:t>Thank you!</a:t>
            </a:r>
            <a:endParaRPr sz="18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GB" sz="1800">
                <a:solidFill>
                  <a:schemeClr val="dk1"/>
                </a:solidFill>
                <a:latin typeface="Proxima Nova"/>
                <a:ea typeface="Proxima Nova"/>
                <a:cs typeface="Proxima Nova"/>
                <a:sym typeface="Proxima Nova"/>
              </a:rPr>
              <a:t>Q&amp;A</a:t>
            </a:r>
            <a:endParaRPr sz="1800">
              <a:solidFill>
                <a:schemeClr val="dk1"/>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