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2" r:id="rId3"/>
    <p:sldId id="306" r:id="rId4"/>
    <p:sldId id="304" r:id="rId5"/>
    <p:sldId id="257" r:id="rId6"/>
    <p:sldId id="256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063F92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Foaie1!$B$1</c:f>
              <c:strCache>
                <c:ptCount val="1"/>
                <c:pt idx="0">
                  <c:v>Target%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2FE-41F5-BB27-9E4483E981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2FE-41F5-BB27-9E4483E981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2FE-41F5-BB27-9E4483E981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2FE-41F5-BB27-9E4483E981F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2FE-41F5-BB27-9E4483E981F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F2FE-41F5-BB27-9E4483E981F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2FE-41F5-BB27-9E4483E981F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F2FE-41F5-BB27-9E4483E981F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Foaie1!$A$2:$A$5</c:f>
              <c:strCache>
                <c:ptCount val="2"/>
                <c:pt idx="0">
                  <c:v>Defaulted</c:v>
                </c:pt>
                <c:pt idx="1">
                  <c:v>Not Defaulted</c:v>
                </c:pt>
              </c:strCache>
            </c:strRef>
          </c:cat>
          <c:val>
            <c:numRef>
              <c:f>Foaie1!$B$2:$B$5</c:f>
              <c:numCache>
                <c:formatCode>General</c:formatCode>
                <c:ptCount val="4"/>
                <c:pt idx="0">
                  <c:v>29653</c:v>
                </c:pt>
                <c:pt idx="1">
                  <c:v>225694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E-41F5-BB27-9E4483E981F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4A86F-3B0E-4DAA-8773-8046903F05A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EDF1D-82EE-439D-B2B8-58E9A788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E6631-D942-4CE8-AF59-DF0AC45E850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18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2EA291-17F2-1F65-C90A-EFC7E9B01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1DE4CB0-0C6C-6E5F-78CE-85DA2055E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C66AE5F-59DD-048A-0ADE-8ABED0A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F578BE6-1565-4E2B-7364-897D0060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F41B7BD-5C26-80BF-26CD-A7270349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9B2FE11-C12B-0D49-67BC-E61FCB1C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ED25C285-7E76-C276-90E0-9DF2C60B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40DB07C-421D-153A-7205-3707E699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9B1105E-326D-0A3E-D557-BF044211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7530099-FE77-A4AC-B193-DA5E29F2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E4423198-51A2-F126-3D8F-F983C0C7B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497968-E5BC-C7F9-369F-AC250A591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EAAC40A-2835-9466-7866-F47C5720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6435787-02B2-F8E9-82C3-B8464D10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A8B69A5-A206-F53F-66BC-20625AE3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06EAC-E5DE-9A83-860B-70B865E7B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455C7F-7AC9-2B57-7274-49FAB723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Place, date (Change via "INSERT &gt; Header &amp; Footer")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B80B6E-01DC-6B1E-79E5-38BB6E5D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presentation (Change via "INSERT &gt; Header &amp; Footer")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9337BC-2D66-80F8-C149-669BBBA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597C-028E-473F-BF50-BBB8B8A24EC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92DA578A-F131-0318-926B-74765F5F76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938" y="275183"/>
            <a:ext cx="11160124" cy="23347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None/>
              <a:defRPr lang="de-DE" sz="900" cap="all" spc="5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pPr marL="177800" lvl="0" indent="-177800">
              <a:spcAft>
                <a:spcPts val="0"/>
              </a:spcAft>
            </a:pPr>
            <a:r>
              <a:rPr lang="en-GB"/>
              <a:t>Optional Topline</a:t>
            </a:r>
          </a:p>
        </p:txBody>
      </p:sp>
    </p:spTree>
    <p:extLst>
      <p:ext uri="{BB962C8B-B14F-4D97-AF65-F5344CB8AC3E}">
        <p14:creationId xmlns:p14="http://schemas.microsoft.com/office/powerpoint/2010/main" val="407741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0F40D6-F42C-7BDB-1168-33BED71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49DBD4-A771-1E1F-5941-A5173112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368A4D8-CA5E-8C4A-6142-D376A414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99CD405-67AB-5025-83BB-BD028986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75C4A7F-10FE-4885-558E-EBAAAABD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7D17CE-0B68-5077-2911-B9D5EB8D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C3B952D-6857-636C-6F4C-73A90910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DC4947-4D51-1745-A56C-A4B5F38B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FCB977B-DC9C-86B3-0A0D-8A7CA6DA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09E3D71-D955-9B2F-6D48-AA92D7B4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1D6C68C-CC0F-F470-FF7C-E469E596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790B114-8E8B-FB2C-4F4A-E5D405ED6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546261B-E140-BFD6-86D5-DCD37AEB3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A0D0BC1-E1E9-CB1F-B1BD-0ABEA1C0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9142FDB-5469-7F1E-CF6F-CA18345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24EEBA8-94FD-C3F7-6957-0FAB3C83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0E7C19-FF31-5F71-FF86-E16BE4B4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40DCEA1-CF0E-80E9-AFFC-A03CB1B5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348BD28D-0453-0089-B1CA-5203DE06B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D3F8368-DFDF-5530-5CA1-D13C9ED9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B5C4E740-2E2D-FEC8-4A8B-A4D1FDBAA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B4AB4FD-333F-9A4F-B2AE-A70EED27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7F05799-C3B2-5C76-2BC8-A5CEF7B9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E4E6E3E-6ADA-8A67-8BA6-8D546117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313A11-DFEE-DC70-2954-2A0B14A3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90AF79C1-4093-7D43-05C5-4D33CF61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07DF1BB-602D-FDE0-F238-C0814354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E0F222E-97EE-2497-A0EC-15CAB5E7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1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E28798B3-0668-8722-66D2-75EB17D1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9D41E3E6-8BBD-E06A-4BCA-35C1BC2F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463FA42-C4D8-09BF-F56B-E23E4AF1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6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F11F27-CE2D-92B2-ACEA-7F05661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D579D28-6297-D7D0-7660-AEEA885E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474562F-A347-0E7C-B34C-1B0D4B218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37F45C8-9BD4-5174-303A-4033B707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7166858-E083-FDBF-80B5-695EB0D0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48FB935-3B1D-0F69-42FF-FB944A2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4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B1DE64-8231-D901-8FDC-A29FFCA8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16B340DB-00FA-A718-172D-C50FEFAB9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31995FF-54DE-0C8D-611F-5EECBF8D0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1F4FF19-9938-7F90-DA4E-BF107C47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60A27F5-33A2-C87E-188C-CFEC29DF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4A34429-C372-6769-2756-03FFC867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9CE5309B-66B6-C3F6-0825-32DA2BDA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C117AA3-0822-F880-F3F4-ECDCD13A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C7FA470-181C-6FF5-F787-6C07C81E4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4895F3-C017-480D-A1D4-60D2AA90086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B71D40-D81F-11D1-B3A0-73285FE59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81FA815-C350-DD89-298D-299FCD262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3ABC9-3886-4E40-8513-53EEDBC6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A518570F-A27C-99D9-B857-3236A8EF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10" y="570787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Loan Defaulting predictive model</a:t>
            </a:r>
          </a:p>
        </p:txBody>
      </p:sp>
      <p:sp>
        <p:nvSpPr>
          <p:cNvPr id="5" name="Subtitlu 4">
            <a:extLst>
              <a:ext uri="{FF2B5EF4-FFF2-40B4-BE49-F238E27FC236}">
                <a16:creationId xmlns:a16="http://schemas.microsoft.com/office/drawing/2014/main" id="{FCB82A08-1558-712D-D704-212B09DEF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763" y="3667185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Alin-Constantin Paraschiv</a:t>
            </a:r>
          </a:p>
        </p:txBody>
      </p:sp>
      <p:pic>
        <p:nvPicPr>
          <p:cNvPr id="11" name="Graphic 10" descr="Bani">
            <a:extLst>
              <a:ext uri="{FF2B5EF4-FFF2-40B4-BE49-F238E27FC236}">
                <a16:creationId xmlns:a16="http://schemas.microsoft.com/office/drawing/2014/main" id="{0C0AB98B-D3AD-4270-B616-C1479E32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8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87168E-FD4E-4F8F-8C6C-78C24107B80E}"/>
              </a:ext>
            </a:extLst>
          </p:cNvPr>
          <p:cNvGrpSpPr/>
          <p:nvPr/>
        </p:nvGrpSpPr>
        <p:grpSpPr>
          <a:xfrm>
            <a:off x="830720" y="674220"/>
            <a:ext cx="10769960" cy="5421156"/>
            <a:chOff x="686626" y="942389"/>
            <a:chExt cx="10769960" cy="54211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99C467-A886-4663-9DD8-73BA8D932365}"/>
                </a:ext>
              </a:extLst>
            </p:cNvPr>
            <p:cNvGrpSpPr/>
            <p:nvPr/>
          </p:nvGrpSpPr>
          <p:grpSpPr>
            <a:xfrm>
              <a:off x="3365324" y="4552017"/>
              <a:ext cx="778359" cy="1431074"/>
              <a:chOff x="3365324" y="4463881"/>
              <a:chExt cx="778359" cy="143107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45FD8D-15AF-FE32-F477-B4231285CCBB}"/>
                  </a:ext>
                </a:extLst>
              </p:cNvPr>
              <p:cNvSpPr/>
              <p:nvPr/>
            </p:nvSpPr>
            <p:spPr>
              <a:xfrm>
                <a:off x="3365324" y="4463881"/>
                <a:ext cx="154260" cy="152098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5DD45A-A2AD-32B0-85EF-F71D030451AA}"/>
                  </a:ext>
                </a:extLst>
              </p:cNvPr>
              <p:cNvSpPr/>
              <p:nvPr/>
            </p:nvSpPr>
            <p:spPr>
              <a:xfrm>
                <a:off x="3677373" y="4463881"/>
                <a:ext cx="154260" cy="152098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5D661D-8308-A7B2-0943-5E515C940E88}"/>
                  </a:ext>
                </a:extLst>
              </p:cNvPr>
              <p:cNvSpPr/>
              <p:nvPr/>
            </p:nvSpPr>
            <p:spPr>
              <a:xfrm>
                <a:off x="3989423" y="4463881"/>
                <a:ext cx="154260" cy="152098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DEE767C-D3E2-0D84-B64C-8FF7FE9B9DAA}"/>
                  </a:ext>
                </a:extLst>
              </p:cNvPr>
              <p:cNvSpPr/>
              <p:nvPr/>
            </p:nvSpPr>
            <p:spPr>
              <a:xfrm>
                <a:off x="3365324" y="4721147"/>
                <a:ext cx="154260" cy="152098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22F10B-B63A-50DD-95BC-81AFE70C8522}"/>
                  </a:ext>
                </a:extLst>
              </p:cNvPr>
              <p:cNvSpPr/>
              <p:nvPr/>
            </p:nvSpPr>
            <p:spPr>
              <a:xfrm>
                <a:off x="3677373" y="4721147"/>
                <a:ext cx="154260" cy="152098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E05C96E-301B-CFBA-60D0-FFCCA35233B6}"/>
                  </a:ext>
                </a:extLst>
              </p:cNvPr>
              <p:cNvSpPr/>
              <p:nvPr/>
            </p:nvSpPr>
            <p:spPr>
              <a:xfrm>
                <a:off x="3365324" y="4976575"/>
                <a:ext cx="154260" cy="152098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545E713-FA89-D623-55DE-5E0A89399157}"/>
                  </a:ext>
                </a:extLst>
              </p:cNvPr>
              <p:cNvSpPr/>
              <p:nvPr/>
            </p:nvSpPr>
            <p:spPr>
              <a:xfrm>
                <a:off x="3365324" y="5232003"/>
                <a:ext cx="154260" cy="152098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F62F346-A245-22E7-3A58-850FCCFBEE57}"/>
                  </a:ext>
                </a:extLst>
              </p:cNvPr>
              <p:cNvSpPr/>
              <p:nvPr/>
            </p:nvSpPr>
            <p:spPr>
              <a:xfrm>
                <a:off x="3677373" y="5232003"/>
                <a:ext cx="154260" cy="152098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CC19885-B2F6-DF0E-D421-7896E89D979A}"/>
                  </a:ext>
                </a:extLst>
              </p:cNvPr>
              <p:cNvSpPr/>
              <p:nvPr/>
            </p:nvSpPr>
            <p:spPr>
              <a:xfrm>
                <a:off x="3365324" y="5487431"/>
                <a:ext cx="154260" cy="152098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2203F30-C4C3-FD91-5AC1-6AEC8B00ADE0}"/>
                  </a:ext>
                </a:extLst>
              </p:cNvPr>
              <p:cNvSpPr/>
              <p:nvPr/>
            </p:nvSpPr>
            <p:spPr>
              <a:xfrm>
                <a:off x="3677373" y="5487431"/>
                <a:ext cx="154260" cy="152098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A939C6F-E622-B1A3-1273-1F8699BB9A68}"/>
                  </a:ext>
                </a:extLst>
              </p:cNvPr>
              <p:cNvSpPr/>
              <p:nvPr/>
            </p:nvSpPr>
            <p:spPr>
              <a:xfrm>
                <a:off x="3989423" y="5487431"/>
                <a:ext cx="154260" cy="152098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787C3F-2B6F-CF06-5E7E-50B356172CC4}"/>
                  </a:ext>
                </a:extLst>
              </p:cNvPr>
              <p:cNvSpPr/>
              <p:nvPr/>
            </p:nvSpPr>
            <p:spPr>
              <a:xfrm>
                <a:off x="3365324" y="5742857"/>
                <a:ext cx="154260" cy="152098"/>
              </a:xfrm>
              <a:prstGeom prst="ellipse">
                <a:avLst/>
              </a:prstGeom>
              <a:solidFill>
                <a:srgbClr val="C00000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44394A2-5676-BB4C-CEE4-A6312C5CDB3A}"/>
                  </a:ext>
                </a:extLst>
              </p:cNvPr>
              <p:cNvSpPr/>
              <p:nvPr/>
            </p:nvSpPr>
            <p:spPr>
              <a:xfrm>
                <a:off x="3677373" y="5742857"/>
                <a:ext cx="154260" cy="152098"/>
              </a:xfrm>
              <a:prstGeom prst="ellipse">
                <a:avLst/>
              </a:prstGeom>
              <a:solidFill>
                <a:srgbClr val="C00000"/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</a:pPr>
                <a:endParaRPr lang="en-US" sz="1600" err="1"/>
              </a:p>
            </p:txBody>
          </p:sp>
        </p:grp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488B1E27-C3A8-83DE-3AC9-E399D8AB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rot="16200000">
              <a:off x="9717392" y="5037536"/>
              <a:ext cx="457200" cy="45720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9610051C-1E6B-CCD7-21A2-58C2612AB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15736" y="2464339"/>
              <a:ext cx="457200" cy="457200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D1CDE4E-B415-94C2-9F31-5D5D03786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192871" y="5086305"/>
              <a:ext cx="457200" cy="4572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E0A1614-B9B1-4CF9-0F69-A2F8B1516BBC}"/>
                </a:ext>
              </a:extLst>
            </p:cNvPr>
            <p:cNvGrpSpPr/>
            <p:nvPr/>
          </p:nvGrpSpPr>
          <p:grpSpPr>
            <a:xfrm>
              <a:off x="686626" y="1752728"/>
              <a:ext cx="2388616" cy="554612"/>
              <a:chOff x="515938" y="1752728"/>
              <a:chExt cx="2388616" cy="55461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7D5F51-211A-798F-D5C8-FC0CC46DD707}"/>
                  </a:ext>
                </a:extLst>
              </p:cNvPr>
              <p:cNvSpPr txBox="1"/>
              <p:nvPr/>
            </p:nvSpPr>
            <p:spPr>
              <a:xfrm>
                <a:off x="515938" y="1994690"/>
                <a:ext cx="2388616" cy="312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</a:pPr>
                <a:endParaRPr lang="en-GB" sz="1400" dirty="0"/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118FFA06-8659-F645-F038-5FF057995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84345" y="1752728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8A9455C8-C001-DCDC-BAEB-2129022E2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73468" y="2464339"/>
              <a:ext cx="457200" cy="45720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04E9985-60AD-01D6-CC82-AC3C107B262C}"/>
                </a:ext>
              </a:extLst>
            </p:cNvPr>
            <p:cNvGrpSpPr/>
            <p:nvPr/>
          </p:nvGrpSpPr>
          <p:grpSpPr>
            <a:xfrm>
              <a:off x="4603968" y="1775658"/>
              <a:ext cx="2388616" cy="1533436"/>
              <a:chOff x="4269697" y="1775658"/>
              <a:chExt cx="2388616" cy="15334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FAFC4-0E31-0BFA-B838-1499DB7E8AB4}"/>
                  </a:ext>
                </a:extLst>
              </p:cNvPr>
              <p:cNvSpPr txBox="1"/>
              <p:nvPr/>
            </p:nvSpPr>
            <p:spPr>
              <a:xfrm>
                <a:off x="4269697" y="2302536"/>
                <a:ext cx="2388616" cy="1006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GB" sz="1400" b="1" dirty="0">
                    <a:solidFill>
                      <a:srgbClr val="0070C0"/>
                    </a:solidFill>
                  </a:rPr>
                  <a:t>Predictive model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1400" dirty="0"/>
                  <a:t>Predicting the loan’s </a:t>
                </a:r>
                <a:r>
                  <a:rPr lang="en-US" sz="1400" b="1" dirty="0"/>
                  <a:t>probability to become defaulted</a:t>
                </a:r>
                <a:endParaRPr lang="en-US" sz="1400" dirty="0"/>
              </a:p>
            </p:txBody>
          </p:sp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3272FB22-6BFA-4629-89A6-102FCE390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4377016" y="177565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E291BAC-0EEF-E1D0-4825-B20BCE3FE4CD}"/>
                </a:ext>
              </a:extLst>
            </p:cNvPr>
            <p:cNvGrpSpPr/>
            <p:nvPr/>
          </p:nvGrpSpPr>
          <p:grpSpPr>
            <a:xfrm>
              <a:off x="6540767" y="4519726"/>
              <a:ext cx="2057329" cy="1382795"/>
              <a:chOff x="4394622" y="1382586"/>
              <a:chExt cx="2057329" cy="138279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16807A-9BEE-B22F-B0B5-493A1F9233A5}"/>
                  </a:ext>
                </a:extLst>
              </p:cNvPr>
              <p:cNvSpPr txBox="1"/>
              <p:nvPr/>
            </p:nvSpPr>
            <p:spPr>
              <a:xfrm>
                <a:off x="4394622" y="1989335"/>
                <a:ext cx="2057329" cy="77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GB" sz="1400" b="1" dirty="0">
                    <a:solidFill>
                      <a:srgbClr val="0070C0"/>
                    </a:solidFill>
                  </a:rPr>
                  <a:t>Scored leads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1400" dirty="0"/>
                  <a:t>Assign for each loan a </a:t>
                </a:r>
                <a:r>
                  <a:rPr lang="en-US" sz="1400" b="1" dirty="0"/>
                  <a:t>default probability</a:t>
                </a:r>
              </a:p>
            </p:txBody>
          </p:sp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DFA17205-3969-7E91-CA47-B7DD3A4EE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4463029" y="1382586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F4CB486-5F58-52EB-DEB2-8CEE599DD85F}"/>
                </a:ext>
              </a:extLst>
            </p:cNvPr>
            <p:cNvGrpSpPr/>
            <p:nvPr/>
          </p:nvGrpSpPr>
          <p:grpSpPr>
            <a:xfrm>
              <a:off x="686626" y="4289215"/>
              <a:ext cx="2388617" cy="2074330"/>
              <a:chOff x="4394622" y="1382586"/>
              <a:chExt cx="2388617" cy="207433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4B58C00-78B3-E33B-E851-8BA2F8D92FB7}"/>
                  </a:ext>
                </a:extLst>
              </p:cNvPr>
              <p:cNvSpPr txBox="1"/>
              <p:nvPr/>
            </p:nvSpPr>
            <p:spPr>
              <a:xfrm>
                <a:off x="4394622" y="1989335"/>
                <a:ext cx="2388617" cy="146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1400" b="1" dirty="0">
                    <a:solidFill>
                      <a:srgbClr val="0070C0"/>
                    </a:solidFill>
                  </a:rPr>
                  <a:t>Actions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1400" b="1" dirty="0"/>
                  <a:t>Prioritize most probable clients to become incapable of repaying the loan </a:t>
                </a:r>
                <a:r>
                  <a:rPr lang="en-US" sz="1400" dirty="0"/>
                  <a:t>and include them in specific campaigns</a:t>
                </a:r>
              </a:p>
            </p:txBody>
          </p: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DD31A5CF-0143-5170-1AAF-0137F64EA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4463029" y="1382586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1F5FB8E-4CE6-1EF4-BE3A-96E3365AF305}"/>
                </a:ext>
              </a:extLst>
            </p:cNvPr>
            <p:cNvGrpSpPr/>
            <p:nvPr/>
          </p:nvGrpSpPr>
          <p:grpSpPr>
            <a:xfrm>
              <a:off x="8851757" y="942389"/>
              <a:ext cx="2604829" cy="4059344"/>
              <a:chOff x="8681069" y="942389"/>
              <a:chExt cx="2604829" cy="4059344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8778C7A7-2A8F-4B1D-5687-0866C4FBB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8681069" y="2905991"/>
                <a:ext cx="2604829" cy="2095742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4854F6F-097B-155F-29A2-1AF3E9346DA6}"/>
                  </a:ext>
                </a:extLst>
              </p:cNvPr>
              <p:cNvGrpSpPr/>
              <p:nvPr/>
            </p:nvGrpSpPr>
            <p:grpSpPr>
              <a:xfrm>
                <a:off x="9353736" y="942389"/>
                <a:ext cx="843135" cy="843135"/>
                <a:chOff x="8297552" y="1273503"/>
                <a:chExt cx="929363" cy="929363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5F3B116-ABCC-4C14-3B83-A85560F1B48E}"/>
                    </a:ext>
                  </a:extLst>
                </p:cNvPr>
                <p:cNvSpPr/>
                <p:nvPr/>
              </p:nvSpPr>
              <p:spPr>
                <a:xfrm>
                  <a:off x="8297552" y="1273503"/>
                  <a:ext cx="929363" cy="929363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</a:pPr>
                  <a:endParaRPr lang="en-RO" sz="1600" err="1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382AF7C-2CB7-F780-A4E7-1FA48677A0A6}"/>
                    </a:ext>
                  </a:extLst>
                </p:cNvPr>
                <p:cNvSpPr txBox="1"/>
                <p:nvPr/>
              </p:nvSpPr>
              <p:spPr>
                <a:xfrm>
                  <a:off x="8302609" y="1584452"/>
                  <a:ext cx="919247" cy="34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07000"/>
                    </a:lnSpc>
                  </a:pPr>
                  <a:r>
                    <a:rPr lang="en-US" sz="1400" b="1" dirty="0"/>
                    <a:t>Loan 1</a:t>
                  </a:r>
                  <a:endParaRPr lang="en-RO" sz="1400" b="1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7CE811C-CA3F-78F6-B664-2799876AE92B}"/>
                  </a:ext>
                </a:extLst>
              </p:cNvPr>
              <p:cNvGrpSpPr/>
              <p:nvPr/>
            </p:nvGrpSpPr>
            <p:grpSpPr>
              <a:xfrm>
                <a:off x="9990529" y="1559761"/>
                <a:ext cx="921309" cy="843135"/>
                <a:chOff x="8248852" y="1067060"/>
                <a:chExt cx="1015532" cy="929363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54600E3-C46C-3C33-DEDB-FEFCA1ADC13F}"/>
                    </a:ext>
                  </a:extLst>
                </p:cNvPr>
                <p:cNvSpPr/>
                <p:nvPr/>
              </p:nvSpPr>
              <p:spPr>
                <a:xfrm>
                  <a:off x="8297553" y="1067060"/>
                  <a:ext cx="929363" cy="929363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</a:pPr>
                  <a:endParaRPr lang="en-RO" sz="1600" err="1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3CE111F-155E-03EC-020D-DBB0132A9E58}"/>
                    </a:ext>
                  </a:extLst>
                </p:cNvPr>
                <p:cNvSpPr txBox="1"/>
                <p:nvPr/>
              </p:nvSpPr>
              <p:spPr>
                <a:xfrm>
                  <a:off x="8248852" y="1378009"/>
                  <a:ext cx="1015532" cy="34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07000"/>
                    </a:lnSpc>
                  </a:pPr>
                  <a:r>
                    <a:rPr lang="en-US" sz="1400" b="1" dirty="0"/>
                    <a:t>Loan 2</a:t>
                  </a:r>
                  <a:endParaRPr lang="en-RO" sz="1400" b="1" dirty="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9E19C93-D99C-6239-F246-BC6770269027}"/>
                  </a:ext>
                </a:extLst>
              </p:cNvPr>
              <p:cNvGrpSpPr/>
              <p:nvPr/>
            </p:nvGrpSpPr>
            <p:grpSpPr>
              <a:xfrm>
                <a:off x="9203766" y="2033343"/>
                <a:ext cx="921309" cy="843135"/>
                <a:chOff x="8248852" y="1054916"/>
                <a:chExt cx="1015532" cy="929363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208D67F-FA17-8A5F-94A1-2AD1744AD05F}"/>
                    </a:ext>
                  </a:extLst>
                </p:cNvPr>
                <p:cNvSpPr/>
                <p:nvPr/>
              </p:nvSpPr>
              <p:spPr>
                <a:xfrm>
                  <a:off x="8297553" y="1054916"/>
                  <a:ext cx="929363" cy="929363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</a:pPr>
                  <a:endParaRPr lang="en-RO" sz="1600" err="1">
                    <a:solidFill>
                      <a:srgbClr val="063F92"/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3C9820A-A522-A3B2-E6D3-CDC8FE63925C}"/>
                    </a:ext>
                  </a:extLst>
                </p:cNvPr>
                <p:cNvSpPr txBox="1"/>
                <p:nvPr/>
              </p:nvSpPr>
              <p:spPr>
                <a:xfrm>
                  <a:off x="8248852" y="1365869"/>
                  <a:ext cx="1015532" cy="3472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07000"/>
                    </a:lnSpc>
                  </a:pPr>
                  <a:r>
                    <a:rPr lang="en-US" sz="1400" b="1" dirty="0"/>
                    <a:t>Loan 3</a:t>
                  </a:r>
                  <a:endParaRPr lang="en-RO" sz="1400" b="1" dirty="0"/>
                </a:p>
              </p:txBody>
            </p:sp>
          </p:grpSp>
        </p:grpSp>
      </p:grpSp>
      <p:sp>
        <p:nvSpPr>
          <p:cNvPr id="2" name="TextBox 40">
            <a:extLst>
              <a:ext uri="{FF2B5EF4-FFF2-40B4-BE49-F238E27FC236}">
                <a16:creationId xmlns:a16="http://schemas.microsoft.com/office/drawing/2014/main" id="{720686A0-3099-F14D-9D2D-4C273741C4E1}"/>
              </a:ext>
            </a:extLst>
          </p:cNvPr>
          <p:cNvSpPr txBox="1"/>
          <p:nvPr/>
        </p:nvSpPr>
        <p:spPr>
          <a:xfrm>
            <a:off x="830720" y="1981376"/>
            <a:ext cx="2388616" cy="1006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GB" sz="1400" b="1" dirty="0">
                <a:solidFill>
                  <a:srgbClr val="0070C0"/>
                </a:solidFill>
              </a:rPr>
              <a:t>Client information</a:t>
            </a:r>
          </a:p>
          <a:p>
            <a:pPr>
              <a:lnSpc>
                <a:spcPct val="107000"/>
              </a:lnSpc>
            </a:pPr>
            <a:r>
              <a:rPr lang="en-US" sz="1400" dirty="0"/>
              <a:t>Around 17 features about the loan and borrower were </a:t>
            </a:r>
            <a:r>
              <a:rPr lang="en-US" sz="1400" dirty="0" err="1"/>
              <a:t>analysed</a:t>
            </a:r>
            <a:endParaRPr lang="en-US" sz="14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96AEAA7-5FA1-E766-2CCC-2F73F41D496C}"/>
              </a:ext>
            </a:extLst>
          </p:cNvPr>
          <p:cNvSpPr txBox="1">
            <a:spLocks/>
          </p:cNvSpPr>
          <p:nvPr/>
        </p:nvSpPr>
        <p:spPr>
          <a:xfrm>
            <a:off x="7171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From standard campaigns to predictive leads scoring</a:t>
            </a:r>
          </a:p>
        </p:txBody>
      </p:sp>
    </p:spTree>
    <p:extLst>
      <p:ext uri="{BB962C8B-B14F-4D97-AF65-F5344CB8AC3E}">
        <p14:creationId xmlns:p14="http://schemas.microsoft.com/office/powerpoint/2010/main" val="32866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D7696D7-F490-F377-D113-9EA82D98A206}"/>
              </a:ext>
            </a:extLst>
          </p:cNvPr>
          <p:cNvSpPr txBox="1">
            <a:spLocks/>
          </p:cNvSpPr>
          <p:nvPr/>
        </p:nvSpPr>
        <p:spPr>
          <a:xfrm>
            <a:off x="71711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Timeline</a:t>
            </a:r>
          </a:p>
        </p:txBody>
      </p:sp>
      <p:cxnSp>
        <p:nvCxnSpPr>
          <p:cNvPr id="6" name="Conector drept cu săgeată 5">
            <a:extLst>
              <a:ext uri="{FF2B5EF4-FFF2-40B4-BE49-F238E27FC236}">
                <a16:creationId xmlns:a16="http://schemas.microsoft.com/office/drawing/2014/main" id="{46769298-6132-656E-2BD8-4FBE108912BC}"/>
              </a:ext>
            </a:extLst>
          </p:cNvPr>
          <p:cNvCxnSpPr/>
          <p:nvPr/>
        </p:nvCxnSpPr>
        <p:spPr>
          <a:xfrm>
            <a:off x="905256" y="4169664"/>
            <a:ext cx="10049256" cy="7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rept 7">
            <a:extLst>
              <a:ext uri="{FF2B5EF4-FFF2-40B4-BE49-F238E27FC236}">
                <a16:creationId xmlns:a16="http://schemas.microsoft.com/office/drawing/2014/main" id="{FE1C1F5F-0137-3900-BB23-64E31FC49B15}"/>
              </a:ext>
            </a:extLst>
          </p:cNvPr>
          <p:cNvCxnSpPr/>
          <p:nvPr/>
        </p:nvCxnSpPr>
        <p:spPr>
          <a:xfrm>
            <a:off x="6876288" y="3502152"/>
            <a:ext cx="0" cy="1335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4311C8C5-B566-B98C-4D97-773148A3C490}"/>
              </a:ext>
            </a:extLst>
          </p:cNvPr>
          <p:cNvCxnSpPr/>
          <p:nvPr/>
        </p:nvCxnSpPr>
        <p:spPr>
          <a:xfrm>
            <a:off x="8930640" y="3502152"/>
            <a:ext cx="0" cy="1335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9B85A7A7-9A24-7216-2E3A-6D3188C070E4}"/>
              </a:ext>
            </a:extLst>
          </p:cNvPr>
          <p:cNvSpPr txBox="1"/>
          <p:nvPr/>
        </p:nvSpPr>
        <p:spPr>
          <a:xfrm>
            <a:off x="3387854" y="3809476"/>
            <a:ext cx="254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82043352-B7FF-3CA7-72BB-6A7F22538849}"/>
              </a:ext>
            </a:extLst>
          </p:cNvPr>
          <p:cNvSpPr txBox="1"/>
          <p:nvPr/>
        </p:nvSpPr>
        <p:spPr>
          <a:xfrm>
            <a:off x="7316726" y="3836908"/>
            <a:ext cx="254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Cooldown 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7B1E8FCE-AA92-1BE0-8548-D641A86FB36E}"/>
              </a:ext>
            </a:extLst>
          </p:cNvPr>
          <p:cNvSpPr txBox="1"/>
          <p:nvPr/>
        </p:nvSpPr>
        <p:spPr>
          <a:xfrm>
            <a:off x="9532622" y="3837908"/>
            <a:ext cx="254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AE2513EF-0D0E-4E4E-E30B-0B84EC570A1F}"/>
              </a:ext>
            </a:extLst>
          </p:cNvPr>
          <p:cNvSpPr txBox="1"/>
          <p:nvPr/>
        </p:nvSpPr>
        <p:spPr>
          <a:xfrm>
            <a:off x="3550922" y="4206240"/>
            <a:ext cx="254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12M 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18504CDB-10DA-CC7C-D258-B471E0A4B5DF}"/>
              </a:ext>
            </a:extLst>
          </p:cNvPr>
          <p:cNvSpPr txBox="1"/>
          <p:nvPr/>
        </p:nvSpPr>
        <p:spPr>
          <a:xfrm>
            <a:off x="7659625" y="4187952"/>
            <a:ext cx="254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 </a:t>
            </a: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F0A470BA-C3AA-52C3-D2E1-944E126D64B8}"/>
              </a:ext>
            </a:extLst>
          </p:cNvPr>
          <p:cNvSpPr txBox="1"/>
          <p:nvPr/>
        </p:nvSpPr>
        <p:spPr>
          <a:xfrm>
            <a:off x="9649970" y="4223528"/>
            <a:ext cx="254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 </a:t>
            </a: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9E1DD3B1-61EE-3B72-3A68-394B04850881}"/>
              </a:ext>
            </a:extLst>
          </p:cNvPr>
          <p:cNvSpPr txBox="1"/>
          <p:nvPr/>
        </p:nvSpPr>
        <p:spPr>
          <a:xfrm>
            <a:off x="717111" y="1714143"/>
            <a:ext cx="8953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Predict if the borrower will become incapable of repaying a loan in 2 months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 will run monthly (EOM) in PROD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AC5BE2BE-8811-CF70-E470-826D95E0FB50}"/>
              </a:ext>
            </a:extLst>
          </p:cNvPr>
          <p:cNvSpPr txBox="1">
            <a:spLocks/>
          </p:cNvSpPr>
          <p:nvPr/>
        </p:nvSpPr>
        <p:spPr>
          <a:xfrm>
            <a:off x="717111" y="628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Based on the technical performance, the model’s predictive power is a good one</a:t>
            </a:r>
          </a:p>
        </p:txBody>
      </p:sp>
      <p:graphicFrame>
        <p:nvGraphicFramePr>
          <p:cNvPr id="9" name="Diagramă 8">
            <a:extLst>
              <a:ext uri="{FF2B5EF4-FFF2-40B4-BE49-F238E27FC236}">
                <a16:creationId xmlns:a16="http://schemas.microsoft.com/office/drawing/2014/main" id="{27B7D030-FE80-C69A-FEAB-4392E80EC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843297"/>
              </p:ext>
            </p:extLst>
          </p:nvPr>
        </p:nvGraphicFramePr>
        <p:xfrm>
          <a:off x="6614749" y="1557262"/>
          <a:ext cx="4441371" cy="3743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DFE918C1-5335-729E-234C-7AE0B72B6514}"/>
              </a:ext>
            </a:extLst>
          </p:cNvPr>
          <p:cNvSpPr txBox="1"/>
          <p:nvPr/>
        </p:nvSpPr>
        <p:spPr>
          <a:xfrm>
            <a:off x="1059407" y="1978780"/>
            <a:ext cx="491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Only 12% of the loans have class 1 (defaulted) which means that we have an unbalanced dataset 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A8750709-2AA6-E93A-5FAE-1704963A893F}"/>
              </a:ext>
            </a:extLst>
          </p:cNvPr>
          <p:cNvSpPr txBox="1"/>
          <p:nvPr/>
        </p:nvSpPr>
        <p:spPr>
          <a:xfrm>
            <a:off x="998931" y="2967335"/>
            <a:ext cx="49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Area Under ROC:  0.75 </a:t>
            </a:r>
          </a:p>
        </p:txBody>
      </p:sp>
      <p:sp>
        <p:nvSpPr>
          <p:cNvPr id="12" name="Săgeată: jos 11">
            <a:extLst>
              <a:ext uri="{FF2B5EF4-FFF2-40B4-BE49-F238E27FC236}">
                <a16:creationId xmlns:a16="http://schemas.microsoft.com/office/drawing/2014/main" id="{4141AD66-0E68-F78E-256D-624A767BDA5E}"/>
              </a:ext>
            </a:extLst>
          </p:cNvPr>
          <p:cNvSpPr/>
          <p:nvPr/>
        </p:nvSpPr>
        <p:spPr>
          <a:xfrm>
            <a:off x="3326054" y="3368185"/>
            <a:ext cx="130629" cy="6821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3483FF92-D211-FC36-D533-8EAFA3EC61F8}"/>
              </a:ext>
            </a:extLst>
          </p:cNvPr>
          <p:cNvSpPr txBox="1"/>
          <p:nvPr/>
        </p:nvSpPr>
        <p:spPr>
          <a:xfrm>
            <a:off x="950550" y="4143828"/>
            <a:ext cx="491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has a 75% chance to distinguish between a loan that will become defaulted and one that will not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980208B9-4403-DB1B-3B34-E113BA80898D}"/>
              </a:ext>
            </a:extLst>
          </p:cNvPr>
          <p:cNvSpPr txBox="1"/>
          <p:nvPr/>
        </p:nvSpPr>
        <p:spPr>
          <a:xfrm>
            <a:off x="998931" y="6376610"/>
            <a:ext cx="974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0.5-0.6 Unsatisfactory; 0.6-0.7 Satisfactory; 0.7-0.8 Good; 0.8-0.9 Very Good; 0.9-1 Excellent</a:t>
            </a:r>
          </a:p>
        </p:txBody>
      </p:sp>
    </p:spTree>
    <p:extLst>
      <p:ext uri="{BB962C8B-B14F-4D97-AF65-F5344CB8AC3E}">
        <p14:creationId xmlns:p14="http://schemas.microsoft.com/office/powerpoint/2010/main" val="33757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713BF9C-DDF5-90E1-83F6-FAE339DE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0" y="1367600"/>
            <a:ext cx="5757334" cy="38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450426F9-182E-DD9F-0CC4-DCFDFF2B7C50}"/>
              </a:ext>
            </a:extLst>
          </p:cNvPr>
          <p:cNvSpPr/>
          <p:nvPr/>
        </p:nvSpPr>
        <p:spPr>
          <a:xfrm>
            <a:off x="2171912" y="2719293"/>
            <a:ext cx="429856" cy="2378435"/>
          </a:xfrm>
          <a:prstGeom prst="rect">
            <a:avLst/>
          </a:prstGeom>
          <a:solidFill>
            <a:srgbClr val="15608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9279DB-F139-6F49-F8D8-17209890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88" y="1367600"/>
            <a:ext cx="5471885" cy="38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105F9A90-49E0-31DC-456B-47F67985754C}"/>
              </a:ext>
            </a:extLst>
          </p:cNvPr>
          <p:cNvSpPr/>
          <p:nvPr/>
        </p:nvSpPr>
        <p:spPr>
          <a:xfrm>
            <a:off x="6639463" y="2632719"/>
            <a:ext cx="1753056" cy="2272316"/>
          </a:xfrm>
          <a:prstGeom prst="rect">
            <a:avLst/>
          </a:prstGeom>
          <a:solidFill>
            <a:srgbClr val="C1E5F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C248E81C-6D51-B992-E0E4-FD72E148393B}"/>
              </a:ext>
            </a:extLst>
          </p:cNvPr>
          <p:cNvSpPr/>
          <p:nvPr/>
        </p:nvSpPr>
        <p:spPr>
          <a:xfrm>
            <a:off x="520094" y="5305810"/>
            <a:ext cx="5017106" cy="1264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reptunghi: colțuri rotunjite 7">
            <a:extLst>
              <a:ext uri="{FF2B5EF4-FFF2-40B4-BE49-F238E27FC236}">
                <a16:creationId xmlns:a16="http://schemas.microsoft.com/office/drawing/2014/main" id="{7B03C129-DAE0-9342-7D07-71E1E0EA2694}"/>
              </a:ext>
            </a:extLst>
          </p:cNvPr>
          <p:cNvSpPr/>
          <p:nvPr/>
        </p:nvSpPr>
        <p:spPr>
          <a:xfrm>
            <a:off x="6739467" y="5305810"/>
            <a:ext cx="5017106" cy="1264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8DFC3C83-7274-6850-2625-669E6E7D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11" y="0"/>
            <a:ext cx="10515600" cy="1325563"/>
          </a:xfrm>
        </p:spPr>
        <p:txBody>
          <a:bodyPr/>
          <a:lstStyle/>
          <a:p>
            <a:pPr algn="ctr"/>
            <a:r>
              <a:rPr lang="en-US" sz="2800" b="1" dirty="0"/>
              <a:t>Top 4 deciles of the scored model capture 73% of the clients who are likely to become incapable to repay their loan 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A64500EC-5D06-4CDB-6DC4-2D6DB1975B33}"/>
              </a:ext>
            </a:extLst>
          </p:cNvPr>
          <p:cNvSpPr txBox="1"/>
          <p:nvPr/>
        </p:nvSpPr>
        <p:spPr>
          <a:xfrm>
            <a:off x="6836229" y="5333340"/>
            <a:ext cx="4707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shows the percentage of targets reached when considering a certain percentage of the population with the highest probability to be target according to the model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1EF85857-9C24-47A6-199D-C2A75039F20B}"/>
              </a:ext>
            </a:extLst>
          </p:cNvPr>
          <p:cNvSpPr txBox="1"/>
          <p:nvPr/>
        </p:nvSpPr>
        <p:spPr>
          <a:xfrm>
            <a:off x="648305" y="5610338"/>
            <a:ext cx="470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shows how many times a campaign will be better compared to a random selection</a:t>
            </a:r>
          </a:p>
        </p:txBody>
      </p:sp>
    </p:spTree>
    <p:extLst>
      <p:ext uri="{BB962C8B-B14F-4D97-AF65-F5344CB8AC3E}">
        <p14:creationId xmlns:p14="http://schemas.microsoft.com/office/powerpoint/2010/main" val="91437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63A9FD5-D135-4788-4FA3-1DD1ECD0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3" y="962781"/>
            <a:ext cx="8510211" cy="581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are 3">
            <a:extLst>
              <a:ext uri="{FF2B5EF4-FFF2-40B4-BE49-F238E27FC236}">
                <a16:creationId xmlns:a16="http://schemas.microsoft.com/office/drawing/2014/main" id="{27DAD85B-9D6C-7C6B-0C30-A43D62CCF4BC}"/>
              </a:ext>
            </a:extLst>
          </p:cNvPr>
          <p:cNvGrpSpPr/>
          <p:nvPr/>
        </p:nvGrpSpPr>
        <p:grpSpPr>
          <a:xfrm>
            <a:off x="8752114" y="1543352"/>
            <a:ext cx="3381829" cy="3884991"/>
            <a:chOff x="8316686" y="1165981"/>
            <a:chExt cx="3667276" cy="4122057"/>
          </a:xfrm>
        </p:grpSpPr>
        <p:sp>
          <p:nvSpPr>
            <p:cNvPr id="2" name="Dreptunghi: colțuri rotunjite 1">
              <a:extLst>
                <a:ext uri="{FF2B5EF4-FFF2-40B4-BE49-F238E27FC236}">
                  <a16:creationId xmlns:a16="http://schemas.microsoft.com/office/drawing/2014/main" id="{F9253D0C-407F-ACA6-7435-91CB7C928F6C}"/>
                </a:ext>
              </a:extLst>
            </p:cNvPr>
            <p:cNvSpPr/>
            <p:nvPr/>
          </p:nvSpPr>
          <p:spPr>
            <a:xfrm>
              <a:off x="8316686" y="1165981"/>
              <a:ext cx="3667276" cy="41220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asetăText 2">
              <a:extLst>
                <a:ext uri="{FF2B5EF4-FFF2-40B4-BE49-F238E27FC236}">
                  <a16:creationId xmlns:a16="http://schemas.microsoft.com/office/drawing/2014/main" id="{A12D6F60-9F8A-7C9D-34C0-D3CCA486FD97}"/>
                </a:ext>
              </a:extLst>
            </p:cNvPr>
            <p:cNvSpPr txBox="1"/>
            <p:nvPr/>
          </p:nvSpPr>
          <p:spPr>
            <a:xfrm>
              <a:off x="8510210" y="1432076"/>
              <a:ext cx="3270552" cy="3473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How to read data: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dirty="0"/>
                <a:t>The color shows us the feature value: high values are </a:t>
              </a:r>
              <a:r>
                <a:rPr lang="en-US" sz="1600" b="1" dirty="0">
                  <a:solidFill>
                    <a:srgbClr val="FF0000"/>
                  </a:solidFill>
                </a:rPr>
                <a:t>red</a:t>
              </a:r>
              <a:r>
                <a:rPr lang="en-US" sz="1600" dirty="0"/>
                <a:t> and low values are </a:t>
              </a:r>
              <a:r>
                <a:rPr lang="en-US" sz="1600" b="1" dirty="0">
                  <a:solidFill>
                    <a:srgbClr val="063F92"/>
                  </a:solidFill>
                </a:rPr>
                <a:t>blue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b="1" dirty="0">
                <a:solidFill>
                  <a:srgbClr val="063F92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dirty="0"/>
                <a:t>The </a:t>
              </a:r>
              <a:r>
                <a:rPr lang="en-US" sz="1600" dirty="0" err="1"/>
                <a:t>shap</a:t>
              </a:r>
              <a:r>
                <a:rPr lang="en-US" sz="1600" dirty="0"/>
                <a:t> value shows us the impact: negative values lead to a </a:t>
              </a:r>
              <a:r>
                <a:rPr lang="en-US" sz="1600" b="1" dirty="0"/>
                <a:t>decrease</a:t>
              </a:r>
              <a:r>
                <a:rPr lang="en-US" sz="1600" dirty="0"/>
                <a:t> in probability, while positive values lead to an </a:t>
              </a:r>
              <a:r>
                <a:rPr lang="en-US" sz="1600" b="1" dirty="0"/>
                <a:t>increase</a:t>
              </a:r>
              <a:r>
                <a:rPr lang="en-US" sz="1600" dirty="0"/>
                <a:t> in probability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dirty="0"/>
                <a:t>The features order in the chart show us the rank in terms of impact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4674916-DD40-AD26-0D6F-E36AAF11BB36}"/>
              </a:ext>
            </a:extLst>
          </p:cNvPr>
          <p:cNvSpPr txBox="1">
            <a:spLocks/>
          </p:cNvSpPr>
          <p:nvPr/>
        </p:nvSpPr>
        <p:spPr>
          <a:xfrm>
            <a:off x="721950" y="-3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/>
              <a:t>Customers more likely to become incapable of repayment are younger, have a higher Interest Rate and have a lower Income</a:t>
            </a:r>
          </a:p>
        </p:txBody>
      </p:sp>
    </p:spTree>
    <p:extLst>
      <p:ext uri="{BB962C8B-B14F-4D97-AF65-F5344CB8AC3E}">
        <p14:creationId xmlns:p14="http://schemas.microsoft.com/office/powerpoint/2010/main" val="262489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0828BD3A-6599-A47C-F023-FCBA7DA26A2E}"/>
              </a:ext>
            </a:extLst>
          </p:cNvPr>
          <p:cNvSpPr txBox="1"/>
          <p:nvPr/>
        </p:nvSpPr>
        <p:spPr>
          <a:xfrm>
            <a:off x="3638248" y="2196494"/>
            <a:ext cx="4915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you!</a:t>
            </a:r>
          </a:p>
          <a:p>
            <a:pPr algn="ctr"/>
            <a:r>
              <a:rPr lang="en-US" sz="4000" dirty="0"/>
              <a:t>Any 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2355713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334</Words>
  <Application>Microsoft Office PowerPoint</Application>
  <PresentationFormat>Ecran lat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Temă Office</vt:lpstr>
      <vt:lpstr>Loan Defaulting predictive model</vt:lpstr>
      <vt:lpstr>Prezentare PowerPoint</vt:lpstr>
      <vt:lpstr>Prezentare PowerPoint</vt:lpstr>
      <vt:lpstr>Prezentare PowerPoint</vt:lpstr>
      <vt:lpstr>Top 4 deciles of the scored model capture 73% of the clients who are likely to become incapable to repay their loan 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Alin-Constantin Paraschiv</dc:creator>
  <cp:lastModifiedBy>Alin-Constantin Paraschiv</cp:lastModifiedBy>
  <cp:revision>5</cp:revision>
  <dcterms:created xsi:type="dcterms:W3CDTF">2024-05-20T16:32:28Z</dcterms:created>
  <dcterms:modified xsi:type="dcterms:W3CDTF">2024-05-25T07:05:26Z</dcterms:modified>
</cp:coreProperties>
</file>