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519" autoAdjust="0"/>
  </p:normalViewPr>
  <p:slideViewPr>
    <p:cSldViewPr snapToGrid="0" snapToObjects="1">
      <p:cViewPr>
        <p:scale>
          <a:sx n="105" d="100"/>
          <a:sy n="105" d="100"/>
        </p:scale>
        <p:origin x="-17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A9945-99DC-D44D-BC81-B7CC7AF269DB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DEEAA-41FB-3042-A588-CD4253CA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56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DEEAA-41FB-3042-A588-CD4253CAB4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28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DEEAA-41FB-3042-A588-CD4253CAB4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69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DEEAA-41FB-3042-A588-CD4253CAB4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74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DEEAA-41FB-3042-A588-CD4253CAB4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DEEAA-41FB-3042-A588-CD4253CAB4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82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DEEAA-41FB-3042-A588-CD4253CAB4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12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DEEAA-41FB-3042-A588-CD4253CAB4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1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DEEAA-41FB-3042-A588-CD4253CAB4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56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DEEAA-41FB-3042-A588-CD4253CAB4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6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DEEAA-41FB-3042-A588-CD4253CAB4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DEEAA-41FB-3042-A588-CD4253CAB4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18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DEEAA-41FB-3042-A588-CD4253CAB4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DEEAA-41FB-3042-A588-CD4253CAB4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9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DEEAA-41FB-3042-A588-CD4253CAB4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59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DEEAA-41FB-3042-A588-CD4253CAB4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37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DEEAA-41FB-3042-A588-CD4253CAB4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73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DEEAA-41FB-3042-A588-CD4253CAB4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E731-9460-AC4C-96C2-C4966D07CF4E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3936-E00B-FB44-BF56-D8D8DBE8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4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E731-9460-AC4C-96C2-C4966D07CF4E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3936-E00B-FB44-BF56-D8D8DBE8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E731-9460-AC4C-96C2-C4966D07CF4E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3936-E00B-FB44-BF56-D8D8DBE8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4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E731-9460-AC4C-96C2-C4966D07CF4E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3936-E00B-FB44-BF56-D8D8DBE8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7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E731-9460-AC4C-96C2-C4966D07CF4E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3936-E00B-FB44-BF56-D8D8DBE8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5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E731-9460-AC4C-96C2-C4966D07CF4E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3936-E00B-FB44-BF56-D8D8DBE8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6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E731-9460-AC4C-96C2-C4966D07CF4E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3936-E00B-FB44-BF56-D8D8DBE8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2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E731-9460-AC4C-96C2-C4966D07CF4E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3936-E00B-FB44-BF56-D8D8DBE8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E731-9460-AC4C-96C2-C4966D07CF4E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3936-E00B-FB44-BF56-D8D8DBE8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2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E731-9460-AC4C-96C2-C4966D07CF4E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3936-E00B-FB44-BF56-D8D8DBE8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E731-9460-AC4C-96C2-C4966D07CF4E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3936-E00B-FB44-BF56-D8D8DBE8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0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0E731-9460-AC4C-96C2-C4966D07CF4E}" type="datetimeFigureOut">
              <a:rPr lang="en-US" smtClean="0"/>
              <a:t>19/07/16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83936-E00B-FB44-BF56-D8D8DBE8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 Asynchronous Computations in Java 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5335" y="6133472"/>
            <a:ext cx="205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Claudiu</a:t>
            </a:r>
            <a:r>
              <a:rPr lang="en-US" dirty="0" smtClean="0"/>
              <a:t> </a:t>
            </a:r>
            <a:r>
              <a:rPr lang="en-US" dirty="0" err="1" smtClean="0"/>
              <a:t>Cosar</a:t>
            </a:r>
            <a:endParaRPr lang="en-US" dirty="0" smtClean="0"/>
          </a:p>
          <a:p>
            <a:r>
              <a:rPr lang="en-US" dirty="0" smtClean="0"/>
              <a:t>Programmer @SAP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6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Mental mapping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935024"/>
              </p:ext>
            </p:extLst>
          </p:nvPr>
        </p:nvGraphicFramePr>
        <p:xfrm>
          <a:off x="823344" y="2039011"/>
          <a:ext cx="76473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664"/>
                <a:gridCol w="38236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Takes a: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supplyAsync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Supplier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runAsync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Runnable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thenApply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thenAccept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Consumer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thenRun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thenCompose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thenCombine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67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completion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CompletableFuture</a:t>
            </a:r>
            <a:endParaRPr lang="en-US" dirty="0" smtClean="0"/>
          </a:p>
          <a:p>
            <a:pPr lvl="2"/>
            <a:r>
              <a:rPr lang="en-US" dirty="0"/>
              <a:t>exceptionally(Function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whenComplete</a:t>
            </a:r>
            <a:r>
              <a:rPr lang="en-US" dirty="0" smtClean="0"/>
              <a:t>(</a:t>
            </a:r>
            <a:r>
              <a:rPr lang="en-US" dirty="0" err="1" smtClean="0"/>
              <a:t>BiConsumer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handle(</a:t>
            </a:r>
            <a:r>
              <a:rPr lang="en-US" dirty="0" err="1" smtClean="0"/>
              <a:t>BiFunction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493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CompletionStage</a:t>
            </a:r>
            <a:r>
              <a:rPr lang="en-US" dirty="0" smtClean="0"/>
              <a:t> as “promise”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Promises can control the execution flow(synchronization)</a:t>
            </a:r>
          </a:p>
          <a:p>
            <a:r>
              <a:rPr lang="en-US" dirty="0"/>
              <a:t>Promises can only be completed </a:t>
            </a:r>
            <a:r>
              <a:rPr lang="en-US" dirty="0" smtClean="0"/>
              <a:t>once</a:t>
            </a:r>
          </a:p>
          <a:p>
            <a:r>
              <a:rPr lang="en-US" dirty="0" smtClean="0"/>
              <a:t>Dependent parties “inherit” “delivered”- errors</a:t>
            </a:r>
          </a:p>
          <a:p>
            <a:r>
              <a:rPr lang="is-IS" dirty="0" smtClean="0"/>
              <a:t>…</a:t>
            </a: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is-IS" dirty="0" smtClean="0"/>
              <a:t>…lead to deadlocks when misused</a:t>
            </a:r>
          </a:p>
          <a:p>
            <a:r>
              <a:rPr lang="en-US" dirty="0" smtClean="0"/>
              <a:t>Java </a:t>
            </a:r>
            <a:r>
              <a:rPr lang="en-US" dirty="0"/>
              <a:t>mixes the concepts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0794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Composing completion-stages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variations are also available</a:t>
            </a:r>
          </a:p>
          <a:p>
            <a:r>
              <a:rPr lang="en-US" dirty="0" smtClean="0"/>
              <a:t>Stage-failings stops propagation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61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Combines two stages via a function</a:t>
            </a:r>
          </a:p>
          <a:p>
            <a:r>
              <a:rPr lang="en-US" dirty="0" smtClean="0"/>
              <a:t>Stages are processed in parallel asynchronously</a:t>
            </a:r>
          </a:p>
          <a:p>
            <a:r>
              <a:rPr lang="en-US" dirty="0" smtClean="0"/>
              <a:t>Used when two tasks can be divided and computed independently</a:t>
            </a:r>
          </a:p>
          <a:p>
            <a:r>
              <a:rPr lang="en-US" dirty="0" err="1"/>
              <a:t>Async</a:t>
            </a:r>
            <a:r>
              <a:rPr lang="en-US" dirty="0"/>
              <a:t> variations are </a:t>
            </a:r>
            <a:r>
              <a:rPr lang="en-US" dirty="0" smtClean="0"/>
              <a:t>available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60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Fastest &amp; Barrier Semantic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800" dirty="0" err="1" smtClean="0"/>
              <a:t>acceptEither</a:t>
            </a:r>
            <a:r>
              <a:rPr lang="en-US" sz="2800" dirty="0" smtClean="0"/>
              <a:t>:: CF&lt;T&gt;, CF&lt;T&gt;, Consumer&lt;T&gt;</a:t>
            </a:r>
          </a:p>
          <a:p>
            <a:r>
              <a:rPr lang="en-US" sz="2800" dirty="0" err="1" smtClean="0"/>
              <a:t>thenAcceptBoth</a:t>
            </a:r>
            <a:r>
              <a:rPr lang="en-US" sz="2800" dirty="0" smtClean="0"/>
              <a:t>:: CF&lt;T&gt;, CF&lt;R&gt;, </a:t>
            </a:r>
            <a:r>
              <a:rPr lang="en-US" sz="2800" dirty="0" err="1" smtClean="0"/>
              <a:t>BiConsumer</a:t>
            </a:r>
            <a:r>
              <a:rPr lang="en-US" sz="2800" dirty="0" smtClean="0"/>
              <a:t>&lt;T, R&gt;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/>
              <a:t>variations also </a:t>
            </a:r>
            <a:r>
              <a:rPr lang="en-US" dirty="0" smtClean="0"/>
              <a:t>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1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Fastest &amp; Barrier Semantic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Exposes factory functions for </a:t>
            </a:r>
          </a:p>
          <a:p>
            <a:pPr lvl="2"/>
            <a:r>
              <a:rPr lang="en-US" dirty="0" smtClean="0"/>
              <a:t>waiting for all – barrier-semantic: </a:t>
            </a:r>
            <a:r>
              <a:rPr lang="en-US" dirty="0" err="1" smtClean="0"/>
              <a:t>allOf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waiting for first fastest </a:t>
            </a:r>
            <a:r>
              <a:rPr lang="en-US" dirty="0" err="1" smtClean="0"/>
              <a:t>compution</a:t>
            </a:r>
            <a:r>
              <a:rPr lang="en-US" dirty="0" smtClean="0"/>
              <a:t>: </a:t>
            </a:r>
            <a:r>
              <a:rPr lang="en-US" dirty="0" err="1" smtClean="0"/>
              <a:t>anyOf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Lack a “consistent” parameterized returned Type</a:t>
            </a:r>
          </a:p>
        </p:txBody>
      </p:sp>
    </p:spTree>
    <p:extLst>
      <p:ext uri="{BB962C8B-B14F-4D97-AF65-F5344CB8AC3E}">
        <p14:creationId xmlns:p14="http://schemas.microsoft.com/office/powerpoint/2010/main" val="299237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Cancelling 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Interrupting used to work with plain </a:t>
            </a:r>
            <a:r>
              <a:rPr lang="en-US" dirty="0" err="1" smtClean="0"/>
              <a:t>ol</a:t>
            </a:r>
            <a:r>
              <a:rPr lang="en-US" dirty="0" smtClean="0"/>
              <a:t>’ Future</a:t>
            </a:r>
          </a:p>
          <a:p>
            <a:r>
              <a:rPr lang="en-US" dirty="0" smtClean="0"/>
              <a:t>Interrupting is changed for </a:t>
            </a:r>
            <a:r>
              <a:rPr lang="en-US" dirty="0" err="1" smtClean="0"/>
              <a:t>CompletionStage</a:t>
            </a:r>
            <a:r>
              <a:rPr lang="en-US" dirty="0" smtClean="0"/>
              <a:t> (consider it a “feature”)</a:t>
            </a:r>
          </a:p>
          <a:p>
            <a:r>
              <a:rPr lang="en-US" dirty="0" smtClean="0"/>
              <a:t>“[</a:t>
            </a:r>
            <a:r>
              <a:rPr lang="is-IS" dirty="0" smtClean="0"/>
              <a:t>…] </a:t>
            </a:r>
            <a:r>
              <a:rPr lang="en-US" dirty="0" smtClean="0"/>
              <a:t>interrupts should not control processing”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achieve a correct concurrent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Immutability</a:t>
            </a:r>
          </a:p>
          <a:p>
            <a:r>
              <a:rPr lang="en-US" dirty="0" smtClean="0"/>
              <a:t>Thread-confinement</a:t>
            </a:r>
          </a:p>
          <a:p>
            <a:r>
              <a:rPr lang="en-US" dirty="0" smtClean="0"/>
              <a:t>Explicit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4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Previous asynchronous forms: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6695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Java 1.5</a:t>
            </a:r>
          </a:p>
          <a:p>
            <a:r>
              <a:rPr lang="en-US" dirty="0" smtClean="0"/>
              <a:t>Referenceable computation</a:t>
            </a:r>
          </a:p>
          <a:p>
            <a:r>
              <a:rPr lang="en-US" dirty="0" smtClean="0"/>
              <a:t>get() </a:t>
            </a:r>
            <a:r>
              <a:rPr lang="en-US" dirty="0" smtClean="0">
                <a:sym typeface="Wingdings"/>
              </a:rPr>
              <a:t>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0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for Future-based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CompletionService</a:t>
            </a:r>
            <a:endParaRPr lang="en-US" dirty="0" smtClean="0"/>
          </a:p>
          <a:p>
            <a:pPr lvl="1"/>
            <a:r>
              <a:rPr lang="en-US" dirty="0" err="1" smtClean="0"/>
              <a:t>ExecutorCompletionService</a:t>
            </a:r>
            <a:endParaRPr lang="en-US" dirty="0" smtClean="0"/>
          </a:p>
          <a:p>
            <a:pPr lvl="1"/>
            <a:r>
              <a:rPr lang="en-US" dirty="0" smtClean="0"/>
              <a:t>Producer-Consumer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06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for Future-based programming model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Building your own asynchronous abstraction on top of Future:</a:t>
            </a:r>
            <a:endParaRPr lang="en-US" dirty="0"/>
          </a:p>
          <a:p>
            <a:pPr lvl="2"/>
            <a:r>
              <a:rPr lang="en-US" dirty="0" err="1" smtClean="0"/>
              <a:t>SimplifiedCompletionFuture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.</a:t>
            </a:r>
            <a:r>
              <a:rPr lang="en-US" b="1" dirty="0" smtClean="0"/>
              <a:t>from</a:t>
            </a:r>
            <a:r>
              <a:rPr lang="en-US" dirty="0" smtClean="0"/>
              <a:t>:: Callable&lt;T&gt; -&gt; Wrapper&lt;T&gt;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.</a:t>
            </a:r>
            <a:r>
              <a:rPr lang="en-US" b="1" dirty="0" err="1" smtClean="0"/>
              <a:t>thenApply</a:t>
            </a:r>
            <a:r>
              <a:rPr lang="en-US" dirty="0" smtClean="0"/>
              <a:t>:: 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Wrapper&lt;T&gt;, Function&lt;T, R&gt; -&gt; Wrapped&lt;R&gt;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9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CompletionStage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“A stage of a possibly 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asynchronous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computation, that performs an action or computes a value 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when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another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CompletionStage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completes. A stage completes upon termination of its computation, but this may in turn trigger other dependent stages”</a:t>
            </a:r>
          </a:p>
          <a:p>
            <a:endParaRPr lang="en-US" dirty="0" smtClean="0"/>
          </a:p>
          <a:p>
            <a:r>
              <a:rPr lang="en-US" dirty="0" smtClean="0"/>
              <a:t>Java 1.8</a:t>
            </a:r>
          </a:p>
        </p:txBody>
      </p:sp>
    </p:spTree>
    <p:extLst>
      <p:ext uri="{BB962C8B-B14F-4D97-AF65-F5344CB8AC3E}">
        <p14:creationId xmlns:p14="http://schemas.microsoft.com/office/powerpoint/2010/main" val="2025601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Callback Pattern without nesting</a:t>
            </a:r>
            <a:endParaRPr lang="en-US" dirty="0"/>
          </a:p>
          <a:p>
            <a:r>
              <a:rPr lang="en-US" dirty="0" smtClean="0"/>
              <a:t>Declarative Programming Model - Recipe</a:t>
            </a:r>
          </a:p>
          <a:p>
            <a:r>
              <a:rPr lang="en-US" dirty="0" smtClean="0"/>
              <a:t>Asynchronous(non-blocking), Event Driven</a:t>
            </a:r>
          </a:p>
          <a:p>
            <a:r>
              <a:rPr lang="en-US" dirty="0" smtClean="0"/>
              <a:t>Composable</a:t>
            </a:r>
          </a:p>
        </p:txBody>
      </p:sp>
    </p:spTree>
    <p:extLst>
      <p:ext uri="{BB962C8B-B14F-4D97-AF65-F5344CB8AC3E}">
        <p14:creationId xmlns:p14="http://schemas.microsoft.com/office/powerpoint/2010/main" val="3058960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from factory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Factory constructor-functions</a:t>
            </a:r>
          </a:p>
          <a:p>
            <a:pPr lvl="1"/>
            <a:r>
              <a:rPr lang="en-US" dirty="0" err="1" smtClean="0"/>
              <a:t>supplyAsync</a:t>
            </a:r>
            <a:endParaRPr lang="en-US" dirty="0" smtClean="0"/>
          </a:p>
          <a:p>
            <a:pPr lvl="1"/>
            <a:r>
              <a:rPr lang="en-US" dirty="0" err="1" smtClean="0"/>
              <a:t>runAsync</a:t>
            </a:r>
            <a:endParaRPr lang="en-US" dirty="0" smtClean="0"/>
          </a:p>
          <a:p>
            <a:r>
              <a:rPr lang="en-US" dirty="0" err="1" smtClean="0"/>
              <a:t>ForkJoinPool.commonPool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423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Don’t block the main thread</a:t>
            </a:r>
          </a:p>
          <a:p>
            <a:r>
              <a:rPr lang="en-US" dirty="0" smtClean="0"/>
              <a:t>Timeout with a default “value”</a:t>
            </a:r>
          </a:p>
          <a:p>
            <a:r>
              <a:rPr lang="en-US" dirty="0" smtClean="0"/>
              <a:t>Differences between: </a:t>
            </a:r>
          </a:p>
          <a:p>
            <a:pPr lvl="1"/>
            <a:r>
              <a:rPr lang="en-US" dirty="0" err="1" smtClean="0"/>
              <a:t>thenApply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thenApplyAsync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6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7304</TotalTime>
  <Words>465</Words>
  <Application>Microsoft Macintosh PowerPoint</Application>
  <PresentationFormat>On-screen Show (4:3)</PresentationFormat>
  <Paragraphs>134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Effective Asynchronous Computations in Java 8</vt:lpstr>
      <vt:lpstr>How to achieve a correct concurrent model</vt:lpstr>
      <vt:lpstr>Previous asynchronous forms: Future</vt:lpstr>
      <vt:lpstr>Alternative for Future-based programming model</vt:lpstr>
      <vt:lpstr>Alternative for Future-based programming model 2</vt:lpstr>
      <vt:lpstr>Introducing CompletionStage</vt:lpstr>
      <vt:lpstr>Characteristics</vt:lpstr>
      <vt:lpstr>Create from factory functions</vt:lpstr>
      <vt:lpstr>Asynchronous transformations</vt:lpstr>
      <vt:lpstr>Mental mapping the API</vt:lpstr>
      <vt:lpstr>Attaching completion callbacks</vt:lpstr>
      <vt:lpstr>CompletionStage as “promise”</vt:lpstr>
      <vt:lpstr>Composing Stages</vt:lpstr>
      <vt:lpstr>Combining Stages</vt:lpstr>
      <vt:lpstr>Fastest &amp; Barrier Semantic 1</vt:lpstr>
      <vt:lpstr>Fastest &amp; Barrier Semantic Constructors</vt:lpstr>
      <vt:lpstr>Cancelling computations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Asynchronous Computations in Java 8</dc:title>
  <dc:creator>SAP SAP</dc:creator>
  <cp:lastModifiedBy>SAP SAP</cp:lastModifiedBy>
  <cp:revision>687</cp:revision>
  <dcterms:created xsi:type="dcterms:W3CDTF">2016-06-28T05:51:55Z</dcterms:created>
  <dcterms:modified xsi:type="dcterms:W3CDTF">2016-07-19T08:47:34Z</dcterms:modified>
</cp:coreProperties>
</file>