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9" r:id="rId4"/>
    <p:sldId id="260" r:id="rId5"/>
    <p:sldId id="261" r:id="rId6"/>
    <p:sldId id="272" r:id="rId7"/>
    <p:sldId id="263" r:id="rId8"/>
    <p:sldId id="264" r:id="rId9"/>
    <p:sldId id="265" r:id="rId10"/>
    <p:sldId id="266" r:id="rId11"/>
    <p:sldId id="273" r:id="rId12"/>
    <p:sldId id="268" r:id="rId13"/>
    <p:sldId id="274" r:id="rId14"/>
    <p:sldId id="270" r:id="rId15"/>
    <p:sldId id="269" r:id="rId16"/>
    <p:sldId id="276" r:id="rId17"/>
    <p:sldId id="277" r:id="rId18"/>
    <p:sldId id="278" r:id="rId19"/>
    <p:sldId id="279" r:id="rId20"/>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20-Jun-18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20-Jun-18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20-Jun-18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20-Jun-18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20-Jun-18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20-Jun-18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20-Jun-18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20-Jun-18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20-Jun-18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20-Jun-18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20-Jun-18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20-Jun-18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20-Jun-18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20-Jun-18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20-Jun-18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20-Jun-18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56D5EE-4C0B-4F1A-8271-DF28539C00D3}"/>
              </a:ext>
            </a:extLst>
          </p:cNvPr>
          <p:cNvSpPr>
            <a:spLocks noGrp="1"/>
          </p:cNvSpPr>
          <p:nvPr>
            <p:ph type="ctrTitle"/>
          </p:nvPr>
        </p:nvSpPr>
        <p:spPr/>
        <p:txBody>
          <a:bodyPr/>
          <a:lstStyle/>
          <a:p>
            <a:r>
              <a:rPr lang="en-US" sz="11500" dirty="0">
                <a:solidFill>
                  <a:schemeClr val="accent3">
                    <a:lumMod val="40000"/>
                    <a:lumOff val="60000"/>
                  </a:schemeClr>
                </a:solidFill>
                <a:latin typeface="Arial Black" panose="020B0A04020102020204" pitchFamily="34" charset="0"/>
              </a:rPr>
              <a:t>Corporate</a:t>
            </a:r>
            <a:r>
              <a:rPr lang="en-US" sz="11500" dirty="0">
                <a:latin typeface="Arial Black" panose="020B0A04020102020204" pitchFamily="34" charset="0"/>
              </a:rPr>
              <a:t> eLearning</a:t>
            </a:r>
          </a:p>
        </p:txBody>
      </p:sp>
      <p:sp>
        <p:nvSpPr>
          <p:cNvPr id="3" name="Subtitle 2">
            <a:extLst>
              <a:ext uri="{FF2B5EF4-FFF2-40B4-BE49-F238E27FC236}">
                <a16:creationId xmlns:a16="http://schemas.microsoft.com/office/drawing/2014/main" xmlns="" id="{11CDB2BD-2783-45A3-BDBA-6F17E1802233}"/>
              </a:ext>
            </a:extLst>
          </p:cNvPr>
          <p:cNvSpPr>
            <a:spLocks noGrp="1"/>
          </p:cNvSpPr>
          <p:nvPr>
            <p:ph type="subTitle" idx="1"/>
          </p:nvPr>
        </p:nvSpPr>
        <p:spPr>
          <a:xfrm>
            <a:off x="1154954" y="4777379"/>
            <a:ext cx="10254263" cy="1415603"/>
          </a:xfrm>
        </p:spPr>
        <p:txBody>
          <a:bodyPr>
            <a:normAutofit/>
          </a:bodyPr>
          <a:lstStyle/>
          <a:p>
            <a:r>
              <a:rPr lang="en-US" sz="2800" dirty="0">
                <a:latin typeface="Arial Black" panose="020B0A04020102020204" pitchFamily="34" charset="0"/>
              </a:rPr>
              <a:t>Alin-Cristian </a:t>
            </a:r>
            <a:r>
              <a:rPr lang="en-US" sz="2800" dirty="0" err="1">
                <a:latin typeface="Arial Black" panose="020B0A04020102020204" pitchFamily="34" charset="0"/>
              </a:rPr>
              <a:t>preda</a:t>
            </a:r>
            <a:r>
              <a:rPr lang="en-US" sz="2800" dirty="0">
                <a:latin typeface="Arial Black" panose="020B0A04020102020204" pitchFamily="34" charset="0"/>
              </a:rPr>
              <a:t> </a:t>
            </a:r>
            <a:endParaRPr lang="en-US" sz="2800" dirty="0" smtClean="0">
              <a:latin typeface="Arial Black" panose="020B0A04020102020204" pitchFamily="34" charset="0"/>
            </a:endParaRPr>
          </a:p>
          <a:p>
            <a:endParaRPr lang="en-US" sz="2800" dirty="0">
              <a:latin typeface="Arial Black" panose="020B0A04020102020204" pitchFamily="34" charset="0"/>
            </a:endParaRPr>
          </a:p>
        </p:txBody>
      </p:sp>
    </p:spTree>
    <p:extLst>
      <p:ext uri="{BB962C8B-B14F-4D97-AF65-F5344CB8AC3E}">
        <p14:creationId xmlns:p14="http://schemas.microsoft.com/office/powerpoint/2010/main" val="2721266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DAA8F5-F0E0-4C34-8F5C-118D1905E27E}"/>
              </a:ext>
            </a:extLst>
          </p:cNvPr>
          <p:cNvSpPr>
            <a:spLocks noGrp="1"/>
          </p:cNvSpPr>
          <p:nvPr>
            <p:ph type="ctrTitle"/>
          </p:nvPr>
        </p:nvSpPr>
        <p:spPr>
          <a:xfrm>
            <a:off x="1154955" y="1688732"/>
            <a:ext cx="8825658" cy="3950068"/>
          </a:xfrm>
        </p:spPr>
        <p:txBody>
          <a:bodyPr/>
          <a:lstStyle/>
          <a:p>
            <a:r>
              <a:rPr lang="en-US" sz="8800" b="1" dirty="0">
                <a:latin typeface="Arial Black" panose="020B0A04020102020204" pitchFamily="34" charset="0"/>
              </a:rPr>
              <a:t/>
            </a:r>
            <a:br>
              <a:rPr lang="en-US" sz="8800" b="1" dirty="0">
                <a:latin typeface="Arial Black" panose="020B0A04020102020204" pitchFamily="34" charset="0"/>
              </a:rPr>
            </a:br>
            <a:r>
              <a:rPr lang="en-US" sz="8800" b="1" dirty="0">
                <a:latin typeface="Arial Black" panose="020B0A04020102020204" pitchFamily="34" charset="0"/>
              </a:rPr>
              <a:t/>
            </a:r>
            <a:br>
              <a:rPr lang="en-US" sz="8800" b="1" dirty="0">
                <a:latin typeface="Arial Black" panose="020B0A04020102020204" pitchFamily="34" charset="0"/>
              </a:rPr>
            </a:br>
            <a:r>
              <a:rPr lang="en-US" sz="8800" b="1" dirty="0">
                <a:solidFill>
                  <a:schemeClr val="accent3">
                    <a:lumMod val="60000"/>
                    <a:lumOff val="40000"/>
                  </a:schemeClr>
                </a:solidFill>
                <a:latin typeface="Arial Black" panose="020B0A04020102020204" pitchFamily="34" charset="0"/>
              </a:rPr>
              <a:t>Chapter 3</a:t>
            </a:r>
            <a:r>
              <a:rPr lang="en-US" sz="8800" b="1" dirty="0">
                <a:latin typeface="Arial Black" panose="020B0A04020102020204" pitchFamily="34" charset="0"/>
              </a:rPr>
              <a:t/>
            </a:r>
            <a:br>
              <a:rPr lang="en-US" sz="8800" b="1" dirty="0">
                <a:latin typeface="Arial Black" panose="020B0A04020102020204" pitchFamily="34" charset="0"/>
              </a:rPr>
            </a:br>
            <a:r>
              <a:rPr lang="en-US" sz="8800" b="1" dirty="0">
                <a:latin typeface="Arial Black" panose="020B0A04020102020204" pitchFamily="34" charset="0"/>
              </a:rPr>
              <a:t>AR &amp; VR</a:t>
            </a:r>
            <a:r>
              <a:rPr lang="en-US" dirty="0"/>
              <a:t/>
            </a:r>
            <a:br>
              <a:rPr lang="en-US" dirty="0"/>
            </a:br>
            <a:endParaRPr lang="en-US" dirty="0"/>
          </a:p>
        </p:txBody>
      </p:sp>
      <p:sp>
        <p:nvSpPr>
          <p:cNvPr id="3" name="Subtitle 2">
            <a:extLst>
              <a:ext uri="{FF2B5EF4-FFF2-40B4-BE49-F238E27FC236}">
                <a16:creationId xmlns:a16="http://schemas.microsoft.com/office/drawing/2014/main" xmlns="" id="{792CF5DE-254C-498E-9B2A-A25BB2D95060}"/>
              </a:ext>
            </a:extLst>
          </p:cNvPr>
          <p:cNvSpPr>
            <a:spLocks noGrp="1"/>
          </p:cNvSpPr>
          <p:nvPr>
            <p:ph type="subTitle" idx="1"/>
          </p:nvPr>
        </p:nvSpPr>
        <p:spPr/>
        <p:txBody>
          <a:bodyPr/>
          <a:lstStyle/>
          <a:p>
            <a:r>
              <a:rPr lang="en-US" b="1" dirty="0"/>
              <a:t>VR = Real Inputs + Virtual World</a:t>
            </a:r>
          </a:p>
          <a:p>
            <a:r>
              <a:rPr lang="en-US" b="1" dirty="0"/>
              <a:t>AR = Virtual Layer + Real World </a:t>
            </a:r>
          </a:p>
          <a:p>
            <a:endParaRPr lang="en-US" dirty="0"/>
          </a:p>
        </p:txBody>
      </p:sp>
      <p:pic>
        <p:nvPicPr>
          <p:cNvPr id="5" name="Picture 4">
            <a:extLst>
              <a:ext uri="{FF2B5EF4-FFF2-40B4-BE49-F238E27FC236}">
                <a16:creationId xmlns:a16="http://schemas.microsoft.com/office/drawing/2014/main" xmlns="" id="{22F27CBD-51B9-4DD5-9FBF-7D723B1D4C04}"/>
              </a:ext>
            </a:extLst>
          </p:cNvPr>
          <p:cNvPicPr>
            <a:picLocks noChangeAspect="1"/>
          </p:cNvPicPr>
          <p:nvPr/>
        </p:nvPicPr>
        <p:blipFill>
          <a:blip r:embed="rId2"/>
          <a:stretch>
            <a:fillRect/>
          </a:stretch>
        </p:blipFill>
        <p:spPr>
          <a:xfrm>
            <a:off x="6999288" y="2351088"/>
            <a:ext cx="3859212" cy="3859212"/>
          </a:xfrm>
          <a:prstGeom prst="rect">
            <a:avLst/>
          </a:prstGeom>
        </p:spPr>
      </p:pic>
    </p:spTree>
    <p:extLst>
      <p:ext uri="{BB962C8B-B14F-4D97-AF65-F5344CB8AC3E}">
        <p14:creationId xmlns:p14="http://schemas.microsoft.com/office/powerpoint/2010/main" val="3193366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99062B9-2ECC-4AC4-9692-71DCCB1317AA}"/>
              </a:ext>
            </a:extLst>
          </p:cNvPr>
          <p:cNvPicPr>
            <a:picLocks noChangeAspect="1"/>
          </p:cNvPicPr>
          <p:nvPr/>
        </p:nvPicPr>
        <p:blipFill>
          <a:blip r:embed="rId2"/>
          <a:stretch>
            <a:fillRect/>
          </a:stretch>
        </p:blipFill>
        <p:spPr>
          <a:xfrm>
            <a:off x="6621677" y="0"/>
            <a:ext cx="4777095" cy="4777095"/>
          </a:xfrm>
          <a:prstGeom prst="rect">
            <a:avLst/>
          </a:prstGeom>
        </p:spPr>
      </p:pic>
      <p:sp>
        <p:nvSpPr>
          <p:cNvPr id="2" name="Title 1">
            <a:extLst>
              <a:ext uri="{FF2B5EF4-FFF2-40B4-BE49-F238E27FC236}">
                <a16:creationId xmlns:a16="http://schemas.microsoft.com/office/drawing/2014/main" xmlns="" id="{8535AAD2-9453-4BE5-AC6F-5FE5B11E3449}"/>
              </a:ext>
            </a:extLst>
          </p:cNvPr>
          <p:cNvSpPr>
            <a:spLocks noGrp="1"/>
          </p:cNvSpPr>
          <p:nvPr>
            <p:ph type="title"/>
          </p:nvPr>
        </p:nvSpPr>
        <p:spPr>
          <a:xfrm>
            <a:off x="646110" y="452718"/>
            <a:ext cx="11431589" cy="2480982"/>
          </a:xfrm>
        </p:spPr>
        <p:txBody>
          <a:bodyPr/>
          <a:lstStyle/>
          <a:p>
            <a:r>
              <a:rPr lang="en-US" b="1" dirty="0" smtClean="0">
                <a:solidFill>
                  <a:schemeClr val="accent3">
                    <a:lumMod val="60000"/>
                    <a:lumOff val="40000"/>
                  </a:schemeClr>
                </a:solidFill>
                <a:latin typeface="Arial Black" panose="020B0A04020102020204" pitchFamily="34" charset="0"/>
              </a:rPr>
              <a:t>	Cognitive </a:t>
            </a:r>
            <a:r>
              <a:rPr lang="en-US" b="1" dirty="0">
                <a:solidFill>
                  <a:schemeClr val="accent3">
                    <a:lumMod val="60000"/>
                    <a:lumOff val="40000"/>
                  </a:schemeClr>
                </a:solidFill>
                <a:latin typeface="Arial Black" panose="020B0A04020102020204" pitchFamily="34" charset="0"/>
              </a:rPr>
              <a:t>Theory </a:t>
            </a:r>
            <a:br>
              <a:rPr lang="en-US" b="1" dirty="0">
                <a:solidFill>
                  <a:schemeClr val="accent3">
                    <a:lumMod val="60000"/>
                    <a:lumOff val="40000"/>
                  </a:schemeClr>
                </a:solidFill>
                <a:latin typeface="Arial Black" panose="020B0A04020102020204" pitchFamily="34" charset="0"/>
              </a:rPr>
            </a:br>
            <a:r>
              <a:rPr lang="en-US" b="1" dirty="0">
                <a:solidFill>
                  <a:schemeClr val="accent3">
                    <a:lumMod val="60000"/>
                    <a:lumOff val="40000"/>
                  </a:schemeClr>
                </a:solidFill>
                <a:latin typeface="Arial Black" panose="020B0A04020102020204" pitchFamily="34" charset="0"/>
              </a:rPr>
              <a:t>					</a:t>
            </a:r>
            <a:r>
              <a:rPr lang="en-US" b="1" dirty="0" smtClean="0">
                <a:solidFill>
                  <a:schemeClr val="accent3">
                    <a:lumMod val="60000"/>
                    <a:lumOff val="40000"/>
                  </a:schemeClr>
                </a:solidFill>
                <a:latin typeface="Arial Black" panose="020B0A04020102020204" pitchFamily="34" charset="0"/>
              </a:rPr>
              <a:t>  of </a:t>
            </a:r>
            <a:r>
              <a:rPr lang="en-US" b="1" dirty="0">
                <a:solidFill>
                  <a:schemeClr val="accent3">
                    <a:lumMod val="60000"/>
                    <a:lumOff val="40000"/>
                  </a:schemeClr>
                </a:solidFill>
                <a:latin typeface="Arial Black" panose="020B0A04020102020204" pitchFamily="34" charset="0"/>
              </a:rPr>
              <a:t/>
            </a:r>
            <a:br>
              <a:rPr lang="en-US" b="1" dirty="0">
                <a:solidFill>
                  <a:schemeClr val="accent3">
                    <a:lumMod val="60000"/>
                    <a:lumOff val="40000"/>
                  </a:schemeClr>
                </a:solidFill>
                <a:latin typeface="Arial Black" panose="020B0A04020102020204" pitchFamily="34" charset="0"/>
              </a:rPr>
            </a:br>
            <a:r>
              <a:rPr lang="en-US" b="1" dirty="0">
                <a:solidFill>
                  <a:schemeClr val="accent3">
                    <a:lumMod val="60000"/>
                    <a:lumOff val="40000"/>
                  </a:schemeClr>
                </a:solidFill>
                <a:latin typeface="Arial Black" panose="020B0A04020102020204" pitchFamily="34" charset="0"/>
              </a:rPr>
              <a:t>Multimedia Learning </a:t>
            </a:r>
            <a:r>
              <a:rPr lang="en-US" b="1" dirty="0">
                <a:latin typeface="Arial Black" panose="020B0A04020102020204" pitchFamily="34" charset="0"/>
              </a:rPr>
              <a:t/>
            </a:r>
            <a:br>
              <a:rPr lang="en-US" b="1" dirty="0">
                <a:latin typeface="Arial Black" panose="020B0A04020102020204" pitchFamily="34" charset="0"/>
              </a:rPr>
            </a:br>
            <a:r>
              <a:rPr lang="en-US" b="1" dirty="0">
                <a:latin typeface="Arial Black" panose="020B0A04020102020204" pitchFamily="34" charset="0"/>
              </a:rPr>
              <a:t>			</a:t>
            </a:r>
            <a:r>
              <a:rPr lang="en-US" b="1" dirty="0" smtClean="0">
                <a:latin typeface="Arial Black" panose="020B0A04020102020204" pitchFamily="34" charset="0"/>
              </a:rPr>
              <a:t>  by </a:t>
            </a:r>
            <a:r>
              <a:rPr lang="en-US" b="1" dirty="0">
                <a:latin typeface="Arial Black" panose="020B0A04020102020204" pitchFamily="34" charset="0"/>
              </a:rPr>
              <a:t>Mayer  </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D2D18144-CFE3-4505-8375-BCC33A300A46}"/>
              </a:ext>
            </a:extLst>
          </p:cNvPr>
          <p:cNvSpPr>
            <a:spLocks noGrp="1"/>
          </p:cNvSpPr>
          <p:nvPr>
            <p:ph idx="1"/>
          </p:nvPr>
        </p:nvSpPr>
        <p:spPr>
          <a:xfrm>
            <a:off x="646110" y="3771900"/>
            <a:ext cx="8946541" cy="2409825"/>
          </a:xfrm>
        </p:spPr>
        <p:txBody>
          <a:bodyPr>
            <a:normAutofit/>
          </a:bodyPr>
          <a:lstStyle/>
          <a:p>
            <a:pPr marL="514350" lvl="0" indent="-514350">
              <a:buFont typeface="+mj-lt"/>
              <a:buAutoNum type="arabicParenR"/>
            </a:pPr>
            <a:r>
              <a:rPr lang="en-US" b="1" dirty="0">
                <a:latin typeface="Arial Black" panose="020B0A04020102020204" pitchFamily="34" charset="0"/>
              </a:rPr>
              <a:t>The main channels for processing the information are the auditory and the visual channel. </a:t>
            </a:r>
          </a:p>
          <a:p>
            <a:pPr marL="514350" lvl="0" indent="-514350">
              <a:buFont typeface="+mj-lt"/>
              <a:buAutoNum type="arabicParenR"/>
            </a:pPr>
            <a:r>
              <a:rPr lang="en-US" b="1" dirty="0">
                <a:latin typeface="Arial Black" panose="020B0A04020102020204" pitchFamily="34" charset="0"/>
              </a:rPr>
              <a:t>These channels have limited capacity. </a:t>
            </a:r>
          </a:p>
          <a:p>
            <a:pPr marL="514350" lvl="0" indent="-514350">
              <a:buFont typeface="+mj-lt"/>
              <a:buAutoNum type="arabicParenR"/>
            </a:pPr>
            <a:r>
              <a:rPr lang="en-US" b="1" dirty="0">
                <a:latin typeface="Arial Black" panose="020B0A04020102020204" pitchFamily="34" charset="0"/>
              </a:rPr>
              <a:t>Learning should ideally be an active process.</a:t>
            </a:r>
          </a:p>
          <a:p>
            <a:pPr marL="514350" lvl="0" indent="-514350">
              <a:buFont typeface="+mj-lt"/>
              <a:buAutoNum type="arabicParenR"/>
            </a:pPr>
            <a:r>
              <a:rPr lang="en-US" b="1" dirty="0">
                <a:latin typeface="Arial Black" panose="020B0A04020102020204" pitchFamily="34" charset="0"/>
              </a:rPr>
              <a:t>Learners assimilate information better by associating words with images. </a:t>
            </a:r>
          </a:p>
          <a:p>
            <a:endParaRPr lang="en-US" dirty="0"/>
          </a:p>
        </p:txBody>
      </p:sp>
    </p:spTree>
    <p:extLst>
      <p:ext uri="{BB962C8B-B14F-4D97-AF65-F5344CB8AC3E}">
        <p14:creationId xmlns:p14="http://schemas.microsoft.com/office/powerpoint/2010/main" val="3223784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966A25-55DB-45D1-881E-F19FE537D7B7}"/>
              </a:ext>
            </a:extLst>
          </p:cNvPr>
          <p:cNvSpPr>
            <a:spLocks noGrp="1"/>
          </p:cNvSpPr>
          <p:nvPr>
            <p:ph type="ctrTitle"/>
          </p:nvPr>
        </p:nvSpPr>
        <p:spPr>
          <a:xfrm>
            <a:off x="1154955" y="2309219"/>
            <a:ext cx="8825658" cy="3329581"/>
          </a:xfrm>
        </p:spPr>
        <p:txBody>
          <a:bodyPr/>
          <a:lstStyle/>
          <a:p>
            <a:r>
              <a:rPr lang="en-US" sz="8800" b="1" dirty="0">
                <a:solidFill>
                  <a:schemeClr val="accent3">
                    <a:lumMod val="60000"/>
                    <a:lumOff val="40000"/>
                  </a:schemeClr>
                </a:solidFill>
                <a:latin typeface="Arial Black" panose="020B0A04020102020204" pitchFamily="34" charset="0"/>
              </a:rPr>
              <a:t>Chapter 4 </a:t>
            </a:r>
            <a:r>
              <a:rPr lang="en-US" sz="8800" b="1" dirty="0">
                <a:latin typeface="Arial Black" panose="020B0A04020102020204" pitchFamily="34" charset="0"/>
              </a:rPr>
              <a:t>Research methodology </a:t>
            </a:r>
            <a:r>
              <a:rPr lang="en-US" dirty="0"/>
              <a:t/>
            </a:r>
            <a:br>
              <a:rPr lang="en-US" dirty="0"/>
            </a:br>
            <a:endParaRPr lang="en-US" dirty="0"/>
          </a:p>
        </p:txBody>
      </p:sp>
      <p:sp>
        <p:nvSpPr>
          <p:cNvPr id="3" name="Subtitle 2">
            <a:extLst>
              <a:ext uri="{FF2B5EF4-FFF2-40B4-BE49-F238E27FC236}">
                <a16:creationId xmlns:a16="http://schemas.microsoft.com/office/drawing/2014/main" xmlns="" id="{445600F2-4EC1-4D23-8CFE-E41BE4C5C390}"/>
              </a:ext>
            </a:extLst>
          </p:cNvPr>
          <p:cNvSpPr>
            <a:spLocks noGrp="1"/>
          </p:cNvSpPr>
          <p:nvPr>
            <p:ph type="subTitle" idx="1"/>
          </p:nvPr>
        </p:nvSpPr>
        <p:spPr/>
        <p:txBody>
          <a:bodyPr>
            <a:normAutofit fontScale="77500" lnSpcReduction="20000"/>
          </a:bodyPr>
          <a:lstStyle/>
          <a:p>
            <a:r>
              <a:rPr lang="en-US" sz="2600" b="1" dirty="0"/>
              <a:t>mix of quantitative and qualitative techniques. free sources of information. source is of secondary nature. I </a:t>
            </a:r>
            <a:r>
              <a:rPr lang="en-US" sz="2600" b="1" dirty="0" err="1"/>
              <a:t>actED</a:t>
            </a:r>
            <a:r>
              <a:rPr lang="en-US" sz="2600" b="1" dirty="0"/>
              <a:t> as an interpreter to the data.</a:t>
            </a:r>
          </a:p>
          <a:p>
            <a:endParaRPr lang="en-US" dirty="0"/>
          </a:p>
        </p:txBody>
      </p:sp>
      <p:pic>
        <p:nvPicPr>
          <p:cNvPr id="5" name="Picture 4">
            <a:extLst>
              <a:ext uri="{FF2B5EF4-FFF2-40B4-BE49-F238E27FC236}">
                <a16:creationId xmlns:a16="http://schemas.microsoft.com/office/drawing/2014/main" xmlns="" id="{9297CF3C-90D3-49D2-AE59-2E60F69FC383}"/>
              </a:ext>
            </a:extLst>
          </p:cNvPr>
          <p:cNvPicPr>
            <a:picLocks noChangeAspect="1"/>
          </p:cNvPicPr>
          <p:nvPr/>
        </p:nvPicPr>
        <p:blipFill>
          <a:blip r:embed="rId2"/>
          <a:stretch>
            <a:fillRect/>
          </a:stretch>
        </p:blipFill>
        <p:spPr>
          <a:xfrm>
            <a:off x="7677150" y="628057"/>
            <a:ext cx="3286820" cy="2905125"/>
          </a:xfrm>
          <a:prstGeom prst="rect">
            <a:avLst/>
          </a:prstGeom>
        </p:spPr>
      </p:pic>
    </p:spTree>
    <p:extLst>
      <p:ext uri="{BB962C8B-B14F-4D97-AF65-F5344CB8AC3E}">
        <p14:creationId xmlns:p14="http://schemas.microsoft.com/office/powerpoint/2010/main" val="2867351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F8AF268-87EB-415F-9429-2D50C5992B83}"/>
              </a:ext>
            </a:extLst>
          </p:cNvPr>
          <p:cNvPicPr>
            <a:picLocks noChangeAspect="1"/>
          </p:cNvPicPr>
          <p:nvPr/>
        </p:nvPicPr>
        <p:blipFill>
          <a:blip r:embed="rId2"/>
          <a:stretch>
            <a:fillRect/>
          </a:stretch>
        </p:blipFill>
        <p:spPr>
          <a:xfrm>
            <a:off x="8873836" y="2551264"/>
            <a:ext cx="3226274" cy="4306736"/>
          </a:xfrm>
          <a:prstGeom prst="rect">
            <a:avLst/>
          </a:prstGeom>
        </p:spPr>
      </p:pic>
      <p:sp>
        <p:nvSpPr>
          <p:cNvPr id="3" name="Content Placeholder 2">
            <a:extLst>
              <a:ext uri="{FF2B5EF4-FFF2-40B4-BE49-F238E27FC236}">
                <a16:creationId xmlns:a16="http://schemas.microsoft.com/office/drawing/2014/main" xmlns="" id="{79C6DE27-FDC6-4352-9855-5186052D2336}"/>
              </a:ext>
            </a:extLst>
          </p:cNvPr>
          <p:cNvSpPr>
            <a:spLocks noGrp="1"/>
          </p:cNvSpPr>
          <p:nvPr>
            <p:ph idx="1"/>
          </p:nvPr>
        </p:nvSpPr>
        <p:spPr>
          <a:xfrm>
            <a:off x="372445" y="1691783"/>
            <a:ext cx="8946541" cy="4829174"/>
          </a:xfrm>
        </p:spPr>
        <p:txBody>
          <a:bodyPr>
            <a:normAutofit lnSpcReduction="10000"/>
          </a:bodyPr>
          <a:lstStyle/>
          <a:p>
            <a:pPr>
              <a:buFont typeface="Arial" panose="020B0604020202020204" pitchFamily="34" charset="0"/>
              <a:buChar char="•"/>
            </a:pPr>
            <a:r>
              <a:rPr lang="en-US" sz="2400" dirty="0">
                <a:latin typeface="Arial Black" panose="020B0A04020102020204" pitchFamily="34" charset="0"/>
              </a:rPr>
              <a:t>I began by establishing a thorough literature review</a:t>
            </a:r>
          </a:p>
          <a:p>
            <a:pPr>
              <a:buFont typeface="Arial" panose="020B0604020202020204" pitchFamily="34" charset="0"/>
              <a:buChar char="•"/>
            </a:pPr>
            <a:r>
              <a:rPr lang="en-US" sz="2400" dirty="0">
                <a:latin typeface="Arial Black" panose="020B0A04020102020204" pitchFamily="34" charset="0"/>
              </a:rPr>
              <a:t>I opted for a more qualitative approach, rooted in commenting on the findings of other researchers.</a:t>
            </a:r>
          </a:p>
          <a:p>
            <a:pPr>
              <a:buFont typeface="Arial" panose="020B0604020202020204" pitchFamily="34" charset="0"/>
              <a:buChar char="•"/>
            </a:pPr>
            <a:r>
              <a:rPr lang="en-US" sz="2400" dirty="0">
                <a:solidFill>
                  <a:schemeClr val="accent3">
                    <a:lumMod val="60000"/>
                    <a:lumOff val="40000"/>
                  </a:schemeClr>
                </a:solidFill>
                <a:latin typeface="Arial Black" panose="020B0A04020102020204" pitchFamily="34" charset="0"/>
              </a:rPr>
              <a:t>Hypothesis 1: </a:t>
            </a:r>
            <a:r>
              <a:rPr lang="en-US" sz="2400" dirty="0">
                <a:latin typeface="Arial Black" panose="020B0A04020102020204" pitchFamily="34" charset="0"/>
              </a:rPr>
              <a:t>Europe would be a thriving ground for eLearning.</a:t>
            </a:r>
          </a:p>
          <a:p>
            <a:pPr>
              <a:buFont typeface="Arial" panose="020B0604020202020204" pitchFamily="34" charset="0"/>
              <a:buChar char="•"/>
            </a:pPr>
            <a:r>
              <a:rPr lang="en-US" sz="2400" dirty="0">
                <a:solidFill>
                  <a:schemeClr val="accent3">
                    <a:lumMod val="60000"/>
                    <a:lumOff val="40000"/>
                  </a:schemeClr>
                </a:solidFill>
                <a:latin typeface="Arial Black" panose="020B0A04020102020204" pitchFamily="34" charset="0"/>
              </a:rPr>
              <a:t>Hypothesis 2: </a:t>
            </a:r>
            <a:r>
              <a:rPr lang="en-US" sz="2400" dirty="0">
                <a:latin typeface="Arial Black" panose="020B0A04020102020204" pitchFamily="34" charset="0"/>
              </a:rPr>
              <a:t>Romania is an emergent IT&amp;C powerhouse. </a:t>
            </a:r>
          </a:p>
          <a:p>
            <a:pPr>
              <a:buFont typeface="Arial" panose="020B0604020202020204" pitchFamily="34" charset="0"/>
              <a:buChar char="•"/>
            </a:pPr>
            <a:r>
              <a:rPr lang="en-US" sz="2400" dirty="0">
                <a:latin typeface="Arial Black" panose="020B0A04020102020204" pitchFamily="34" charset="0"/>
              </a:rPr>
              <a:t>=&gt; </a:t>
            </a:r>
            <a:r>
              <a:rPr lang="en-US" sz="2400" dirty="0">
                <a:solidFill>
                  <a:schemeClr val="accent3">
                    <a:lumMod val="40000"/>
                    <a:lumOff val="60000"/>
                  </a:schemeClr>
                </a:solidFill>
                <a:latin typeface="Arial Black" panose="020B0A04020102020204" pitchFamily="34" charset="0"/>
              </a:rPr>
              <a:t>Is Romania a country in which eLearning can be developed and become mainstream?</a:t>
            </a:r>
          </a:p>
          <a:p>
            <a:pPr>
              <a:buFont typeface="Arial" panose="020B0604020202020204" pitchFamily="34" charset="0"/>
              <a:buChar char="•"/>
            </a:pPr>
            <a:r>
              <a:rPr lang="en-US" sz="2400" dirty="0">
                <a:latin typeface="Arial Black" panose="020B0A04020102020204" pitchFamily="34" charset="0"/>
              </a:rPr>
              <a:t>I gathered the data that was available on Eurostat and Statista</a:t>
            </a:r>
          </a:p>
          <a:p>
            <a:endParaRPr lang="en-US" dirty="0"/>
          </a:p>
        </p:txBody>
      </p:sp>
    </p:spTree>
    <p:extLst>
      <p:ext uri="{BB962C8B-B14F-4D97-AF65-F5344CB8AC3E}">
        <p14:creationId xmlns:p14="http://schemas.microsoft.com/office/powerpoint/2010/main" val="885795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7E3D3-B90A-4DCD-BABE-F3A14ED151C4}"/>
              </a:ext>
            </a:extLst>
          </p:cNvPr>
          <p:cNvSpPr>
            <a:spLocks noGrp="1"/>
          </p:cNvSpPr>
          <p:nvPr>
            <p:ph type="ctrTitle"/>
          </p:nvPr>
        </p:nvSpPr>
        <p:spPr>
          <a:xfrm>
            <a:off x="1154955" y="2398668"/>
            <a:ext cx="8825658" cy="3329581"/>
          </a:xfrm>
        </p:spPr>
        <p:txBody>
          <a:bodyPr/>
          <a:lstStyle/>
          <a:p>
            <a:r>
              <a:rPr lang="en-US" sz="8800" b="1" dirty="0">
                <a:solidFill>
                  <a:schemeClr val="accent3">
                    <a:lumMod val="60000"/>
                    <a:lumOff val="40000"/>
                  </a:schemeClr>
                </a:solidFill>
                <a:latin typeface="Arial Black" panose="020B0A04020102020204" pitchFamily="34" charset="0"/>
              </a:rPr>
              <a:t>Chapter 5</a:t>
            </a:r>
            <a:r>
              <a:rPr lang="en-US" sz="8800" b="1" dirty="0">
                <a:latin typeface="Arial Black" panose="020B0A04020102020204" pitchFamily="34" charset="0"/>
              </a:rPr>
              <a:t/>
            </a:r>
            <a:br>
              <a:rPr lang="en-US" sz="8800" b="1" dirty="0">
                <a:latin typeface="Arial Black" panose="020B0A04020102020204" pitchFamily="34" charset="0"/>
              </a:rPr>
            </a:br>
            <a:r>
              <a:rPr lang="en-US" sz="8800" b="1" dirty="0">
                <a:latin typeface="Arial Black" panose="020B0A04020102020204" pitchFamily="34" charset="0"/>
              </a:rPr>
              <a:t>Scientific research </a:t>
            </a:r>
            <a:r>
              <a:rPr lang="en-US" dirty="0"/>
              <a:t/>
            </a:r>
            <a:br>
              <a:rPr lang="en-US" dirty="0"/>
            </a:br>
            <a:endParaRPr lang="en-US" dirty="0"/>
          </a:p>
        </p:txBody>
      </p:sp>
      <p:sp>
        <p:nvSpPr>
          <p:cNvPr id="3" name="Subtitle 2">
            <a:extLst>
              <a:ext uri="{FF2B5EF4-FFF2-40B4-BE49-F238E27FC236}">
                <a16:creationId xmlns:a16="http://schemas.microsoft.com/office/drawing/2014/main" xmlns="" id="{FB7153C3-6EB2-4C07-A16E-C71A330F22BE}"/>
              </a:ext>
            </a:extLst>
          </p:cNvPr>
          <p:cNvSpPr>
            <a:spLocks noGrp="1"/>
          </p:cNvSpPr>
          <p:nvPr>
            <p:ph type="subTitle" idx="1"/>
          </p:nvPr>
        </p:nvSpPr>
        <p:spPr>
          <a:xfrm>
            <a:off x="1154955" y="4777380"/>
            <a:ext cx="8825658" cy="1550684"/>
          </a:xfrm>
        </p:spPr>
        <p:txBody>
          <a:bodyPr>
            <a:noAutofit/>
          </a:bodyPr>
          <a:lstStyle/>
          <a:p>
            <a:r>
              <a:rPr lang="en-US" sz="1800" b="1" dirty="0"/>
              <a:t>study </a:t>
            </a:r>
            <a:r>
              <a:rPr lang="en-US" sz="1800" b="1" dirty="0" smtClean="0"/>
              <a:t>of the </a:t>
            </a:r>
            <a:r>
              <a:rPr lang="en-US" sz="1800" b="1" dirty="0"/>
              <a:t>existing infrastructure in the EU that would support the implementation of </a:t>
            </a:r>
            <a:r>
              <a:rPr lang="en-US" sz="1800" b="1" dirty="0" smtClean="0"/>
              <a:t>eLearning. Focus is </a:t>
            </a:r>
            <a:r>
              <a:rPr lang="en-US" sz="1800" b="1" dirty="0"/>
              <a:t>on two main </a:t>
            </a:r>
            <a:r>
              <a:rPr lang="en-US" sz="1800" b="1" dirty="0" smtClean="0"/>
              <a:t>categories: households &amp; </a:t>
            </a:r>
            <a:r>
              <a:rPr lang="en-US" sz="1800" b="1" dirty="0"/>
              <a:t>individuals and </a:t>
            </a:r>
            <a:r>
              <a:rPr lang="en-US" sz="1800" b="1" dirty="0" smtClean="0"/>
              <a:t>enterprises. </a:t>
            </a:r>
            <a:r>
              <a:rPr lang="en-US" sz="1800" b="1" dirty="0"/>
              <a:t>Of particular interest is the situation of Romania, related to the </a:t>
            </a:r>
            <a:r>
              <a:rPr lang="en-US" sz="1800" b="1" dirty="0" smtClean="0"/>
              <a:t>rest </a:t>
            </a:r>
            <a:r>
              <a:rPr lang="en-US" sz="1800" b="1" dirty="0"/>
              <a:t>of the </a:t>
            </a:r>
            <a:r>
              <a:rPr lang="en-US" sz="1800" b="1" dirty="0" smtClean="0"/>
              <a:t>EU-28. </a:t>
            </a:r>
          </a:p>
          <a:p>
            <a:r>
              <a:rPr lang="en-US" b="1" dirty="0" smtClean="0">
                <a:solidFill>
                  <a:schemeClr val="accent3">
                    <a:lumMod val="40000"/>
                    <a:lumOff val="60000"/>
                  </a:schemeClr>
                </a:solidFill>
              </a:rPr>
              <a:t>Is Romania ready for the learning revolution?</a:t>
            </a:r>
            <a:endParaRPr lang="en-US" b="1" dirty="0">
              <a:solidFill>
                <a:schemeClr val="accent3">
                  <a:lumMod val="40000"/>
                  <a:lumOff val="6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118" y="1515860"/>
            <a:ext cx="4027868" cy="3261520"/>
          </a:xfrm>
          <a:prstGeom prst="rect">
            <a:avLst/>
          </a:prstGeom>
        </p:spPr>
      </p:pic>
    </p:spTree>
    <p:extLst>
      <p:ext uri="{BB962C8B-B14F-4D97-AF65-F5344CB8AC3E}">
        <p14:creationId xmlns:p14="http://schemas.microsoft.com/office/powerpoint/2010/main" val="1258644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B60B98-8554-47BF-83D6-67EC180F02F0}"/>
              </a:ext>
            </a:extLst>
          </p:cNvPr>
          <p:cNvSpPr>
            <a:spLocks noGrp="1"/>
          </p:cNvSpPr>
          <p:nvPr>
            <p:ph type="title"/>
          </p:nvPr>
        </p:nvSpPr>
        <p:spPr>
          <a:xfrm>
            <a:off x="646111" y="452718"/>
            <a:ext cx="9404723" cy="503246"/>
          </a:xfrm>
        </p:spPr>
        <p:txBody>
          <a:bodyPr/>
          <a:lstStyle/>
          <a:p>
            <a:r>
              <a:rPr lang="en-US" sz="2400" u="sng" dirty="0">
                <a:solidFill>
                  <a:schemeClr val="accent3">
                    <a:lumMod val="40000"/>
                    <a:lumOff val="60000"/>
                  </a:schemeClr>
                </a:solidFill>
                <a:latin typeface="Arial Black" panose="020B0A04020102020204" pitchFamily="34" charset="0"/>
              </a:rPr>
              <a:t>An overview of the situation of IT&amp;C in the EU-28</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A336E0CD-D60C-4AC4-A523-99C8B664C62E}"/>
              </a:ext>
            </a:extLst>
          </p:cNvPr>
          <p:cNvSpPr>
            <a:spLocks noGrp="1"/>
          </p:cNvSpPr>
          <p:nvPr>
            <p:ph idx="1"/>
          </p:nvPr>
        </p:nvSpPr>
        <p:spPr>
          <a:xfrm>
            <a:off x="1103312" y="955964"/>
            <a:ext cx="8946541" cy="5292435"/>
          </a:xfrm>
        </p:spPr>
        <p:txBody>
          <a:bodyPr>
            <a:normAutofit/>
          </a:bodyPr>
          <a:lstStyle/>
          <a:p>
            <a:pPr marL="0" indent="0">
              <a:buNone/>
            </a:pPr>
            <a:r>
              <a:rPr lang="en-US" sz="1600" b="1" dirty="0">
                <a:solidFill>
                  <a:schemeClr val="accent3">
                    <a:lumMod val="40000"/>
                    <a:lumOff val="60000"/>
                  </a:schemeClr>
                </a:solidFill>
              </a:rPr>
              <a:t>Internet access and broadband internet connections of households </a:t>
            </a:r>
            <a:endParaRPr lang="en-US" sz="1600" b="1" dirty="0" smtClean="0">
              <a:solidFill>
                <a:schemeClr val="accent3">
                  <a:lumMod val="40000"/>
                  <a:lumOff val="60000"/>
                </a:schemeClr>
              </a:solidFill>
            </a:endParaRPr>
          </a:p>
          <a:p>
            <a:pPr marL="0" indent="0">
              <a:buNone/>
            </a:pPr>
            <a:r>
              <a:rPr lang="en-US" sz="1400" b="1" dirty="0" smtClean="0"/>
              <a:t>80% of households have internet connection</a:t>
            </a:r>
          </a:p>
          <a:p>
            <a:pPr marL="0" indent="0">
              <a:buNone/>
            </a:pPr>
            <a:r>
              <a:rPr lang="en-US" sz="1600" b="1" dirty="0">
                <a:solidFill>
                  <a:schemeClr val="accent3">
                    <a:lumMod val="40000"/>
                    <a:lumOff val="60000"/>
                  </a:schemeClr>
                </a:solidFill>
              </a:rPr>
              <a:t>Frequency of internet </a:t>
            </a:r>
            <a:r>
              <a:rPr lang="en-US" sz="1600" b="1" dirty="0" smtClean="0">
                <a:solidFill>
                  <a:schemeClr val="accent3">
                    <a:lumMod val="40000"/>
                    <a:lumOff val="60000"/>
                  </a:schemeClr>
                </a:solidFill>
              </a:rPr>
              <a:t>use</a:t>
            </a:r>
          </a:p>
          <a:p>
            <a:pPr marL="0" indent="0">
              <a:buNone/>
            </a:pPr>
            <a:r>
              <a:rPr lang="en-US" sz="1400" b="1" dirty="0" smtClean="0"/>
              <a:t>EU28: 75% daily users (RO: 40%, 27</a:t>
            </a:r>
            <a:r>
              <a:rPr lang="en-US" sz="1400" b="1" baseline="30000" dirty="0" smtClean="0"/>
              <a:t>th</a:t>
            </a:r>
            <a:r>
              <a:rPr lang="en-US" sz="1400" b="1" dirty="0" smtClean="0"/>
              <a:t>) </a:t>
            </a:r>
          </a:p>
          <a:p>
            <a:pPr marL="0" indent="0">
              <a:buNone/>
            </a:pPr>
            <a:r>
              <a:rPr lang="en-US" sz="1600" b="1" dirty="0" smtClean="0">
                <a:solidFill>
                  <a:schemeClr val="accent3">
                    <a:lumMod val="40000"/>
                    <a:lumOff val="60000"/>
                  </a:schemeClr>
                </a:solidFill>
              </a:rPr>
              <a:t>Proportion </a:t>
            </a:r>
            <a:r>
              <a:rPr lang="en-US" sz="1600" b="1" dirty="0">
                <a:solidFill>
                  <a:schemeClr val="accent3">
                    <a:lumMod val="40000"/>
                    <a:lumOff val="60000"/>
                  </a:schemeClr>
                </a:solidFill>
              </a:rPr>
              <a:t>of enterprises having access to the internet </a:t>
            </a:r>
            <a:endParaRPr lang="en-US" sz="1600" b="1" dirty="0" smtClean="0">
              <a:solidFill>
                <a:schemeClr val="accent3">
                  <a:lumMod val="40000"/>
                  <a:lumOff val="60000"/>
                </a:schemeClr>
              </a:solidFill>
            </a:endParaRPr>
          </a:p>
          <a:p>
            <a:pPr marL="0" indent="0">
              <a:buNone/>
            </a:pPr>
            <a:r>
              <a:rPr lang="en-US" sz="1400" b="1" dirty="0" smtClean="0"/>
              <a:t>EU28: 97% (RO: 84%, 28</a:t>
            </a:r>
            <a:r>
              <a:rPr lang="en-US" sz="1400" b="1" baseline="30000" dirty="0" smtClean="0"/>
              <a:t>th</a:t>
            </a:r>
            <a:r>
              <a:rPr lang="en-US" sz="1400" b="1" dirty="0" smtClean="0"/>
              <a:t>)</a:t>
            </a:r>
          </a:p>
          <a:p>
            <a:pPr marL="0" indent="0">
              <a:buNone/>
            </a:pPr>
            <a:r>
              <a:rPr lang="en-US" sz="1600" b="1" dirty="0">
                <a:solidFill>
                  <a:schemeClr val="accent3">
                    <a:lumMod val="40000"/>
                    <a:lumOff val="60000"/>
                  </a:schemeClr>
                </a:solidFill>
              </a:rPr>
              <a:t>The enterprises’ presence on the internet </a:t>
            </a:r>
            <a:endParaRPr lang="en-US" sz="1600" b="1" dirty="0" smtClean="0">
              <a:solidFill>
                <a:schemeClr val="accent3">
                  <a:lumMod val="40000"/>
                  <a:lumOff val="60000"/>
                </a:schemeClr>
              </a:solidFill>
            </a:endParaRPr>
          </a:p>
          <a:p>
            <a:pPr marL="0" indent="0">
              <a:buNone/>
            </a:pPr>
            <a:endParaRPr lang="en-US" dirty="0" smtClean="0"/>
          </a:p>
          <a:p>
            <a:pPr marL="0" indent="0">
              <a:buNone/>
            </a:pPr>
            <a:endParaRPr lang="en-US" dirty="0"/>
          </a:p>
          <a:p>
            <a:pPr marL="0" indent="0">
              <a:buNone/>
            </a:pPr>
            <a:endParaRPr lang="en-US" dirty="0" smtClean="0"/>
          </a:p>
          <a:p>
            <a:pPr marL="0" indent="0">
              <a:buNone/>
            </a:pPr>
            <a:r>
              <a:rPr lang="en-US" sz="1600" b="1" dirty="0" smtClean="0">
                <a:solidFill>
                  <a:schemeClr val="accent3">
                    <a:lumMod val="40000"/>
                    <a:lumOff val="60000"/>
                  </a:schemeClr>
                </a:solidFill>
              </a:rPr>
              <a:t>Individuals </a:t>
            </a:r>
            <a:r>
              <a:rPr lang="en-US" sz="1600" b="1" dirty="0">
                <a:solidFill>
                  <a:schemeClr val="accent3">
                    <a:lumMod val="40000"/>
                    <a:lumOff val="60000"/>
                  </a:schemeClr>
                </a:solidFill>
              </a:rPr>
              <a:t>who used a portable computer or handheld device with internet access, away from home/work </a:t>
            </a:r>
            <a:endParaRPr lang="en-US" sz="1600" b="1" dirty="0" smtClean="0">
              <a:solidFill>
                <a:schemeClr val="accent3">
                  <a:lumMod val="40000"/>
                  <a:lumOff val="60000"/>
                </a:schemeClr>
              </a:solidFill>
            </a:endParaRPr>
          </a:p>
          <a:p>
            <a:pPr marL="0" indent="0">
              <a:buNone/>
            </a:pPr>
            <a:r>
              <a:rPr lang="en-US" sz="1400" b="1" dirty="0" smtClean="0"/>
              <a:t>EU28: 55% (RO: 46%, 26</a:t>
            </a:r>
            <a:r>
              <a:rPr lang="en-US" sz="1400" b="1" baseline="30000" dirty="0" smtClean="0"/>
              <a:t>th</a:t>
            </a:r>
            <a:r>
              <a:rPr lang="en-US" sz="1400" b="1" dirty="0" smtClean="0"/>
              <a:t>) </a:t>
            </a:r>
            <a:endParaRPr lang="en-US" sz="1400" b="1" dirty="0"/>
          </a:p>
        </p:txBody>
      </p:sp>
      <p:graphicFrame>
        <p:nvGraphicFramePr>
          <p:cNvPr id="4" name="Table 3"/>
          <p:cNvGraphicFramePr>
            <a:graphicFrameLocks noGrp="1"/>
          </p:cNvGraphicFramePr>
          <p:nvPr>
            <p:extLst>
              <p:ext uri="{D42A27DB-BD31-4B8C-83A1-F6EECF244321}">
                <p14:modId xmlns:p14="http://schemas.microsoft.com/office/powerpoint/2010/main" val="2718227748"/>
              </p:ext>
            </p:extLst>
          </p:nvPr>
        </p:nvGraphicFramePr>
        <p:xfrm>
          <a:off x="1201344" y="3541449"/>
          <a:ext cx="8486933" cy="1005840"/>
        </p:xfrm>
        <a:graphic>
          <a:graphicData uri="http://schemas.openxmlformats.org/drawingml/2006/table">
            <a:tbl>
              <a:tblPr firstRow="1" bandRow="1">
                <a:tableStyleId>{D27102A9-8310-4765-A935-A1911B00CA55}</a:tableStyleId>
              </a:tblPr>
              <a:tblGrid>
                <a:gridCol w="1212419"/>
                <a:gridCol w="1212419"/>
                <a:gridCol w="1212419"/>
                <a:gridCol w="1212419"/>
                <a:gridCol w="1212419"/>
                <a:gridCol w="1212419"/>
                <a:gridCol w="1212419"/>
              </a:tblGrid>
              <a:tr h="377320">
                <a:tc>
                  <a:txBody>
                    <a:bodyPr/>
                    <a:lstStyle/>
                    <a:p>
                      <a:r>
                        <a:rPr lang="en-US" dirty="0" smtClean="0"/>
                        <a:t>%</a:t>
                      </a:r>
                      <a:endParaRPr lang="en-US" dirty="0"/>
                    </a:p>
                  </a:txBody>
                  <a:tcPr/>
                </a:tc>
                <a:tc>
                  <a:txBody>
                    <a:bodyPr/>
                    <a:lstStyle/>
                    <a:p>
                      <a:r>
                        <a:rPr lang="en-US" sz="1000" dirty="0" smtClean="0"/>
                        <a:t>Website</a:t>
                      </a:r>
                      <a:endParaRPr lang="en-US" sz="1000" b="1" dirty="0"/>
                    </a:p>
                  </a:txBody>
                  <a:tcPr/>
                </a:tc>
                <a:tc>
                  <a:txBody>
                    <a:bodyPr/>
                    <a:lstStyle/>
                    <a:p>
                      <a:r>
                        <a:rPr lang="en-US" sz="1000" dirty="0" smtClean="0"/>
                        <a:t>Social network</a:t>
                      </a:r>
                      <a:endParaRPr lang="en-US" sz="1000" b="1" dirty="0"/>
                    </a:p>
                  </a:txBody>
                  <a:tcPr/>
                </a:tc>
                <a:tc>
                  <a:txBody>
                    <a:bodyPr/>
                    <a:lstStyle/>
                    <a:p>
                      <a:r>
                        <a:rPr lang="en-US" sz="1000" dirty="0" smtClean="0"/>
                        <a:t>Blog</a:t>
                      </a:r>
                      <a:endParaRPr lang="en-US" sz="1000" b="1" dirty="0"/>
                    </a:p>
                  </a:txBody>
                  <a:tcPr/>
                </a:tc>
                <a:tc>
                  <a:txBody>
                    <a:bodyPr/>
                    <a:lstStyle/>
                    <a:p>
                      <a:r>
                        <a:rPr lang="en-US" sz="1000" dirty="0" smtClean="0"/>
                        <a:t>MM content share</a:t>
                      </a:r>
                      <a:endParaRPr lang="en-US" sz="1000" b="1" dirty="0"/>
                    </a:p>
                  </a:txBody>
                  <a:tcPr/>
                </a:tc>
                <a:tc>
                  <a:txBody>
                    <a:bodyPr/>
                    <a:lstStyle/>
                    <a:p>
                      <a:r>
                        <a:rPr lang="en-US" sz="1000" dirty="0" smtClean="0"/>
                        <a:t>Wiki knowledge</a:t>
                      </a:r>
                      <a:r>
                        <a:rPr lang="en-US" sz="1000" baseline="0" dirty="0" smtClean="0"/>
                        <a:t> share</a:t>
                      </a:r>
                      <a:endParaRPr lang="en-US" sz="1000" b="1" dirty="0"/>
                    </a:p>
                  </a:txBody>
                  <a:tcPr/>
                </a:tc>
                <a:tc>
                  <a:txBody>
                    <a:bodyPr/>
                    <a:lstStyle/>
                    <a:p>
                      <a:r>
                        <a:rPr lang="en-US" sz="1000" dirty="0" smtClean="0"/>
                        <a:t>Website and SM</a:t>
                      </a:r>
                      <a:endParaRPr lang="en-US" sz="1000" b="1" dirty="0"/>
                    </a:p>
                  </a:txBody>
                  <a:tcPr/>
                </a:tc>
              </a:tr>
              <a:tr h="290246">
                <a:tc>
                  <a:txBody>
                    <a:bodyPr/>
                    <a:lstStyle/>
                    <a:p>
                      <a:r>
                        <a:rPr lang="en-US" sz="1400" dirty="0" smtClean="0"/>
                        <a:t>EU28</a:t>
                      </a:r>
                      <a:endParaRPr lang="en-US" sz="1400" b="1" dirty="0"/>
                    </a:p>
                  </a:txBody>
                  <a:tcPr/>
                </a:tc>
                <a:tc>
                  <a:txBody>
                    <a:bodyPr/>
                    <a:lstStyle/>
                    <a:p>
                      <a:r>
                        <a:rPr lang="en-US" sz="1400" dirty="0" smtClean="0"/>
                        <a:t>77</a:t>
                      </a:r>
                      <a:endParaRPr lang="en-US" sz="1400" dirty="0"/>
                    </a:p>
                  </a:txBody>
                  <a:tcPr/>
                </a:tc>
                <a:tc>
                  <a:txBody>
                    <a:bodyPr/>
                    <a:lstStyle/>
                    <a:p>
                      <a:r>
                        <a:rPr lang="en-US" sz="1400" dirty="0" smtClean="0"/>
                        <a:t>45</a:t>
                      </a:r>
                      <a:endParaRPr lang="en-US" sz="1400" dirty="0"/>
                    </a:p>
                  </a:txBody>
                  <a:tcPr/>
                </a:tc>
                <a:tc>
                  <a:txBody>
                    <a:bodyPr/>
                    <a:lstStyle/>
                    <a:p>
                      <a:r>
                        <a:rPr lang="en-US" sz="1400" dirty="0" smtClean="0"/>
                        <a:t>14</a:t>
                      </a:r>
                      <a:endParaRPr lang="en-US" sz="1400" dirty="0"/>
                    </a:p>
                  </a:txBody>
                  <a:tcPr/>
                </a:tc>
                <a:tc>
                  <a:txBody>
                    <a:bodyPr/>
                    <a:lstStyle/>
                    <a:p>
                      <a:r>
                        <a:rPr lang="en-US" sz="1400" dirty="0" smtClean="0"/>
                        <a:t>16</a:t>
                      </a:r>
                      <a:endParaRPr lang="en-US" sz="1400" dirty="0"/>
                    </a:p>
                  </a:txBody>
                  <a:tcPr/>
                </a:tc>
                <a:tc>
                  <a:txBody>
                    <a:bodyPr/>
                    <a:lstStyle/>
                    <a:p>
                      <a:r>
                        <a:rPr lang="en-US" sz="1400" dirty="0" smtClean="0"/>
                        <a:t>5</a:t>
                      </a:r>
                      <a:endParaRPr lang="en-US" sz="1400" dirty="0"/>
                    </a:p>
                  </a:txBody>
                  <a:tcPr/>
                </a:tc>
                <a:tc>
                  <a:txBody>
                    <a:bodyPr/>
                    <a:lstStyle/>
                    <a:p>
                      <a:r>
                        <a:rPr lang="en-US" sz="1400" dirty="0" smtClean="0"/>
                        <a:t>44</a:t>
                      </a:r>
                      <a:endParaRPr lang="en-US" sz="1400" dirty="0"/>
                    </a:p>
                  </a:txBody>
                  <a:tcPr/>
                </a:tc>
              </a:tr>
              <a:tr h="290246">
                <a:tc>
                  <a:txBody>
                    <a:bodyPr/>
                    <a:lstStyle/>
                    <a:p>
                      <a:r>
                        <a:rPr lang="en-US" sz="1400" dirty="0" smtClean="0"/>
                        <a:t>RO</a:t>
                      </a:r>
                      <a:endParaRPr lang="en-US" sz="1400" b="1" dirty="0"/>
                    </a:p>
                  </a:txBody>
                  <a:tcPr/>
                </a:tc>
                <a:tc>
                  <a:txBody>
                    <a:bodyPr/>
                    <a:lstStyle/>
                    <a:p>
                      <a:r>
                        <a:rPr lang="en-US" sz="1400" dirty="0" smtClean="0"/>
                        <a:t>45</a:t>
                      </a:r>
                      <a:endParaRPr lang="en-US" sz="1400" dirty="0"/>
                    </a:p>
                  </a:txBody>
                  <a:tcPr/>
                </a:tc>
                <a:tc>
                  <a:txBody>
                    <a:bodyPr/>
                    <a:lstStyle/>
                    <a:p>
                      <a:r>
                        <a:rPr lang="en-US" sz="1400" dirty="0" smtClean="0"/>
                        <a:t>34</a:t>
                      </a:r>
                      <a:endParaRPr lang="en-US" sz="1400" dirty="0"/>
                    </a:p>
                  </a:txBody>
                  <a:tcPr/>
                </a:tc>
                <a:tc>
                  <a:txBody>
                    <a:bodyPr/>
                    <a:lstStyle/>
                    <a:p>
                      <a:r>
                        <a:rPr lang="en-US" sz="1400" dirty="0" smtClean="0"/>
                        <a:t>5</a:t>
                      </a:r>
                      <a:endParaRPr lang="en-US" sz="1400" dirty="0"/>
                    </a:p>
                  </a:txBody>
                  <a:tcPr/>
                </a:tc>
                <a:tc>
                  <a:txBody>
                    <a:bodyPr/>
                    <a:lstStyle/>
                    <a:p>
                      <a:r>
                        <a:rPr lang="en-US" sz="1400" dirty="0" smtClean="0"/>
                        <a:t>7</a:t>
                      </a:r>
                      <a:endParaRPr lang="en-US" sz="1400" dirty="0"/>
                    </a:p>
                  </a:txBody>
                  <a:tcPr/>
                </a:tc>
                <a:tc>
                  <a:txBody>
                    <a:bodyPr/>
                    <a:lstStyle/>
                    <a:p>
                      <a:r>
                        <a:rPr lang="en-US" sz="1400" dirty="0" smtClean="0"/>
                        <a:t>3</a:t>
                      </a:r>
                      <a:endParaRPr lang="en-US" sz="1400" dirty="0"/>
                    </a:p>
                  </a:txBody>
                  <a:tcPr/>
                </a:tc>
                <a:tc>
                  <a:txBody>
                    <a:bodyPr/>
                    <a:lstStyle/>
                    <a:p>
                      <a:r>
                        <a:rPr lang="en-US" sz="1400" dirty="0" smtClean="0"/>
                        <a:t>25</a:t>
                      </a:r>
                      <a:endParaRPr lang="en-US" sz="1400"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2954" y="1085137"/>
            <a:ext cx="1957390" cy="1959399"/>
          </a:xfrm>
          <a:prstGeom prst="rect">
            <a:avLst/>
          </a:prstGeom>
        </p:spPr>
      </p:pic>
    </p:spTree>
    <p:extLst>
      <p:ext uri="{BB962C8B-B14F-4D97-AF65-F5344CB8AC3E}">
        <p14:creationId xmlns:p14="http://schemas.microsoft.com/office/powerpoint/2010/main" val="1207567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456" y="338418"/>
            <a:ext cx="9404723" cy="482464"/>
          </a:xfrm>
        </p:spPr>
        <p:txBody>
          <a:bodyPr/>
          <a:lstStyle/>
          <a:p>
            <a:r>
              <a:rPr lang="en-US" sz="2400" u="sng" dirty="0">
                <a:solidFill>
                  <a:schemeClr val="accent3">
                    <a:lumMod val="40000"/>
                    <a:lumOff val="60000"/>
                  </a:schemeClr>
                </a:solidFill>
                <a:latin typeface="Arial Black" panose="020B0A04020102020204" pitchFamily="34" charset="0"/>
              </a:rPr>
              <a:t>An overview of the situation of IT&amp;C in the EU-28</a:t>
            </a:r>
            <a:endParaRPr lang="en-US" sz="2400" dirty="0"/>
          </a:p>
        </p:txBody>
      </p:sp>
      <p:sp>
        <p:nvSpPr>
          <p:cNvPr id="3" name="Content Placeholder 2"/>
          <p:cNvSpPr>
            <a:spLocks noGrp="1"/>
          </p:cNvSpPr>
          <p:nvPr>
            <p:ph idx="1"/>
          </p:nvPr>
        </p:nvSpPr>
        <p:spPr>
          <a:xfrm>
            <a:off x="1020185" y="935182"/>
            <a:ext cx="10763106" cy="5569527"/>
          </a:xfrm>
        </p:spPr>
        <p:txBody>
          <a:bodyPr>
            <a:normAutofit/>
          </a:bodyPr>
          <a:lstStyle/>
          <a:p>
            <a:pPr marL="0" indent="0">
              <a:buNone/>
            </a:pPr>
            <a:r>
              <a:rPr lang="en-US" sz="1600" b="1" dirty="0">
                <a:solidFill>
                  <a:schemeClr val="accent3">
                    <a:lumMod val="40000"/>
                    <a:lumOff val="60000"/>
                  </a:schemeClr>
                </a:solidFill>
              </a:rPr>
              <a:t>Use of cloud computing services in enterprises </a:t>
            </a:r>
            <a:endParaRPr lang="en-US" sz="1600" b="1" dirty="0" smtClean="0">
              <a:solidFill>
                <a:schemeClr val="accent3">
                  <a:lumMod val="40000"/>
                  <a:lumOff val="60000"/>
                </a:schemeClr>
              </a:solidFill>
            </a:endParaRPr>
          </a:p>
          <a:p>
            <a:pPr marL="0" indent="0">
              <a:buNone/>
            </a:pPr>
            <a:endParaRPr lang="en-US" sz="1600" b="1" dirty="0">
              <a:solidFill>
                <a:schemeClr val="accent3">
                  <a:lumMod val="40000"/>
                  <a:lumOff val="60000"/>
                </a:schemeClr>
              </a:solidFill>
            </a:endParaRPr>
          </a:p>
          <a:p>
            <a:pPr marL="0" indent="0">
              <a:buNone/>
            </a:pPr>
            <a:endParaRPr lang="en-US" sz="1600" b="1" dirty="0" smtClean="0">
              <a:solidFill>
                <a:schemeClr val="accent3">
                  <a:lumMod val="40000"/>
                  <a:lumOff val="60000"/>
                </a:schemeClr>
              </a:solidFill>
            </a:endParaRPr>
          </a:p>
          <a:p>
            <a:pPr marL="0" indent="0">
              <a:buNone/>
            </a:pPr>
            <a:endParaRPr lang="en-US" sz="1600" b="1" dirty="0">
              <a:solidFill>
                <a:schemeClr val="accent3">
                  <a:lumMod val="40000"/>
                  <a:lumOff val="60000"/>
                </a:schemeClr>
              </a:solidFill>
            </a:endParaRPr>
          </a:p>
          <a:p>
            <a:pPr marL="0" indent="0">
              <a:buNone/>
            </a:pPr>
            <a:r>
              <a:rPr lang="en-US" sz="1600" b="1" dirty="0" smtClean="0">
                <a:solidFill>
                  <a:schemeClr val="accent3">
                    <a:lumMod val="40000"/>
                    <a:lumOff val="60000"/>
                  </a:schemeClr>
                </a:solidFill>
              </a:rPr>
              <a:t>Internet </a:t>
            </a:r>
            <a:r>
              <a:rPr lang="en-US" sz="1600" b="1" dirty="0">
                <a:solidFill>
                  <a:schemeClr val="accent3">
                    <a:lumMod val="40000"/>
                    <a:lumOff val="60000"/>
                  </a:schemeClr>
                </a:solidFill>
              </a:rPr>
              <a:t>services provided by enterprises, based on their size </a:t>
            </a:r>
            <a:endParaRPr lang="en-US" sz="1600" b="1" dirty="0" smtClean="0">
              <a:solidFill>
                <a:schemeClr val="accent3">
                  <a:lumMod val="40000"/>
                  <a:lumOff val="60000"/>
                </a:schemeClr>
              </a:solidFill>
            </a:endParaRPr>
          </a:p>
          <a:p>
            <a:pPr marL="0" indent="0">
              <a:buNone/>
            </a:pPr>
            <a:endParaRPr lang="en-US" sz="1600" b="1" dirty="0">
              <a:solidFill>
                <a:schemeClr val="accent3">
                  <a:lumMod val="40000"/>
                  <a:lumOff val="60000"/>
                </a:schemeClr>
              </a:solidFill>
            </a:endParaRPr>
          </a:p>
          <a:p>
            <a:pPr marL="0" indent="0">
              <a:buNone/>
            </a:pPr>
            <a:endParaRPr lang="en-US" sz="1600" b="1" dirty="0" smtClean="0">
              <a:solidFill>
                <a:schemeClr val="accent3">
                  <a:lumMod val="40000"/>
                  <a:lumOff val="60000"/>
                </a:schemeClr>
              </a:solidFill>
            </a:endParaRPr>
          </a:p>
          <a:p>
            <a:pPr marL="0" indent="0">
              <a:buNone/>
            </a:pPr>
            <a:endParaRPr lang="en-US" sz="1600" b="1" dirty="0">
              <a:solidFill>
                <a:schemeClr val="accent3">
                  <a:lumMod val="40000"/>
                  <a:lumOff val="60000"/>
                </a:schemeClr>
              </a:solidFill>
            </a:endParaRPr>
          </a:p>
          <a:p>
            <a:pPr marL="0" indent="0">
              <a:buNone/>
            </a:pPr>
            <a:endParaRPr lang="en-US" sz="1600" b="1" dirty="0" smtClean="0">
              <a:solidFill>
                <a:schemeClr val="accent3">
                  <a:lumMod val="40000"/>
                  <a:lumOff val="60000"/>
                </a:schemeClr>
              </a:solidFill>
            </a:endParaRPr>
          </a:p>
          <a:p>
            <a:pPr marL="0" indent="0">
              <a:buNone/>
            </a:pPr>
            <a:endParaRPr lang="en-US" sz="1600" b="1" dirty="0" smtClean="0">
              <a:solidFill>
                <a:schemeClr val="accent3">
                  <a:lumMod val="40000"/>
                  <a:lumOff val="60000"/>
                </a:schemeClr>
              </a:solidFill>
            </a:endParaRPr>
          </a:p>
          <a:p>
            <a:pPr marL="0" indent="0">
              <a:buNone/>
            </a:pPr>
            <a:r>
              <a:rPr lang="en-US" sz="1600" b="1" i="1" dirty="0" smtClean="0">
                <a:solidFill>
                  <a:schemeClr val="accent3">
                    <a:lumMod val="40000"/>
                    <a:lumOff val="60000"/>
                  </a:schemeClr>
                </a:solidFill>
              </a:rPr>
              <a:t>Enterprises </a:t>
            </a:r>
            <a:r>
              <a:rPr lang="en-US" sz="1600" b="1" i="1" dirty="0">
                <a:solidFill>
                  <a:schemeClr val="accent3">
                    <a:lumMod val="40000"/>
                    <a:lumOff val="60000"/>
                  </a:schemeClr>
                </a:solidFill>
              </a:rPr>
              <a:t>that recruited or tried to recruit ICT specialists with and without difficulties in filing </a:t>
            </a:r>
            <a:r>
              <a:rPr lang="en-US" sz="1600" b="1" i="1" dirty="0" smtClean="0">
                <a:solidFill>
                  <a:schemeClr val="accent3">
                    <a:lumMod val="40000"/>
                    <a:lumOff val="60000"/>
                  </a:schemeClr>
                </a:solidFill>
              </a:rPr>
              <a:t>vacancies</a:t>
            </a:r>
          </a:p>
          <a:p>
            <a:pPr marL="0" indent="0">
              <a:buNone/>
            </a:pPr>
            <a:r>
              <a:rPr lang="en-US" sz="1400" b="1" i="1" dirty="0"/>
              <a:t>H</a:t>
            </a:r>
            <a:r>
              <a:rPr lang="en-US" sz="1400" b="1" i="1" dirty="0" smtClean="0"/>
              <a:t>ard-to-fill vacancies: EU28: 4% (RO: 1%, 28</a:t>
            </a:r>
            <a:r>
              <a:rPr lang="en-US" sz="1400" b="1" i="1" baseline="30000" dirty="0" smtClean="0"/>
              <a:t>th</a:t>
            </a:r>
            <a:r>
              <a:rPr lang="en-US" sz="1400" b="1" i="1" dirty="0"/>
              <a:t>)</a:t>
            </a:r>
            <a:endParaRPr lang="en-US" sz="1400" b="1" i="1" dirty="0" smtClean="0"/>
          </a:p>
          <a:p>
            <a:pPr marL="0" indent="0">
              <a:buNone/>
            </a:pPr>
            <a:r>
              <a:rPr lang="en-US" sz="1400" b="1" i="1" dirty="0" smtClean="0"/>
              <a:t>No problem filling vacancies: EU28: 4% (RO: 3%) =&gt; </a:t>
            </a:r>
            <a:r>
              <a:rPr lang="en-US" sz="1400" b="1" i="1" u="sng" dirty="0" smtClean="0">
                <a:solidFill>
                  <a:srgbClr val="92D050"/>
                </a:solidFill>
              </a:rPr>
              <a:t>This is a positive !!!</a:t>
            </a:r>
            <a:endParaRPr lang="en-US" sz="1400" b="1" u="sng" dirty="0" smtClean="0">
              <a:solidFill>
                <a:srgbClr val="92D050"/>
              </a:solidFill>
            </a:endParaRPr>
          </a:p>
          <a:p>
            <a:pPr marL="0" indent="0">
              <a:buNone/>
            </a:pPr>
            <a:r>
              <a:rPr lang="en-US" sz="1600" b="1" i="1" dirty="0">
                <a:solidFill>
                  <a:schemeClr val="accent3">
                    <a:lumMod val="40000"/>
                    <a:lumOff val="60000"/>
                  </a:schemeClr>
                </a:solidFill>
              </a:rPr>
              <a:t>Proportion of ICT specialists in total </a:t>
            </a:r>
            <a:r>
              <a:rPr lang="en-US" sz="1600" b="1" i="1" dirty="0" smtClean="0">
                <a:solidFill>
                  <a:schemeClr val="accent3">
                    <a:lumMod val="40000"/>
                    <a:lumOff val="60000"/>
                  </a:schemeClr>
                </a:solidFill>
              </a:rPr>
              <a:t>workforce</a:t>
            </a:r>
          </a:p>
          <a:p>
            <a:pPr marL="0" indent="0">
              <a:buNone/>
            </a:pPr>
            <a:r>
              <a:rPr lang="en-US" sz="1400" b="1" i="1" dirty="0" smtClean="0"/>
              <a:t>EU28: 3.8% (RO: 2%, 27</a:t>
            </a:r>
            <a:r>
              <a:rPr lang="en-US" sz="1400" b="1" i="1" baseline="30000" dirty="0" smtClean="0"/>
              <a:t>th</a:t>
            </a:r>
            <a:r>
              <a:rPr lang="en-US" sz="1400" b="1" i="1" dirty="0" smtClean="0"/>
              <a:t>)</a:t>
            </a:r>
            <a:endParaRPr lang="en-US" sz="1400" b="1" dirty="0" smtClean="0"/>
          </a:p>
          <a:p>
            <a:endParaRPr lang="en-US" i="1"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65039020"/>
              </p:ext>
            </p:extLst>
          </p:nvPr>
        </p:nvGraphicFramePr>
        <p:xfrm>
          <a:off x="1020185" y="1239211"/>
          <a:ext cx="9811792" cy="1188720"/>
        </p:xfrm>
        <a:graphic>
          <a:graphicData uri="http://schemas.openxmlformats.org/drawingml/2006/table">
            <a:tbl>
              <a:tblPr firstRow="1" bandRow="1">
                <a:tableStyleId>{D27102A9-8310-4765-A935-A1911B00CA55}</a:tableStyleId>
              </a:tblPr>
              <a:tblGrid>
                <a:gridCol w="1226474"/>
                <a:gridCol w="1226474"/>
                <a:gridCol w="1226474"/>
                <a:gridCol w="1226474"/>
                <a:gridCol w="1226474"/>
                <a:gridCol w="1226474"/>
                <a:gridCol w="1226474"/>
                <a:gridCol w="1226474"/>
              </a:tblGrid>
              <a:tr h="403899">
                <a:tc>
                  <a:txBody>
                    <a:bodyPr/>
                    <a:lstStyle/>
                    <a:p>
                      <a:r>
                        <a:rPr lang="en-US" sz="800" dirty="0" smtClean="0"/>
                        <a:t>% </a:t>
                      </a:r>
                      <a:endParaRPr lang="en-US" sz="800" dirty="0"/>
                    </a:p>
                  </a:txBody>
                  <a:tcPr/>
                </a:tc>
                <a:tc>
                  <a:txBody>
                    <a:bodyPr/>
                    <a:lstStyle/>
                    <a:p>
                      <a:r>
                        <a:rPr lang="en-US" sz="1200" dirty="0" smtClean="0"/>
                        <a:t>Use of cloud</a:t>
                      </a:r>
                      <a:endParaRPr lang="en-US" sz="1200" dirty="0"/>
                    </a:p>
                  </a:txBody>
                  <a:tcPr/>
                </a:tc>
                <a:tc>
                  <a:txBody>
                    <a:bodyPr/>
                    <a:lstStyle/>
                    <a:p>
                      <a:r>
                        <a:rPr lang="en-US" sz="1200" dirty="0" err="1" smtClean="0"/>
                        <a:t>eMail</a:t>
                      </a:r>
                      <a:endParaRPr lang="en-US" sz="1200" dirty="0"/>
                    </a:p>
                  </a:txBody>
                  <a:tcPr/>
                </a:tc>
                <a:tc>
                  <a:txBody>
                    <a:bodyPr/>
                    <a:lstStyle/>
                    <a:p>
                      <a:r>
                        <a:rPr lang="en-US" sz="1200" dirty="0" smtClean="0"/>
                        <a:t>Storage </a:t>
                      </a:r>
                      <a:endParaRPr lang="en-US" sz="1200" dirty="0"/>
                    </a:p>
                  </a:txBody>
                  <a:tcPr/>
                </a:tc>
                <a:tc>
                  <a:txBody>
                    <a:bodyPr/>
                    <a:lstStyle/>
                    <a:p>
                      <a:r>
                        <a:rPr lang="en-US" sz="1200" dirty="0" smtClean="0"/>
                        <a:t>DB hosting</a:t>
                      </a:r>
                      <a:endParaRPr lang="en-US" sz="1200" dirty="0"/>
                    </a:p>
                  </a:txBody>
                  <a:tcPr/>
                </a:tc>
                <a:tc>
                  <a:txBody>
                    <a:bodyPr/>
                    <a:lstStyle/>
                    <a:p>
                      <a:r>
                        <a:rPr lang="en-US" sz="1200" dirty="0" smtClean="0"/>
                        <a:t>Office software </a:t>
                      </a:r>
                      <a:endParaRPr lang="en-US" sz="1200" dirty="0"/>
                    </a:p>
                  </a:txBody>
                  <a:tcPr/>
                </a:tc>
                <a:tc>
                  <a:txBody>
                    <a:bodyPr/>
                    <a:lstStyle/>
                    <a:p>
                      <a:r>
                        <a:rPr lang="en-US" sz="1200" dirty="0" err="1" smtClean="0"/>
                        <a:t>Fianncial</a:t>
                      </a:r>
                      <a:r>
                        <a:rPr lang="en-US" sz="1200" dirty="0" smtClean="0"/>
                        <a:t>/accounting</a:t>
                      </a:r>
                      <a:r>
                        <a:rPr lang="en-US" sz="1200" baseline="0" dirty="0" smtClean="0"/>
                        <a:t> software </a:t>
                      </a:r>
                      <a:endParaRPr lang="en-US" sz="1200" dirty="0"/>
                    </a:p>
                  </a:txBody>
                  <a:tcPr/>
                </a:tc>
                <a:tc>
                  <a:txBody>
                    <a:bodyPr/>
                    <a:lstStyle/>
                    <a:p>
                      <a:r>
                        <a:rPr lang="en-US" sz="1200" dirty="0" smtClean="0"/>
                        <a:t>Computing power for own software </a:t>
                      </a:r>
                      <a:endParaRPr lang="en-US" sz="1200" dirty="0"/>
                    </a:p>
                  </a:txBody>
                  <a:tcPr/>
                </a:tc>
              </a:tr>
              <a:tr h="201950">
                <a:tc>
                  <a:txBody>
                    <a:bodyPr/>
                    <a:lstStyle/>
                    <a:p>
                      <a:r>
                        <a:rPr lang="en-US" sz="1200" b="1" dirty="0" smtClean="0"/>
                        <a:t>EU28</a:t>
                      </a:r>
                      <a:endParaRPr lang="en-US" sz="1200" b="1" dirty="0"/>
                    </a:p>
                  </a:txBody>
                  <a:tcPr/>
                </a:tc>
                <a:tc>
                  <a:txBody>
                    <a:bodyPr/>
                    <a:lstStyle/>
                    <a:p>
                      <a:r>
                        <a:rPr lang="en-US" sz="1050" dirty="0" smtClean="0"/>
                        <a:t>21</a:t>
                      </a:r>
                      <a:endParaRPr lang="en-US" sz="1050" dirty="0"/>
                    </a:p>
                  </a:txBody>
                  <a:tcPr/>
                </a:tc>
                <a:tc>
                  <a:txBody>
                    <a:bodyPr/>
                    <a:lstStyle/>
                    <a:p>
                      <a:r>
                        <a:rPr lang="en-US" sz="1050" dirty="0" smtClean="0"/>
                        <a:t>65</a:t>
                      </a:r>
                      <a:endParaRPr lang="en-US" sz="1050" dirty="0"/>
                    </a:p>
                  </a:txBody>
                  <a:tcPr/>
                </a:tc>
                <a:tc>
                  <a:txBody>
                    <a:bodyPr/>
                    <a:lstStyle/>
                    <a:p>
                      <a:r>
                        <a:rPr lang="en-US" sz="1050" dirty="0" smtClean="0"/>
                        <a:t>62</a:t>
                      </a:r>
                      <a:endParaRPr lang="en-US" sz="1050" dirty="0"/>
                    </a:p>
                  </a:txBody>
                  <a:tcPr/>
                </a:tc>
                <a:tc>
                  <a:txBody>
                    <a:bodyPr/>
                    <a:lstStyle/>
                    <a:p>
                      <a:r>
                        <a:rPr lang="en-US" sz="1050" dirty="0" smtClean="0"/>
                        <a:t>44</a:t>
                      </a:r>
                      <a:endParaRPr lang="en-US" sz="1050" dirty="0"/>
                    </a:p>
                  </a:txBody>
                  <a:tcPr/>
                </a:tc>
                <a:tc>
                  <a:txBody>
                    <a:bodyPr/>
                    <a:lstStyle/>
                    <a:p>
                      <a:r>
                        <a:rPr lang="en-US" sz="1050" dirty="0" smtClean="0"/>
                        <a:t>41</a:t>
                      </a:r>
                      <a:endParaRPr lang="en-US" sz="1050" dirty="0"/>
                    </a:p>
                  </a:txBody>
                  <a:tcPr/>
                </a:tc>
                <a:tc>
                  <a:txBody>
                    <a:bodyPr/>
                    <a:lstStyle/>
                    <a:p>
                      <a:r>
                        <a:rPr lang="en-US" sz="1050" dirty="0" smtClean="0"/>
                        <a:t>32</a:t>
                      </a:r>
                      <a:endParaRPr lang="en-US" sz="1050" dirty="0"/>
                    </a:p>
                  </a:txBody>
                  <a:tcPr/>
                </a:tc>
                <a:tc>
                  <a:txBody>
                    <a:bodyPr/>
                    <a:lstStyle/>
                    <a:p>
                      <a:r>
                        <a:rPr lang="en-US" sz="1050" dirty="0" smtClean="0"/>
                        <a:t>21</a:t>
                      </a:r>
                      <a:endParaRPr lang="en-US" sz="1050" dirty="0"/>
                    </a:p>
                  </a:txBody>
                  <a:tcPr/>
                </a:tc>
              </a:tr>
              <a:tr h="201950">
                <a:tc>
                  <a:txBody>
                    <a:bodyPr/>
                    <a:lstStyle/>
                    <a:p>
                      <a:r>
                        <a:rPr lang="en-US" sz="1200" b="1" dirty="0" smtClean="0"/>
                        <a:t>RO</a:t>
                      </a:r>
                      <a:endParaRPr lang="en-US" sz="1200" b="1" dirty="0"/>
                    </a:p>
                  </a:txBody>
                  <a:tcPr/>
                </a:tc>
                <a:tc>
                  <a:txBody>
                    <a:bodyPr/>
                    <a:lstStyle/>
                    <a:p>
                      <a:r>
                        <a:rPr lang="en-US" sz="1050" dirty="0" smtClean="0"/>
                        <a:t>7</a:t>
                      </a:r>
                      <a:endParaRPr lang="en-US" sz="1050" dirty="0"/>
                    </a:p>
                  </a:txBody>
                  <a:tcPr/>
                </a:tc>
                <a:tc>
                  <a:txBody>
                    <a:bodyPr/>
                    <a:lstStyle/>
                    <a:p>
                      <a:r>
                        <a:rPr lang="en-US" sz="1050" dirty="0" smtClean="0"/>
                        <a:t>68</a:t>
                      </a:r>
                      <a:endParaRPr lang="en-US" sz="1050" dirty="0"/>
                    </a:p>
                  </a:txBody>
                  <a:tcPr/>
                </a:tc>
                <a:tc>
                  <a:txBody>
                    <a:bodyPr/>
                    <a:lstStyle/>
                    <a:p>
                      <a:r>
                        <a:rPr lang="en-US" sz="1050" dirty="0" smtClean="0"/>
                        <a:t>52</a:t>
                      </a:r>
                      <a:endParaRPr lang="en-US" sz="1050" dirty="0"/>
                    </a:p>
                  </a:txBody>
                  <a:tcPr/>
                </a:tc>
                <a:tc>
                  <a:txBody>
                    <a:bodyPr/>
                    <a:lstStyle/>
                    <a:p>
                      <a:r>
                        <a:rPr lang="en-US" sz="1050" dirty="0" smtClean="0"/>
                        <a:t>51</a:t>
                      </a:r>
                      <a:endParaRPr lang="en-US" sz="1050" dirty="0"/>
                    </a:p>
                  </a:txBody>
                  <a:tcPr/>
                </a:tc>
                <a:tc>
                  <a:txBody>
                    <a:bodyPr/>
                    <a:lstStyle/>
                    <a:p>
                      <a:r>
                        <a:rPr lang="en-US" sz="1050" dirty="0" smtClean="0"/>
                        <a:t>37</a:t>
                      </a:r>
                      <a:endParaRPr lang="en-US" sz="1050" dirty="0"/>
                    </a:p>
                  </a:txBody>
                  <a:tcPr/>
                </a:tc>
                <a:tc>
                  <a:txBody>
                    <a:bodyPr/>
                    <a:lstStyle/>
                    <a:p>
                      <a:r>
                        <a:rPr lang="en-US" sz="1050" dirty="0" smtClean="0"/>
                        <a:t>43</a:t>
                      </a:r>
                      <a:endParaRPr lang="en-US" sz="1050" dirty="0"/>
                    </a:p>
                  </a:txBody>
                  <a:tcPr/>
                </a:tc>
                <a:tc>
                  <a:txBody>
                    <a:bodyPr/>
                    <a:lstStyle/>
                    <a:p>
                      <a:r>
                        <a:rPr lang="en-US" sz="1050" dirty="0" smtClean="0"/>
                        <a:t>27</a:t>
                      </a:r>
                      <a:endParaRPr lang="en-US" sz="105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88039274"/>
              </p:ext>
            </p:extLst>
          </p:nvPr>
        </p:nvGraphicFramePr>
        <p:xfrm>
          <a:off x="1020185" y="2849802"/>
          <a:ext cx="9813636" cy="1554480"/>
        </p:xfrm>
        <a:graphic>
          <a:graphicData uri="http://schemas.openxmlformats.org/drawingml/2006/table">
            <a:tbl>
              <a:tblPr firstRow="1" bandRow="1">
                <a:tableStyleId>{D27102A9-8310-4765-A935-A1911B00CA55}</a:tableStyleId>
              </a:tblPr>
              <a:tblGrid>
                <a:gridCol w="1401948"/>
                <a:gridCol w="1401948"/>
                <a:gridCol w="1401948"/>
                <a:gridCol w="1401948"/>
                <a:gridCol w="1401948"/>
                <a:gridCol w="1401948"/>
                <a:gridCol w="1401948"/>
              </a:tblGrid>
              <a:tr h="207474">
                <a:tc>
                  <a:txBody>
                    <a:bodyPr/>
                    <a:lstStyle/>
                    <a:p>
                      <a:endParaRPr lang="en-US" dirty="0"/>
                    </a:p>
                  </a:txBody>
                  <a:tcPr/>
                </a:tc>
                <a:tc>
                  <a:txBody>
                    <a:bodyPr/>
                    <a:lstStyle/>
                    <a:p>
                      <a:endParaRPr lang="en-US"/>
                    </a:p>
                  </a:txBody>
                  <a:tcPr/>
                </a:tc>
                <a:tc>
                  <a:txBody>
                    <a:bodyPr/>
                    <a:lstStyle/>
                    <a:p>
                      <a:endParaRPr lang="en-US"/>
                    </a:p>
                  </a:txBody>
                  <a:tcPr/>
                </a:tc>
                <a:tc gridSpan="4">
                  <a:txBody>
                    <a:bodyPr/>
                    <a:lstStyle/>
                    <a:p>
                      <a:r>
                        <a:rPr lang="en-US" sz="1400" dirty="0" smtClean="0"/>
                        <a:t>Provide portable devices, for mobile connection</a:t>
                      </a:r>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293921">
                <a:tc>
                  <a:txBody>
                    <a:bodyPr/>
                    <a:lstStyle/>
                    <a:p>
                      <a:endParaRPr lang="en-US" dirty="0"/>
                    </a:p>
                  </a:txBody>
                  <a:tcPr/>
                </a:tc>
                <a:tc>
                  <a:txBody>
                    <a:bodyPr/>
                    <a:lstStyle/>
                    <a:p>
                      <a:r>
                        <a:rPr lang="en-US" sz="1400" b="1" dirty="0" smtClean="0"/>
                        <a:t>Internet access</a:t>
                      </a:r>
                      <a:endParaRPr lang="en-US" sz="1400" b="1" dirty="0"/>
                    </a:p>
                  </a:txBody>
                  <a:tcPr/>
                </a:tc>
                <a:tc>
                  <a:txBody>
                    <a:bodyPr/>
                    <a:lstStyle/>
                    <a:p>
                      <a:r>
                        <a:rPr lang="en-US" sz="1400" b="1" dirty="0" smtClean="0"/>
                        <a:t>Broadband connection</a:t>
                      </a:r>
                      <a:endParaRPr lang="en-US" sz="1400" b="1" dirty="0"/>
                    </a:p>
                  </a:txBody>
                  <a:tcPr/>
                </a:tc>
                <a:tc>
                  <a:txBody>
                    <a:bodyPr/>
                    <a:lstStyle/>
                    <a:p>
                      <a:r>
                        <a:rPr lang="en-US" sz="1400" b="1" dirty="0" smtClean="0"/>
                        <a:t>all</a:t>
                      </a:r>
                      <a:endParaRPr lang="en-US" sz="1400" b="1" dirty="0"/>
                    </a:p>
                  </a:txBody>
                  <a:tcPr/>
                </a:tc>
                <a:tc>
                  <a:txBody>
                    <a:bodyPr/>
                    <a:lstStyle/>
                    <a:p>
                      <a:r>
                        <a:rPr lang="en-US" sz="1400" b="1" dirty="0" smtClean="0"/>
                        <a:t>Small </a:t>
                      </a:r>
                      <a:endParaRPr lang="en-US" sz="1400" b="1" dirty="0"/>
                    </a:p>
                  </a:txBody>
                  <a:tcPr/>
                </a:tc>
                <a:tc>
                  <a:txBody>
                    <a:bodyPr/>
                    <a:lstStyle/>
                    <a:p>
                      <a:r>
                        <a:rPr lang="en-US" sz="1400" b="1" dirty="0" smtClean="0"/>
                        <a:t>medium</a:t>
                      </a:r>
                      <a:endParaRPr lang="en-US" sz="1400" b="1" dirty="0"/>
                    </a:p>
                  </a:txBody>
                  <a:tcPr/>
                </a:tc>
                <a:tc>
                  <a:txBody>
                    <a:bodyPr/>
                    <a:lstStyle/>
                    <a:p>
                      <a:r>
                        <a:rPr lang="en-US" sz="1400" b="1" dirty="0" smtClean="0"/>
                        <a:t>Large </a:t>
                      </a:r>
                      <a:endParaRPr lang="en-US" sz="1400" b="1" dirty="0"/>
                    </a:p>
                  </a:txBody>
                  <a:tcPr/>
                </a:tc>
              </a:tr>
              <a:tr h="190184">
                <a:tc>
                  <a:txBody>
                    <a:bodyPr/>
                    <a:lstStyle/>
                    <a:p>
                      <a:r>
                        <a:rPr lang="en-US" sz="1600" b="1" dirty="0" smtClean="0"/>
                        <a:t>EU28</a:t>
                      </a:r>
                      <a:endParaRPr lang="en-US" sz="1600" b="1" dirty="0"/>
                    </a:p>
                  </a:txBody>
                  <a:tcPr/>
                </a:tc>
                <a:tc>
                  <a:txBody>
                    <a:bodyPr/>
                    <a:lstStyle/>
                    <a:p>
                      <a:r>
                        <a:rPr lang="en-US" sz="1600" dirty="0" smtClean="0"/>
                        <a:t>97</a:t>
                      </a:r>
                      <a:endParaRPr lang="en-US" sz="1600" dirty="0"/>
                    </a:p>
                  </a:txBody>
                  <a:tcPr/>
                </a:tc>
                <a:tc>
                  <a:txBody>
                    <a:bodyPr/>
                    <a:lstStyle/>
                    <a:p>
                      <a:r>
                        <a:rPr lang="en-US" sz="1600" dirty="0" smtClean="0"/>
                        <a:t>94</a:t>
                      </a:r>
                      <a:endParaRPr lang="en-US" sz="1600" dirty="0"/>
                    </a:p>
                  </a:txBody>
                  <a:tcPr/>
                </a:tc>
                <a:tc>
                  <a:txBody>
                    <a:bodyPr/>
                    <a:lstStyle/>
                    <a:p>
                      <a:r>
                        <a:rPr lang="en-US" sz="1600" dirty="0" smtClean="0"/>
                        <a:t>69</a:t>
                      </a:r>
                      <a:endParaRPr lang="en-US" sz="1600" dirty="0"/>
                    </a:p>
                  </a:txBody>
                  <a:tcPr/>
                </a:tc>
                <a:tc>
                  <a:txBody>
                    <a:bodyPr/>
                    <a:lstStyle/>
                    <a:p>
                      <a:r>
                        <a:rPr lang="en-US" sz="1600" dirty="0" smtClean="0"/>
                        <a:t>66</a:t>
                      </a:r>
                      <a:endParaRPr lang="en-US" sz="1600" dirty="0"/>
                    </a:p>
                  </a:txBody>
                  <a:tcPr/>
                </a:tc>
                <a:tc>
                  <a:txBody>
                    <a:bodyPr/>
                    <a:lstStyle/>
                    <a:p>
                      <a:r>
                        <a:rPr lang="en-US" sz="1600" dirty="0" smtClean="0"/>
                        <a:t>83</a:t>
                      </a:r>
                      <a:endParaRPr lang="en-US" sz="1600" dirty="0"/>
                    </a:p>
                  </a:txBody>
                  <a:tcPr/>
                </a:tc>
                <a:tc>
                  <a:txBody>
                    <a:bodyPr/>
                    <a:lstStyle/>
                    <a:p>
                      <a:r>
                        <a:rPr lang="en-US" sz="1600" dirty="0" smtClean="0"/>
                        <a:t>94</a:t>
                      </a:r>
                      <a:endParaRPr lang="en-US" sz="1600" dirty="0"/>
                    </a:p>
                  </a:txBody>
                  <a:tcPr/>
                </a:tc>
              </a:tr>
              <a:tr h="190184">
                <a:tc>
                  <a:txBody>
                    <a:bodyPr/>
                    <a:lstStyle/>
                    <a:p>
                      <a:r>
                        <a:rPr lang="en-US" sz="1600" b="1" dirty="0" smtClean="0"/>
                        <a:t>RO</a:t>
                      </a:r>
                      <a:endParaRPr lang="en-US" sz="1600" b="1" dirty="0"/>
                    </a:p>
                  </a:txBody>
                  <a:tcPr/>
                </a:tc>
                <a:tc>
                  <a:txBody>
                    <a:bodyPr/>
                    <a:lstStyle/>
                    <a:p>
                      <a:r>
                        <a:rPr lang="en-US" sz="1600" dirty="0" smtClean="0"/>
                        <a:t>84</a:t>
                      </a:r>
                      <a:endParaRPr lang="en-US" sz="1600" dirty="0"/>
                    </a:p>
                  </a:txBody>
                  <a:tcPr/>
                </a:tc>
                <a:tc>
                  <a:txBody>
                    <a:bodyPr/>
                    <a:lstStyle/>
                    <a:p>
                      <a:r>
                        <a:rPr lang="en-US" sz="1600" dirty="0" smtClean="0"/>
                        <a:t>80</a:t>
                      </a:r>
                      <a:endParaRPr lang="en-US" sz="1600" dirty="0"/>
                    </a:p>
                  </a:txBody>
                  <a:tcPr/>
                </a:tc>
                <a:tc>
                  <a:txBody>
                    <a:bodyPr/>
                    <a:lstStyle/>
                    <a:p>
                      <a:r>
                        <a:rPr lang="en-US" sz="1600" dirty="0" smtClean="0"/>
                        <a:t>43</a:t>
                      </a:r>
                      <a:endParaRPr lang="en-US" sz="1600" dirty="0"/>
                    </a:p>
                  </a:txBody>
                  <a:tcPr/>
                </a:tc>
                <a:tc>
                  <a:txBody>
                    <a:bodyPr/>
                    <a:lstStyle/>
                    <a:p>
                      <a:r>
                        <a:rPr lang="en-US" sz="1600" dirty="0" smtClean="0"/>
                        <a:t>38</a:t>
                      </a:r>
                      <a:endParaRPr lang="en-US" sz="1600" dirty="0"/>
                    </a:p>
                  </a:txBody>
                  <a:tcPr/>
                </a:tc>
                <a:tc>
                  <a:txBody>
                    <a:bodyPr/>
                    <a:lstStyle/>
                    <a:p>
                      <a:r>
                        <a:rPr lang="en-US" sz="1600" dirty="0" smtClean="0"/>
                        <a:t>59</a:t>
                      </a:r>
                      <a:endParaRPr lang="en-US" sz="1600" dirty="0"/>
                    </a:p>
                  </a:txBody>
                  <a:tcPr/>
                </a:tc>
                <a:tc>
                  <a:txBody>
                    <a:bodyPr/>
                    <a:lstStyle/>
                    <a:p>
                      <a:r>
                        <a:rPr lang="en-US" sz="1600" dirty="0" smtClean="0"/>
                        <a:t>77</a:t>
                      </a:r>
                      <a:endParaRPr lang="en-US" sz="1600" dirty="0"/>
                    </a:p>
                  </a:txBody>
                  <a:tcPr/>
                </a:tc>
              </a:tr>
            </a:tbl>
          </a:graphicData>
        </a:graphic>
      </p:graphicFrame>
    </p:spTree>
    <p:extLst>
      <p:ext uri="{BB962C8B-B14F-4D97-AF65-F5344CB8AC3E}">
        <p14:creationId xmlns:p14="http://schemas.microsoft.com/office/powerpoint/2010/main" val="58274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28027"/>
            <a:ext cx="9404723" cy="336991"/>
          </a:xfrm>
        </p:spPr>
        <p:txBody>
          <a:bodyPr/>
          <a:lstStyle/>
          <a:p>
            <a:pPr lvl="1" algn="l" defTabSz="457200" rtl="0">
              <a:spcBef>
                <a:spcPct val="0"/>
              </a:spcBef>
            </a:pPr>
            <a:r>
              <a:rPr lang="en-US" sz="2400" b="1" u="sng" dirty="0">
                <a:solidFill>
                  <a:schemeClr val="accent3">
                    <a:lumMod val="40000"/>
                    <a:lumOff val="60000"/>
                  </a:schemeClr>
                </a:solidFill>
              </a:rPr>
              <a:t>An overview of the worldwide situation of eLearning </a:t>
            </a:r>
            <a:r>
              <a:rPr lang="en-US" sz="1100" u="sng" dirty="0">
                <a:solidFill>
                  <a:schemeClr val="accent3">
                    <a:lumMod val="40000"/>
                    <a:lumOff val="60000"/>
                  </a:schemeClr>
                </a:solidFill>
              </a:rPr>
              <a:t/>
            </a:r>
            <a:br>
              <a:rPr lang="en-US" sz="1100" u="sng" dirty="0">
                <a:solidFill>
                  <a:schemeClr val="accent3">
                    <a:lumMod val="40000"/>
                    <a:lumOff val="60000"/>
                  </a:schemeClr>
                </a:solidFill>
              </a:rPr>
            </a:br>
            <a:endParaRPr lang="en-US" u="sng" dirty="0">
              <a:solidFill>
                <a:schemeClr val="accent3">
                  <a:lumMod val="40000"/>
                  <a:lumOff val="60000"/>
                </a:schemeClr>
              </a:solidFill>
            </a:endParaRPr>
          </a:p>
        </p:txBody>
      </p:sp>
      <p:sp>
        <p:nvSpPr>
          <p:cNvPr id="3" name="Content Placeholder 2"/>
          <p:cNvSpPr>
            <a:spLocks noGrp="1"/>
          </p:cNvSpPr>
          <p:nvPr>
            <p:ph idx="1"/>
          </p:nvPr>
        </p:nvSpPr>
        <p:spPr>
          <a:xfrm>
            <a:off x="646111" y="876502"/>
            <a:ext cx="8946541" cy="3300643"/>
          </a:xfrm>
        </p:spPr>
        <p:txBody>
          <a:bodyPr/>
          <a:lstStyle/>
          <a:p>
            <a:pPr marL="0" indent="0">
              <a:buNone/>
            </a:pPr>
            <a:r>
              <a:rPr lang="en-US" sz="1600" b="1" dirty="0">
                <a:solidFill>
                  <a:schemeClr val="accent3">
                    <a:lumMod val="40000"/>
                    <a:lumOff val="60000"/>
                  </a:schemeClr>
                </a:solidFill>
              </a:rPr>
              <a:t>Share of global eLearning market </a:t>
            </a:r>
            <a:endParaRPr lang="en-US" sz="1600" b="1" dirty="0" smtClean="0">
              <a:solidFill>
                <a:schemeClr val="accent3">
                  <a:lumMod val="40000"/>
                  <a:lumOff val="60000"/>
                </a:schemeClr>
              </a:solidFill>
            </a:endParaRPr>
          </a:p>
          <a:p>
            <a:pPr marL="0" indent="0">
              <a:buNone/>
            </a:pPr>
            <a:r>
              <a:rPr lang="en-US" sz="1400" b="1" dirty="0"/>
              <a:t>The eLearning market is expected to rise by 78.44 billion $ from 2014 to 2022. That is an increase of 47.43</a:t>
            </a:r>
            <a:r>
              <a:rPr lang="en-US" sz="1400" b="1" dirty="0" smtClean="0"/>
              <a:t>%. </a:t>
            </a:r>
            <a:endParaRPr lang="en-US" sz="1400" b="1" dirty="0" smtClean="0">
              <a:solidFill>
                <a:schemeClr val="accent3">
                  <a:lumMod val="40000"/>
                  <a:lumOff val="60000"/>
                </a:schemeClr>
              </a:solidFill>
            </a:endParaRPr>
          </a:p>
          <a:p>
            <a:pPr marL="0" indent="0">
              <a:buNone/>
            </a:pPr>
            <a:r>
              <a:rPr lang="en-US" sz="1600" b="1" dirty="0" smtClean="0">
                <a:solidFill>
                  <a:schemeClr val="accent3">
                    <a:lumMod val="40000"/>
                    <a:lumOff val="60000"/>
                  </a:schemeClr>
                </a:solidFill>
              </a:rPr>
              <a:t>Modification </a:t>
            </a:r>
            <a:r>
              <a:rPr lang="en-US" sz="1600" b="1" dirty="0">
                <a:solidFill>
                  <a:schemeClr val="accent3">
                    <a:lumMod val="40000"/>
                    <a:lumOff val="60000"/>
                  </a:schemeClr>
                </a:solidFill>
              </a:rPr>
              <a:t>in the worldwide self-paced eLearning market </a:t>
            </a:r>
            <a:r>
              <a:rPr lang="en-US" sz="1600" b="1" dirty="0" smtClean="0">
                <a:solidFill>
                  <a:schemeClr val="accent3">
                    <a:lumMod val="40000"/>
                    <a:lumOff val="60000"/>
                  </a:schemeClr>
                </a:solidFill>
              </a:rPr>
              <a:t>revenue</a:t>
            </a:r>
          </a:p>
          <a:p>
            <a:pPr marL="0" indent="0">
              <a:buNone/>
            </a:pPr>
            <a:endParaRPr lang="en-US" dirty="0"/>
          </a:p>
          <a:p>
            <a:pPr marL="0" indent="0">
              <a:buNone/>
            </a:pPr>
            <a:endParaRPr lang="en-US" dirty="0" smtClean="0"/>
          </a:p>
          <a:p>
            <a:pPr marL="0" indent="0">
              <a:buNone/>
            </a:pPr>
            <a:endParaRPr lang="en-US" dirty="0"/>
          </a:p>
          <a:p>
            <a:pPr marL="0" indent="0">
              <a:buNone/>
            </a:pPr>
            <a:r>
              <a:rPr lang="en-US" sz="1600" b="1" i="1" dirty="0" smtClean="0">
                <a:solidFill>
                  <a:schemeClr val="accent3">
                    <a:lumMod val="40000"/>
                    <a:lumOff val="60000"/>
                  </a:schemeClr>
                </a:solidFill>
              </a:rPr>
              <a:t>Number </a:t>
            </a:r>
            <a:r>
              <a:rPr lang="en-US" sz="1600" b="1" i="1" dirty="0">
                <a:solidFill>
                  <a:schemeClr val="accent3">
                    <a:lumMod val="40000"/>
                    <a:lumOff val="60000"/>
                  </a:schemeClr>
                </a:solidFill>
              </a:rPr>
              <a:t>of eLearning companies in Europe </a:t>
            </a:r>
            <a:endParaRPr lang="en-US" sz="1600" b="1" i="1" dirty="0" smtClean="0">
              <a:solidFill>
                <a:schemeClr val="accent3">
                  <a:lumMod val="40000"/>
                  <a:lumOff val="60000"/>
                </a:schemeClr>
              </a:solidFill>
            </a:endParaRPr>
          </a:p>
          <a:p>
            <a:pPr marL="0" indent="0">
              <a:buNone/>
            </a:pPr>
            <a:r>
              <a:rPr lang="en-US" sz="1400" b="1" dirty="0" smtClean="0"/>
              <a:t>Average: 197 (RO: 38.44% lower than the average, only 10% of leader, France)</a:t>
            </a:r>
            <a:endParaRPr lang="en-US" sz="1400" b="1" dirty="0"/>
          </a:p>
        </p:txBody>
      </p:sp>
      <p:graphicFrame>
        <p:nvGraphicFramePr>
          <p:cNvPr id="4" name="Content Placeholder 6"/>
          <p:cNvGraphicFramePr>
            <a:graphicFrameLocks/>
          </p:cNvGraphicFramePr>
          <p:nvPr>
            <p:extLst>
              <p:ext uri="{D42A27DB-BD31-4B8C-83A1-F6EECF244321}">
                <p14:modId xmlns:p14="http://schemas.microsoft.com/office/powerpoint/2010/main" val="1194976320"/>
              </p:ext>
            </p:extLst>
          </p:nvPr>
        </p:nvGraphicFramePr>
        <p:xfrm>
          <a:off x="791178" y="2256251"/>
          <a:ext cx="5937250" cy="1215799"/>
        </p:xfrm>
        <a:graphic>
          <a:graphicData uri="http://schemas.openxmlformats.org/drawingml/2006/table">
            <a:tbl>
              <a:tblPr firstRow="1" firstCol="1" bandRow="1">
                <a:tableStyleId>{D27102A9-8310-4765-A935-A1911B00CA55}</a:tableStyleId>
              </a:tblPr>
              <a:tblGrid>
                <a:gridCol w="847725"/>
                <a:gridCol w="847725"/>
                <a:gridCol w="848360"/>
                <a:gridCol w="848360"/>
                <a:gridCol w="848360"/>
                <a:gridCol w="848360"/>
                <a:gridCol w="848360"/>
              </a:tblGrid>
              <a:tr h="161993">
                <a:tc>
                  <a:txBody>
                    <a:bodyPr/>
                    <a:lstStyle/>
                    <a:p>
                      <a:pPr marL="0" marR="0" algn="just">
                        <a:lnSpc>
                          <a:spcPct val="150000"/>
                        </a:lnSpc>
                        <a:spcBef>
                          <a:spcPts val="0"/>
                        </a:spcBef>
                        <a:spcAft>
                          <a:spcPts val="1200"/>
                        </a:spcAft>
                      </a:pPr>
                      <a:r>
                        <a:rPr lang="en-US" sz="1200" kern="150" dirty="0">
                          <a:effectLst/>
                        </a:rPr>
                        <a:t>Year </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2016</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dirty="0">
                          <a:effectLst/>
                        </a:rPr>
                        <a:t>2017</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2018</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2019</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2020</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2021</a:t>
                      </a:r>
                      <a:endParaRPr lang="en-US" sz="1200" kern="150">
                        <a:effectLst/>
                        <a:latin typeface="Liberation Serif"/>
                        <a:ea typeface="Noto Sans CJK SC Regular"/>
                        <a:cs typeface="FreeSans"/>
                      </a:endParaRPr>
                    </a:p>
                  </a:txBody>
                  <a:tcPr marL="68580" marR="68580" marT="0" marB="0"/>
                </a:tc>
              </a:tr>
              <a:tr h="340246">
                <a:tc>
                  <a:txBody>
                    <a:bodyPr/>
                    <a:lstStyle/>
                    <a:p>
                      <a:pPr marL="0" marR="0" algn="just">
                        <a:lnSpc>
                          <a:spcPct val="150000"/>
                        </a:lnSpc>
                        <a:spcBef>
                          <a:spcPts val="0"/>
                        </a:spcBef>
                        <a:spcAft>
                          <a:spcPts val="1200"/>
                        </a:spcAft>
                      </a:pPr>
                      <a:r>
                        <a:rPr lang="en-US" sz="1200" kern="150" dirty="0" smtClean="0">
                          <a:effectLst/>
                        </a:rPr>
                        <a:t>Revenue</a:t>
                      </a:r>
                      <a:endParaRPr lang="en-US" sz="1200" kern="150" dirty="0">
                        <a:effectLst/>
                      </a:endParaRPr>
                    </a:p>
                  </a:txBody>
                  <a:tcPr marL="68580" marR="68580" marT="0" marB="0"/>
                </a:tc>
                <a:tc>
                  <a:txBody>
                    <a:bodyPr/>
                    <a:lstStyle/>
                    <a:p>
                      <a:pPr marL="0" marR="0" algn="just">
                        <a:lnSpc>
                          <a:spcPct val="150000"/>
                        </a:lnSpc>
                        <a:spcBef>
                          <a:spcPts val="0"/>
                        </a:spcBef>
                        <a:spcAft>
                          <a:spcPts val="1200"/>
                        </a:spcAft>
                      </a:pPr>
                      <a:r>
                        <a:rPr lang="en-US" sz="1200" kern="150">
                          <a:effectLst/>
                        </a:rPr>
                        <a:t>46.67</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45.82</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dirty="0">
                          <a:effectLst/>
                        </a:rPr>
                        <a:t>43.84</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40.67</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36.7</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33.5</a:t>
                      </a:r>
                      <a:endParaRPr lang="en-US" sz="1200" kern="150">
                        <a:effectLst/>
                        <a:latin typeface="Liberation Serif"/>
                        <a:ea typeface="Noto Sans CJK SC Regular"/>
                        <a:cs typeface="FreeSans"/>
                      </a:endParaRPr>
                    </a:p>
                  </a:txBody>
                  <a:tcPr marL="68580" marR="68580" marT="0" marB="0"/>
                </a:tc>
              </a:tr>
              <a:tr h="326913">
                <a:tc>
                  <a:txBody>
                    <a:bodyPr/>
                    <a:lstStyle/>
                    <a:p>
                      <a:pPr marL="0" marR="0" algn="just">
                        <a:lnSpc>
                          <a:spcPct val="150000"/>
                        </a:lnSpc>
                        <a:spcBef>
                          <a:spcPts val="0"/>
                        </a:spcBef>
                        <a:spcAft>
                          <a:spcPts val="1200"/>
                        </a:spcAft>
                      </a:pPr>
                      <a:r>
                        <a:rPr lang="en-US" sz="1200" kern="150" dirty="0" smtClean="0">
                          <a:effectLst/>
                        </a:rPr>
                        <a:t>Nominal</a:t>
                      </a:r>
                      <a:endParaRPr lang="en-US" sz="1200" kern="150" dirty="0">
                        <a:effectLst/>
                      </a:endParaRPr>
                    </a:p>
                  </a:txBody>
                  <a:tcPr marL="68580" marR="68580" marT="0" marB="0"/>
                </a:tc>
                <a:tc>
                  <a:txBody>
                    <a:bodyPr/>
                    <a:lstStyle/>
                    <a:p>
                      <a:pPr marL="0" marR="0" algn="just">
                        <a:lnSpc>
                          <a:spcPct val="150000"/>
                        </a:lnSpc>
                        <a:spcBef>
                          <a:spcPts val="0"/>
                        </a:spcBef>
                        <a:spcAft>
                          <a:spcPts val="1200"/>
                        </a:spcAft>
                      </a:pPr>
                      <a:r>
                        <a:rPr lang="en-US" sz="1200" kern="150">
                          <a:effectLst/>
                        </a:rPr>
                        <a:t> </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-0.85</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dirty="0">
                          <a:effectLst/>
                        </a:rPr>
                        <a:t>-1.98</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-3.17</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dirty="0">
                          <a:effectLst/>
                        </a:rPr>
                        <a:t>-3.97</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-3.2</a:t>
                      </a:r>
                      <a:endParaRPr lang="en-US" sz="1200" kern="150">
                        <a:effectLst/>
                        <a:latin typeface="Liberation Serif"/>
                        <a:ea typeface="Noto Sans CJK SC Regular"/>
                        <a:cs typeface="FreeSans"/>
                      </a:endParaRPr>
                    </a:p>
                  </a:txBody>
                  <a:tcPr marL="68580" marR="68580" marT="0" marB="0"/>
                </a:tc>
              </a:tr>
              <a:tr h="162035">
                <a:tc>
                  <a:txBody>
                    <a:bodyPr/>
                    <a:lstStyle/>
                    <a:p>
                      <a:pPr marL="0" marR="0" algn="just">
                        <a:lnSpc>
                          <a:spcPct val="150000"/>
                        </a:lnSpc>
                        <a:spcBef>
                          <a:spcPts val="0"/>
                        </a:spcBef>
                        <a:spcAft>
                          <a:spcPts val="1200"/>
                        </a:spcAft>
                      </a:pPr>
                      <a:r>
                        <a:rPr lang="en-US" sz="1200" kern="150" dirty="0">
                          <a:effectLst/>
                        </a:rPr>
                        <a:t>%</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 </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-1.82%</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-4.32%</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-7.23%</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-9.76%</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dirty="0">
                          <a:effectLst/>
                        </a:rPr>
                        <a:t>-8.71</a:t>
                      </a:r>
                      <a:endParaRPr lang="en-US" sz="1200" kern="150" dirty="0">
                        <a:effectLst/>
                        <a:latin typeface="Liberation Serif"/>
                        <a:ea typeface="Noto Sans CJK SC Regular"/>
                        <a:cs typeface="FreeSans"/>
                      </a:endParaRPr>
                    </a:p>
                  </a:txBody>
                  <a:tcPr marL="68580" marR="68580" marT="0" marB="0"/>
                </a:tc>
              </a:tr>
            </a:tbl>
          </a:graphicData>
        </a:graphic>
      </p:graphicFrame>
      <p:sp>
        <p:nvSpPr>
          <p:cNvPr id="5" name="Title 1"/>
          <p:cNvSpPr txBox="1">
            <a:spLocks/>
          </p:cNvSpPr>
          <p:nvPr/>
        </p:nvSpPr>
        <p:spPr>
          <a:xfrm>
            <a:off x="646111" y="4177145"/>
            <a:ext cx="9404723" cy="33699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lgn="l" defTabSz="457200" rtl="0">
              <a:spcBef>
                <a:spcPct val="0"/>
              </a:spcBef>
            </a:pPr>
            <a:r>
              <a:rPr lang="en-US" sz="2400" b="1" u="sng" kern="0" dirty="0" smtClean="0">
                <a:solidFill>
                  <a:schemeClr val="accent3">
                    <a:lumMod val="40000"/>
                    <a:lumOff val="60000"/>
                  </a:schemeClr>
                </a:solidFill>
              </a:rPr>
              <a:t>An overview of the worldwide situation of AR and VR </a:t>
            </a:r>
            <a:r>
              <a:rPr lang="en-US" sz="1100" u="sng" kern="0" dirty="0" smtClean="0">
                <a:solidFill>
                  <a:schemeClr val="accent3">
                    <a:lumMod val="40000"/>
                    <a:lumOff val="60000"/>
                  </a:schemeClr>
                </a:solidFill>
              </a:rPr>
              <a:t/>
            </a:r>
            <a:br>
              <a:rPr lang="en-US" sz="1100" u="sng" kern="0" dirty="0" smtClean="0">
                <a:solidFill>
                  <a:schemeClr val="accent3">
                    <a:lumMod val="40000"/>
                    <a:lumOff val="60000"/>
                  </a:schemeClr>
                </a:solidFill>
              </a:rPr>
            </a:br>
            <a:endParaRPr lang="en-US" u="sng" kern="0" dirty="0">
              <a:solidFill>
                <a:schemeClr val="accent3">
                  <a:lumMod val="40000"/>
                  <a:lumOff val="60000"/>
                </a:schemeClr>
              </a:solidFill>
            </a:endParaRPr>
          </a:p>
        </p:txBody>
      </p:sp>
      <p:sp>
        <p:nvSpPr>
          <p:cNvPr id="6" name="Content Placeholder 2"/>
          <p:cNvSpPr txBox="1">
            <a:spLocks/>
          </p:cNvSpPr>
          <p:nvPr/>
        </p:nvSpPr>
        <p:spPr>
          <a:xfrm>
            <a:off x="875201" y="4727863"/>
            <a:ext cx="8946541" cy="17248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n-US" sz="1400" b="1" dirty="0"/>
          </a:p>
        </p:txBody>
      </p:sp>
      <p:graphicFrame>
        <p:nvGraphicFramePr>
          <p:cNvPr id="7" name="Table 6"/>
          <p:cNvGraphicFramePr>
            <a:graphicFrameLocks noGrp="1"/>
          </p:cNvGraphicFramePr>
          <p:nvPr>
            <p:extLst>
              <p:ext uri="{D42A27DB-BD31-4B8C-83A1-F6EECF244321}">
                <p14:modId xmlns:p14="http://schemas.microsoft.com/office/powerpoint/2010/main" val="86557288"/>
              </p:ext>
            </p:extLst>
          </p:nvPr>
        </p:nvGraphicFramePr>
        <p:xfrm>
          <a:off x="779463" y="4727863"/>
          <a:ext cx="5937250" cy="1503263"/>
        </p:xfrm>
        <a:graphic>
          <a:graphicData uri="http://schemas.openxmlformats.org/drawingml/2006/table">
            <a:tbl>
              <a:tblPr firstRow="1" firstCol="1" bandRow="1">
                <a:tableStyleId>{D27102A9-8310-4765-A935-A1911B00CA55}</a:tableStyleId>
              </a:tblPr>
              <a:tblGrid>
                <a:gridCol w="862965"/>
                <a:gridCol w="864870"/>
                <a:gridCol w="865505"/>
                <a:gridCol w="865505"/>
                <a:gridCol w="883285"/>
                <a:gridCol w="797560"/>
                <a:gridCol w="797560"/>
              </a:tblGrid>
              <a:tr h="232174">
                <a:tc>
                  <a:txBody>
                    <a:bodyPr/>
                    <a:lstStyle/>
                    <a:p>
                      <a:pPr marL="0" marR="0" algn="just">
                        <a:lnSpc>
                          <a:spcPct val="150000"/>
                        </a:lnSpc>
                        <a:spcBef>
                          <a:spcPts val="0"/>
                        </a:spcBef>
                        <a:spcAft>
                          <a:spcPts val="1200"/>
                        </a:spcAft>
                      </a:pPr>
                      <a:r>
                        <a:rPr lang="en-US" sz="1200" kern="150" dirty="0">
                          <a:effectLst/>
                        </a:rPr>
                        <a:t>Year </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2015</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2016</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2017</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2018</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2021</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2022</a:t>
                      </a:r>
                      <a:endParaRPr lang="en-US" sz="1200" kern="150">
                        <a:effectLst/>
                        <a:latin typeface="Liberation Serif"/>
                        <a:ea typeface="Noto Sans CJK SC Regular"/>
                        <a:cs typeface="FreeSans"/>
                      </a:endParaRPr>
                    </a:p>
                  </a:txBody>
                  <a:tcPr marL="68580" marR="68580" marT="0" marB="0"/>
                </a:tc>
              </a:tr>
              <a:tr h="358598">
                <a:tc>
                  <a:txBody>
                    <a:bodyPr/>
                    <a:lstStyle/>
                    <a:p>
                      <a:pPr marL="0" marR="0" algn="just">
                        <a:lnSpc>
                          <a:spcPct val="150000"/>
                        </a:lnSpc>
                        <a:spcBef>
                          <a:spcPts val="0"/>
                        </a:spcBef>
                        <a:spcAft>
                          <a:spcPts val="1200"/>
                        </a:spcAft>
                      </a:pPr>
                      <a:r>
                        <a:rPr lang="en-US" sz="1200" kern="150" dirty="0" smtClean="0">
                          <a:effectLst/>
                        </a:rPr>
                        <a:t>Shipment</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0.7</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10</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9.6</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12.4</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59.2</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68.9</a:t>
                      </a:r>
                      <a:endParaRPr lang="en-US" sz="1200" kern="150">
                        <a:effectLst/>
                        <a:latin typeface="Liberation Serif"/>
                        <a:ea typeface="Noto Sans CJK SC Regular"/>
                        <a:cs typeface="FreeSans"/>
                      </a:endParaRPr>
                    </a:p>
                  </a:txBody>
                  <a:tcPr marL="68580" marR="68580" marT="0" marB="0"/>
                </a:tc>
              </a:tr>
              <a:tr h="321705">
                <a:tc>
                  <a:txBody>
                    <a:bodyPr/>
                    <a:lstStyle/>
                    <a:p>
                      <a:pPr marL="0" marR="0" algn="just">
                        <a:lnSpc>
                          <a:spcPct val="150000"/>
                        </a:lnSpc>
                        <a:spcBef>
                          <a:spcPts val="0"/>
                        </a:spcBef>
                        <a:spcAft>
                          <a:spcPts val="1200"/>
                        </a:spcAft>
                      </a:pPr>
                      <a:r>
                        <a:rPr lang="en-US" sz="1200" kern="150" dirty="0">
                          <a:effectLst/>
                        </a:rPr>
                        <a:t>Nominal </a:t>
                      </a:r>
                    </a:p>
                  </a:txBody>
                  <a:tcPr marL="68580" marR="68580" marT="0" marB="0"/>
                </a:tc>
                <a:tc>
                  <a:txBody>
                    <a:bodyPr/>
                    <a:lstStyle/>
                    <a:p>
                      <a:pPr marL="0" marR="0" algn="just">
                        <a:lnSpc>
                          <a:spcPct val="150000"/>
                        </a:lnSpc>
                        <a:spcBef>
                          <a:spcPts val="0"/>
                        </a:spcBef>
                        <a:spcAft>
                          <a:spcPts val="1200"/>
                        </a:spcAft>
                      </a:pPr>
                      <a:r>
                        <a:rPr lang="en-US" sz="1200" kern="150">
                          <a:effectLst/>
                        </a:rPr>
                        <a:t> </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9.3</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-0.4</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2.8 </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46.8</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9.7</a:t>
                      </a:r>
                      <a:endParaRPr lang="en-US" sz="1200" kern="150">
                        <a:effectLst/>
                        <a:latin typeface="Liberation Serif"/>
                        <a:ea typeface="Noto Sans CJK SC Regular"/>
                        <a:cs typeface="FreeSans"/>
                      </a:endParaRPr>
                    </a:p>
                  </a:txBody>
                  <a:tcPr marL="68580" marR="68580" marT="0" marB="0"/>
                </a:tc>
              </a:tr>
              <a:tr h="232235">
                <a:tc>
                  <a:txBody>
                    <a:bodyPr/>
                    <a:lstStyle/>
                    <a:p>
                      <a:pPr marL="0" marR="0" algn="just">
                        <a:lnSpc>
                          <a:spcPct val="150000"/>
                        </a:lnSpc>
                        <a:spcBef>
                          <a:spcPts val="0"/>
                        </a:spcBef>
                        <a:spcAft>
                          <a:spcPts val="1200"/>
                        </a:spcAft>
                      </a:pPr>
                      <a:r>
                        <a:rPr lang="en-US" sz="1200" kern="150" dirty="0" smtClean="0">
                          <a:effectLst/>
                        </a:rPr>
                        <a:t>%</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 </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1328%</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-4%</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29.16%</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377%</a:t>
                      </a:r>
                      <a:endParaRPr lang="en-US" sz="1200" kern="15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a:effectLst/>
                        </a:rPr>
                        <a:t>16.38%</a:t>
                      </a:r>
                      <a:endParaRPr lang="en-US" sz="1200" kern="150">
                        <a:effectLst/>
                        <a:latin typeface="Liberation Serif"/>
                        <a:ea typeface="Noto Sans CJK SC Regular"/>
                        <a:cs typeface="FreeSans"/>
                      </a:endParaRPr>
                    </a:p>
                  </a:txBody>
                  <a:tcPr marL="68580" marR="68580" marT="0" marB="0"/>
                </a:tc>
              </a:tr>
              <a:tr h="232235">
                <a:tc>
                  <a:txBody>
                    <a:bodyPr/>
                    <a:lstStyle/>
                    <a:p>
                      <a:pPr marL="0" marR="0" algn="just">
                        <a:lnSpc>
                          <a:spcPct val="150000"/>
                        </a:lnSpc>
                        <a:spcBef>
                          <a:spcPts val="0"/>
                        </a:spcBef>
                        <a:spcAft>
                          <a:spcPts val="1200"/>
                        </a:spcAft>
                      </a:pPr>
                      <a:r>
                        <a:rPr lang="en-US" sz="1200" kern="150" dirty="0">
                          <a:effectLst/>
                        </a:rPr>
                        <a:t>factorial</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dirty="0">
                          <a:effectLst/>
                        </a:rPr>
                        <a:t> </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dirty="0">
                          <a:effectLst/>
                        </a:rPr>
                        <a:t>14.28</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dirty="0">
                          <a:effectLst/>
                        </a:rPr>
                        <a:t>0.96</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dirty="0">
                          <a:effectLst/>
                        </a:rPr>
                        <a:t>1.29</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dirty="0">
                          <a:effectLst/>
                        </a:rPr>
                        <a:t>4.77</a:t>
                      </a:r>
                      <a:endParaRPr lang="en-US" sz="1200" kern="150" dirty="0">
                        <a:effectLst/>
                        <a:latin typeface="Liberation Serif"/>
                        <a:ea typeface="Noto Sans CJK SC Regular"/>
                        <a:cs typeface="FreeSans"/>
                      </a:endParaRPr>
                    </a:p>
                  </a:txBody>
                  <a:tcPr marL="68580" marR="68580" marT="0" marB="0"/>
                </a:tc>
                <a:tc>
                  <a:txBody>
                    <a:bodyPr/>
                    <a:lstStyle/>
                    <a:p>
                      <a:pPr marL="0" marR="0" algn="just">
                        <a:lnSpc>
                          <a:spcPct val="150000"/>
                        </a:lnSpc>
                        <a:spcBef>
                          <a:spcPts val="0"/>
                        </a:spcBef>
                        <a:spcAft>
                          <a:spcPts val="1200"/>
                        </a:spcAft>
                      </a:pPr>
                      <a:r>
                        <a:rPr lang="en-US" sz="1200" kern="150" dirty="0">
                          <a:effectLst/>
                        </a:rPr>
                        <a:t>1.16</a:t>
                      </a:r>
                      <a:endParaRPr lang="en-US" sz="1200" kern="150" dirty="0">
                        <a:effectLst/>
                        <a:latin typeface="Liberation Serif"/>
                        <a:ea typeface="Noto Sans CJK SC Regular"/>
                        <a:cs typeface="FreeSans"/>
                      </a:endParaRPr>
                    </a:p>
                  </a:txBody>
                  <a:tcPr marL="68580" marR="68580" marT="0" marB="0"/>
                </a:tc>
              </a:tr>
            </a:tbl>
          </a:graphicData>
        </a:graphic>
      </p:graphicFrame>
    </p:spTree>
    <p:extLst>
      <p:ext uri="{BB962C8B-B14F-4D97-AF65-F5344CB8AC3E}">
        <p14:creationId xmlns:p14="http://schemas.microsoft.com/office/powerpoint/2010/main" val="3824742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61682"/>
          </a:xfrm>
        </p:spPr>
        <p:txBody>
          <a:bodyPr/>
          <a:lstStyle/>
          <a:p>
            <a:r>
              <a:rPr lang="en-US" sz="2400" b="1" u="sng" dirty="0">
                <a:solidFill>
                  <a:schemeClr val="accent3">
                    <a:lumMod val="40000"/>
                    <a:lumOff val="60000"/>
                  </a:schemeClr>
                </a:solidFill>
              </a:rPr>
              <a:t>An overview of the worldwide situation of </a:t>
            </a:r>
            <a:r>
              <a:rPr lang="en-US" sz="2400" b="1" u="sng" dirty="0" err="1">
                <a:solidFill>
                  <a:schemeClr val="accent3">
                    <a:lumMod val="40000"/>
                    <a:lumOff val="60000"/>
                  </a:schemeClr>
                </a:solidFill>
              </a:rPr>
              <a:t>gamification</a:t>
            </a:r>
            <a:endParaRPr lang="en-US" sz="2400" u="sng" dirty="0">
              <a:solidFill>
                <a:schemeClr val="accent3">
                  <a:lumMod val="40000"/>
                  <a:lumOff val="60000"/>
                </a:schemeClr>
              </a:solidFill>
            </a:endParaRPr>
          </a:p>
        </p:txBody>
      </p:sp>
      <p:sp>
        <p:nvSpPr>
          <p:cNvPr id="3" name="Content Placeholder 2"/>
          <p:cNvSpPr>
            <a:spLocks noGrp="1"/>
          </p:cNvSpPr>
          <p:nvPr>
            <p:ph idx="1"/>
          </p:nvPr>
        </p:nvSpPr>
        <p:spPr>
          <a:xfrm>
            <a:off x="1103312" y="997528"/>
            <a:ext cx="8946541" cy="5250872"/>
          </a:xfrm>
        </p:spPr>
        <p:txBody>
          <a:bodyPr>
            <a:normAutofit/>
          </a:bodyPr>
          <a:lstStyle/>
          <a:p>
            <a:pPr marL="0" indent="0">
              <a:buNone/>
            </a:pPr>
            <a:r>
              <a:rPr lang="en-US" sz="1600" b="1" i="1" dirty="0" smtClean="0">
                <a:solidFill>
                  <a:schemeClr val="accent3">
                    <a:lumMod val="40000"/>
                    <a:lumOff val="60000"/>
                  </a:schemeClr>
                </a:solidFill>
              </a:rPr>
              <a:t>Global </a:t>
            </a:r>
            <a:r>
              <a:rPr lang="en-US" sz="1600" b="1" i="1" dirty="0">
                <a:solidFill>
                  <a:schemeClr val="accent3">
                    <a:lumMod val="40000"/>
                    <a:lumOff val="60000"/>
                  </a:schemeClr>
                </a:solidFill>
              </a:rPr>
              <a:t>value of </a:t>
            </a:r>
            <a:r>
              <a:rPr lang="en-US" sz="1600" b="1" i="1" dirty="0" err="1">
                <a:solidFill>
                  <a:schemeClr val="accent3">
                    <a:lumMod val="40000"/>
                    <a:lumOff val="60000"/>
                  </a:schemeClr>
                </a:solidFill>
              </a:rPr>
              <a:t>gamification</a:t>
            </a:r>
            <a:r>
              <a:rPr lang="en-US" sz="1600" b="1" i="1" dirty="0">
                <a:solidFill>
                  <a:schemeClr val="accent3">
                    <a:lumMod val="40000"/>
                    <a:lumOff val="60000"/>
                  </a:schemeClr>
                </a:solidFill>
              </a:rPr>
              <a:t> market </a:t>
            </a:r>
            <a:endParaRPr lang="en-US" sz="1600" b="1" i="1" dirty="0" smtClean="0">
              <a:solidFill>
                <a:schemeClr val="accent3">
                  <a:lumMod val="40000"/>
                  <a:lumOff val="60000"/>
                </a:schemeClr>
              </a:solidFill>
            </a:endParaRPr>
          </a:p>
          <a:p>
            <a:pPr marL="0" indent="0">
              <a:buNone/>
            </a:pPr>
            <a:r>
              <a:rPr lang="en-US" sz="1400" b="1" dirty="0" smtClean="0"/>
              <a:t>2015: $1.65bn; 2020: $11.1bn =&gt; 672</a:t>
            </a:r>
            <a:r>
              <a:rPr lang="en-US" sz="1400" b="1" dirty="0"/>
              <a:t>% </a:t>
            </a:r>
            <a:endParaRPr lang="en-US" sz="1400" b="1" dirty="0" smtClean="0"/>
          </a:p>
          <a:p>
            <a:pPr marL="0" indent="0">
              <a:buNone/>
            </a:pPr>
            <a:r>
              <a:rPr lang="en-US" sz="1600" b="1" i="1" dirty="0" smtClean="0">
                <a:solidFill>
                  <a:schemeClr val="accent3">
                    <a:lumMod val="40000"/>
                    <a:lumOff val="60000"/>
                  </a:schemeClr>
                </a:solidFill>
              </a:rPr>
              <a:t>Value </a:t>
            </a:r>
            <a:r>
              <a:rPr lang="en-US" sz="1600" b="1" i="1" dirty="0">
                <a:solidFill>
                  <a:schemeClr val="accent3">
                    <a:lumMod val="40000"/>
                    <a:lumOff val="60000"/>
                  </a:schemeClr>
                </a:solidFill>
              </a:rPr>
              <a:t>of the education gamification market worldwide </a:t>
            </a:r>
            <a:endParaRPr lang="en-US" sz="1600" b="1" dirty="0">
              <a:solidFill>
                <a:schemeClr val="accent3">
                  <a:lumMod val="40000"/>
                  <a:lumOff val="60000"/>
                </a:schemeClr>
              </a:solidFill>
            </a:endParaRPr>
          </a:p>
          <a:p>
            <a:r>
              <a:rPr lang="en-US" sz="1400" b="1" dirty="0" smtClean="0"/>
              <a:t>2015: 93.04 </a:t>
            </a:r>
            <a:r>
              <a:rPr lang="en-US" sz="1400" b="1" dirty="0"/>
              <a:t>million $. This is just 0.05638 of the 2015 total </a:t>
            </a:r>
            <a:r>
              <a:rPr lang="en-US" sz="1400" b="1" dirty="0" err="1"/>
              <a:t>gamification</a:t>
            </a:r>
            <a:r>
              <a:rPr lang="en-US" sz="1400" b="1" dirty="0"/>
              <a:t> market, or 5.6%. </a:t>
            </a:r>
            <a:endParaRPr lang="en-US" sz="1400" b="1" dirty="0" smtClean="0"/>
          </a:p>
          <a:p>
            <a:r>
              <a:rPr lang="en-US" sz="1400" b="1" dirty="0"/>
              <a:t>F</a:t>
            </a:r>
            <a:r>
              <a:rPr lang="en-US" sz="1400" b="1" dirty="0" smtClean="0"/>
              <a:t>or </a:t>
            </a:r>
            <a:r>
              <a:rPr lang="en-US" sz="1400" b="1" dirty="0"/>
              <a:t>the forecasted year of 2020, we can see that the education </a:t>
            </a:r>
            <a:r>
              <a:rPr lang="en-US" sz="1400" b="1" dirty="0" err="1"/>
              <a:t>gamification</a:t>
            </a:r>
            <a:r>
              <a:rPr lang="en-US" sz="1400" b="1" dirty="0"/>
              <a:t> comprises just little over 0.0001 or 0.01% of the total </a:t>
            </a:r>
            <a:r>
              <a:rPr lang="en-US" sz="1400" b="1" dirty="0" err="1"/>
              <a:t>gamification</a:t>
            </a:r>
            <a:r>
              <a:rPr lang="en-US" sz="1400" b="1" dirty="0"/>
              <a:t> </a:t>
            </a:r>
            <a:r>
              <a:rPr lang="en-US" sz="1400" b="1" dirty="0" smtClean="0"/>
              <a:t>market.</a:t>
            </a:r>
          </a:p>
          <a:p>
            <a:r>
              <a:rPr lang="en-US" sz="1400" b="1" dirty="0"/>
              <a:t>The forecasted market value of educational gamification is expected to reach 1249.59 million $, which represents a 13.43 times increase from its 2015 value</a:t>
            </a:r>
            <a:r>
              <a:rPr lang="en-US" sz="1400" b="1" dirty="0" smtClean="0"/>
              <a:t>.</a:t>
            </a:r>
          </a:p>
          <a:p>
            <a:pPr marL="0" indent="0">
              <a:buNone/>
            </a:pPr>
            <a:r>
              <a:rPr lang="en-US" b="1" dirty="0" smtClean="0">
                <a:solidFill>
                  <a:schemeClr val="accent3">
                    <a:lumMod val="40000"/>
                    <a:lumOff val="60000"/>
                  </a:schemeClr>
                </a:solidFill>
                <a:latin typeface="Arial Black" panose="020B0A04020102020204" pitchFamily="34" charset="0"/>
              </a:rPr>
              <a:t>What about the actual students? </a:t>
            </a:r>
            <a:endParaRPr lang="en-US" b="1" dirty="0" smtClean="0">
              <a:solidFill>
                <a:schemeClr val="accent3">
                  <a:lumMod val="40000"/>
                  <a:lumOff val="60000"/>
                </a:schemeClr>
              </a:solidFill>
              <a:latin typeface="Arial Black" panose="020B0A04020102020204" pitchFamily="34" charset="0"/>
            </a:endParaRPr>
          </a:p>
          <a:p>
            <a:r>
              <a:rPr lang="en-US" sz="1400" b="1" dirty="0"/>
              <a:t>Around half of all students worldwide have taken up online courses and the numbers are growing, but only 1%-2% on a yearly basis. Less than 10% of students participated in MOOC (around three quarters had no idea about MOOC) and just 11% had earned CBE. </a:t>
            </a:r>
            <a:endParaRPr lang="en-US" sz="1400" b="1" dirty="0" smtClean="0"/>
          </a:p>
          <a:p>
            <a:r>
              <a:rPr lang="en-US" sz="1400" b="1" dirty="0" smtClean="0"/>
              <a:t>Out </a:t>
            </a:r>
            <a:r>
              <a:rPr lang="en-US" sz="1400" b="1" dirty="0"/>
              <a:t>of these, 20% found their badge to be useful in their resumes. Students also showed a preference for completing quizzes and working individually. </a:t>
            </a:r>
            <a:endParaRPr lang="en-US" sz="1400" b="1" dirty="0" smtClean="0"/>
          </a:p>
          <a:p>
            <a:r>
              <a:rPr lang="en-US" sz="1400" b="1" dirty="0" smtClean="0"/>
              <a:t>Nine </a:t>
            </a:r>
            <a:r>
              <a:rPr lang="en-US" sz="1400" b="1" dirty="0"/>
              <a:t>out of ten students considered notifications and personalized feedback messages about individual progress to be highly important. Comparison to their peers was undesirable. </a:t>
            </a:r>
          </a:p>
          <a:p>
            <a:endParaRPr lang="en-US" sz="1400" dirty="0"/>
          </a:p>
          <a:p>
            <a:endParaRPr lang="en-US" sz="1400" b="1" dirty="0"/>
          </a:p>
        </p:txBody>
      </p:sp>
    </p:spTree>
    <p:extLst>
      <p:ext uri="{BB962C8B-B14F-4D97-AF65-F5344CB8AC3E}">
        <p14:creationId xmlns:p14="http://schemas.microsoft.com/office/powerpoint/2010/main" val="441355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844" y="266451"/>
            <a:ext cx="9404723" cy="1400530"/>
          </a:xfrm>
        </p:spPr>
        <p:txBody>
          <a:bodyPr/>
          <a:lstStyle/>
          <a:p>
            <a:r>
              <a:rPr lang="en-US" b="1" dirty="0" smtClean="0">
                <a:solidFill>
                  <a:schemeClr val="accent3">
                    <a:lumMod val="40000"/>
                    <a:lumOff val="60000"/>
                  </a:schemeClr>
                </a:solidFill>
              </a:rPr>
              <a:t>Conclusions </a:t>
            </a:r>
            <a:endParaRPr lang="en-US" b="1" dirty="0">
              <a:solidFill>
                <a:schemeClr val="accent3">
                  <a:lumMod val="40000"/>
                  <a:lumOff val="60000"/>
                </a:schemeClr>
              </a:solidFill>
            </a:endParaRPr>
          </a:p>
        </p:txBody>
      </p:sp>
      <p:sp>
        <p:nvSpPr>
          <p:cNvPr id="3" name="Content Placeholder 2"/>
          <p:cNvSpPr>
            <a:spLocks noGrp="1"/>
          </p:cNvSpPr>
          <p:nvPr>
            <p:ph idx="1"/>
          </p:nvPr>
        </p:nvSpPr>
        <p:spPr>
          <a:xfrm>
            <a:off x="646112" y="1202268"/>
            <a:ext cx="10794280" cy="5046132"/>
          </a:xfrm>
        </p:spPr>
        <p:txBody>
          <a:bodyPr>
            <a:normAutofit fontScale="40000" lnSpcReduction="20000"/>
          </a:bodyPr>
          <a:lstStyle/>
          <a:p>
            <a:pPr marL="0" indent="0">
              <a:buNone/>
            </a:pPr>
            <a:r>
              <a:rPr lang="en-US" sz="4300" b="1" dirty="0">
                <a:latin typeface="Arial Black" panose="020B0A04020102020204" pitchFamily="34" charset="0"/>
              </a:rPr>
              <a:t>A</a:t>
            </a:r>
            <a:r>
              <a:rPr lang="en-US" sz="4300" b="1" dirty="0" smtClean="0">
                <a:latin typeface="Arial Black" panose="020B0A04020102020204" pitchFamily="34" charset="0"/>
              </a:rPr>
              <a:t> </a:t>
            </a:r>
            <a:r>
              <a:rPr lang="en-US" sz="4300" b="1" dirty="0">
                <a:latin typeface="Arial Black" panose="020B0A04020102020204" pitchFamily="34" charset="0"/>
              </a:rPr>
              <a:t>blend of eLearning and traditional training would be the best of both </a:t>
            </a:r>
            <a:r>
              <a:rPr lang="en-US" sz="4300" b="1" dirty="0" smtClean="0">
                <a:latin typeface="Arial Black" panose="020B0A04020102020204" pitchFamily="34" charset="0"/>
              </a:rPr>
              <a:t>worlds</a:t>
            </a:r>
          </a:p>
          <a:p>
            <a:pPr marL="0" indent="0">
              <a:buNone/>
            </a:pPr>
            <a:r>
              <a:rPr lang="en-US" sz="4300" b="1" dirty="0">
                <a:latin typeface="Arial Black" panose="020B0A04020102020204" pitchFamily="34" charset="0"/>
              </a:rPr>
              <a:t>It also benefits the employees, by providing them with more interactive, fun, individualized and convenient </a:t>
            </a:r>
            <a:r>
              <a:rPr lang="en-US" sz="4300" b="1" dirty="0" smtClean="0">
                <a:latin typeface="Arial Black" panose="020B0A04020102020204" pitchFamily="34" charset="0"/>
              </a:rPr>
              <a:t>experiences.</a:t>
            </a:r>
          </a:p>
          <a:p>
            <a:pPr marL="0" indent="0">
              <a:buNone/>
            </a:pPr>
            <a:r>
              <a:rPr lang="en-US" sz="4300" b="1" dirty="0" smtClean="0">
                <a:latin typeface="Arial Black" panose="020B0A04020102020204" pitchFamily="34" charset="0"/>
              </a:rPr>
              <a:t>It gives </a:t>
            </a:r>
            <a:r>
              <a:rPr lang="en-US" sz="4300" b="1" dirty="0">
                <a:latin typeface="Arial Black" panose="020B0A04020102020204" pitchFamily="34" charset="0"/>
              </a:rPr>
              <a:t>that extra edge recruiters, by enabling applicants to get training and knowledge about the company before their actual </a:t>
            </a:r>
            <a:r>
              <a:rPr lang="en-US" sz="4300" b="1" dirty="0" smtClean="0">
                <a:latin typeface="Arial Black" panose="020B0A04020102020204" pitchFamily="34" charset="0"/>
              </a:rPr>
              <a:t>recruitment.</a:t>
            </a:r>
          </a:p>
          <a:p>
            <a:pPr marL="0" indent="0">
              <a:buNone/>
            </a:pPr>
            <a:r>
              <a:rPr lang="en-US" sz="4300" b="1" dirty="0" smtClean="0">
                <a:latin typeface="Arial Black" panose="020B0A04020102020204" pitchFamily="34" charset="0"/>
              </a:rPr>
              <a:t>It enables </a:t>
            </a:r>
            <a:r>
              <a:rPr lang="en-US" sz="4300" b="1" dirty="0">
                <a:latin typeface="Arial Black" panose="020B0A04020102020204" pitchFamily="34" charset="0"/>
              </a:rPr>
              <a:t>the HR department to create better profiling, which in turn translates into greater </a:t>
            </a:r>
            <a:r>
              <a:rPr lang="en-US" sz="4300" b="1" dirty="0" smtClean="0">
                <a:latin typeface="Arial Black" panose="020B0A04020102020204" pitchFamily="34" charset="0"/>
              </a:rPr>
              <a:t>accuracy in management and </a:t>
            </a:r>
            <a:r>
              <a:rPr lang="en-US" sz="4300" b="1" smtClean="0">
                <a:latin typeface="Arial Black" panose="020B0A04020102020204" pitchFamily="34" charset="0"/>
              </a:rPr>
              <a:t>decision making. </a:t>
            </a:r>
            <a:endParaRPr lang="en-US" sz="4300" b="1" dirty="0" smtClean="0">
              <a:latin typeface="Arial Black" panose="020B0A04020102020204" pitchFamily="34" charset="0"/>
            </a:endParaRPr>
          </a:p>
          <a:p>
            <a:pPr marL="0" indent="0">
              <a:buNone/>
            </a:pPr>
            <a:r>
              <a:rPr lang="en-US" sz="4300" b="1" dirty="0">
                <a:latin typeface="Arial Black" panose="020B0A04020102020204" pitchFamily="34" charset="0"/>
              </a:rPr>
              <a:t>Competitive advantage can be obtained, especially in markets where eLearning is still not so </a:t>
            </a:r>
            <a:r>
              <a:rPr lang="en-US" sz="4300" b="1" dirty="0" smtClean="0">
                <a:latin typeface="Arial Black" panose="020B0A04020102020204" pitchFamily="34" charset="0"/>
              </a:rPr>
              <a:t>commonplace (Romania). </a:t>
            </a:r>
          </a:p>
          <a:p>
            <a:pPr marL="0" indent="0">
              <a:buNone/>
            </a:pPr>
            <a:r>
              <a:rPr lang="en-US" sz="4300" b="1" dirty="0">
                <a:latin typeface="Arial Black" panose="020B0A04020102020204" pitchFamily="34" charset="0"/>
              </a:rPr>
              <a:t>It’s making big money, on a global </a:t>
            </a:r>
            <a:r>
              <a:rPr lang="en-US" sz="4300" b="1" dirty="0" smtClean="0">
                <a:latin typeface="Arial Black" panose="020B0A04020102020204" pitchFamily="34" charset="0"/>
              </a:rPr>
              <a:t>scale, it’s not going anywhere soon. Romanian companies should join the club. </a:t>
            </a:r>
          </a:p>
          <a:p>
            <a:pPr marL="0" indent="0">
              <a:buNone/>
            </a:pPr>
            <a:r>
              <a:rPr lang="en-US" sz="4300" b="1" dirty="0">
                <a:latin typeface="Arial Black" panose="020B0A04020102020204" pitchFamily="34" charset="0"/>
              </a:rPr>
              <a:t>The AR and VR industry </a:t>
            </a:r>
            <a:r>
              <a:rPr lang="en-US" sz="4300" b="1" dirty="0" smtClean="0">
                <a:latin typeface="Arial Black" panose="020B0A04020102020204" pitchFamily="34" charset="0"/>
              </a:rPr>
              <a:t>is witnessing </a:t>
            </a:r>
            <a:r>
              <a:rPr lang="en-US" sz="4300" b="1" dirty="0">
                <a:latin typeface="Arial Black" panose="020B0A04020102020204" pitchFamily="34" charset="0"/>
              </a:rPr>
              <a:t>rapid development and will probably, </a:t>
            </a:r>
            <a:r>
              <a:rPr lang="en-US" sz="4300" b="1" dirty="0" smtClean="0">
                <a:latin typeface="Arial Black" panose="020B0A04020102020204" pitchFamily="34" charset="0"/>
              </a:rPr>
              <a:t>take </a:t>
            </a:r>
            <a:r>
              <a:rPr lang="en-US" sz="4300" b="1" dirty="0">
                <a:latin typeface="Arial Black" panose="020B0A04020102020204" pitchFamily="34" charset="0"/>
              </a:rPr>
              <a:t>over the mobile platform industry. </a:t>
            </a:r>
          </a:p>
          <a:p>
            <a:pPr marL="0" indent="0">
              <a:buNone/>
            </a:pPr>
            <a:endParaRPr lang="en-US" b="1" dirty="0" smtClean="0">
              <a:solidFill>
                <a:schemeClr val="accent3">
                  <a:lumMod val="40000"/>
                  <a:lumOff val="60000"/>
                </a:schemeClr>
              </a:solidFill>
              <a:latin typeface="Arial Black" panose="020B0A04020102020204" pitchFamily="34" charset="0"/>
            </a:endParaRPr>
          </a:p>
          <a:p>
            <a:pPr marL="0" indent="0" algn="ctr">
              <a:buNone/>
            </a:pPr>
            <a:endParaRPr lang="en-US" b="1" dirty="0">
              <a:solidFill>
                <a:schemeClr val="accent3">
                  <a:lumMod val="40000"/>
                  <a:lumOff val="60000"/>
                </a:schemeClr>
              </a:solidFill>
              <a:latin typeface="Arial Black" panose="020B0A04020102020204" pitchFamily="34" charset="0"/>
            </a:endParaRPr>
          </a:p>
          <a:p>
            <a:pPr marL="0" indent="0" algn="ctr">
              <a:buNone/>
            </a:pPr>
            <a:endParaRPr lang="en-US" b="1" dirty="0" smtClean="0">
              <a:solidFill>
                <a:schemeClr val="accent3">
                  <a:lumMod val="40000"/>
                  <a:lumOff val="60000"/>
                </a:schemeClr>
              </a:solidFill>
              <a:latin typeface="Arial Black" panose="020B0A04020102020204" pitchFamily="34" charset="0"/>
            </a:endParaRPr>
          </a:p>
          <a:p>
            <a:pPr marL="0" indent="0" algn="ctr">
              <a:buNone/>
            </a:pPr>
            <a:endParaRPr lang="en-US" b="1" dirty="0">
              <a:solidFill>
                <a:schemeClr val="accent3">
                  <a:lumMod val="40000"/>
                  <a:lumOff val="60000"/>
                </a:schemeClr>
              </a:solidFill>
              <a:latin typeface="Arial Black" panose="020B0A04020102020204" pitchFamily="34" charset="0"/>
            </a:endParaRPr>
          </a:p>
          <a:p>
            <a:pPr marL="0" indent="0" algn="ctr">
              <a:buNone/>
            </a:pPr>
            <a:r>
              <a:rPr lang="en-US" sz="3700" b="1" dirty="0" smtClean="0">
                <a:solidFill>
                  <a:schemeClr val="accent3">
                    <a:lumMod val="40000"/>
                    <a:lumOff val="60000"/>
                  </a:schemeClr>
                </a:solidFill>
                <a:latin typeface="Arial Black" panose="020B0A04020102020204" pitchFamily="34" charset="0"/>
              </a:rPr>
              <a:t>“</a:t>
            </a:r>
            <a:r>
              <a:rPr lang="en-US" sz="3700" b="1" dirty="0">
                <a:solidFill>
                  <a:schemeClr val="accent3">
                    <a:lumMod val="40000"/>
                    <a:lumOff val="60000"/>
                  </a:schemeClr>
                </a:solidFill>
                <a:latin typeface="Arial Black" panose="020B0A04020102020204" pitchFamily="34" charset="0"/>
              </a:rPr>
              <a:t>One thing's for sure: It's a to-go industry that's ready for pickup. Pass the hot sauce!” </a:t>
            </a:r>
          </a:p>
          <a:p>
            <a:pPr algn="ctr"/>
            <a:r>
              <a:rPr lang="en-US" sz="3100" b="1" dirty="0">
                <a:solidFill>
                  <a:schemeClr val="accent3">
                    <a:lumMod val="40000"/>
                    <a:lumOff val="60000"/>
                  </a:schemeClr>
                </a:solidFill>
                <a:latin typeface="Arial Black" panose="020B0A04020102020204" pitchFamily="34" charset="0"/>
              </a:rPr>
              <a:t>- Abernathy, Donna J.</a:t>
            </a:r>
          </a:p>
          <a:p>
            <a:endParaRPr lang="en-US" b="1" dirty="0">
              <a:latin typeface="Arial Black" panose="020B0A04020102020204" pitchFamily="34" charset="0"/>
            </a:endParaRPr>
          </a:p>
        </p:txBody>
      </p:sp>
    </p:spTree>
    <p:extLst>
      <p:ext uri="{BB962C8B-B14F-4D97-AF65-F5344CB8AC3E}">
        <p14:creationId xmlns:p14="http://schemas.microsoft.com/office/powerpoint/2010/main" val="3928141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7463B1-670F-48C2-BD16-135243A0F2D5}"/>
              </a:ext>
            </a:extLst>
          </p:cNvPr>
          <p:cNvSpPr>
            <a:spLocks noGrp="1"/>
          </p:cNvSpPr>
          <p:nvPr>
            <p:ph type="ctrTitle"/>
          </p:nvPr>
        </p:nvSpPr>
        <p:spPr>
          <a:xfrm>
            <a:off x="1154955" y="1878509"/>
            <a:ext cx="8825658" cy="3329581"/>
          </a:xfrm>
        </p:spPr>
        <p:txBody>
          <a:bodyPr/>
          <a:lstStyle/>
          <a:p>
            <a:r>
              <a:rPr lang="en-US" sz="8800" b="1" dirty="0">
                <a:solidFill>
                  <a:schemeClr val="accent3">
                    <a:lumMod val="60000"/>
                    <a:lumOff val="40000"/>
                  </a:schemeClr>
                </a:solidFill>
                <a:latin typeface="Arial Black" panose="020B0A04020102020204" pitchFamily="34" charset="0"/>
              </a:rPr>
              <a:t>Chapter 1 </a:t>
            </a:r>
            <a:r>
              <a:rPr lang="en-US" sz="8800" b="1" dirty="0">
                <a:latin typeface="Arial Black" panose="020B0A04020102020204" pitchFamily="34" charset="0"/>
              </a:rPr>
              <a:t>eLearning</a:t>
            </a:r>
            <a:r>
              <a:rPr lang="en-US" dirty="0"/>
              <a:t/>
            </a:r>
            <a:br>
              <a:rPr lang="en-US" dirty="0"/>
            </a:br>
            <a:endParaRPr lang="en-US" dirty="0"/>
          </a:p>
        </p:txBody>
      </p:sp>
      <p:sp>
        <p:nvSpPr>
          <p:cNvPr id="3" name="Subtitle 2">
            <a:extLst>
              <a:ext uri="{FF2B5EF4-FFF2-40B4-BE49-F238E27FC236}">
                <a16:creationId xmlns:a16="http://schemas.microsoft.com/office/drawing/2014/main" xmlns="" id="{FF72844A-42FC-4907-A890-FD04C070E3C8}"/>
              </a:ext>
            </a:extLst>
          </p:cNvPr>
          <p:cNvSpPr>
            <a:spLocks noGrp="1"/>
          </p:cNvSpPr>
          <p:nvPr>
            <p:ph type="subTitle" idx="1"/>
          </p:nvPr>
        </p:nvSpPr>
        <p:spPr>
          <a:xfrm>
            <a:off x="1154955" y="4777379"/>
            <a:ext cx="8825658" cy="1328145"/>
          </a:xfrm>
        </p:spPr>
        <p:txBody>
          <a:bodyPr>
            <a:normAutofit fontScale="92500"/>
          </a:bodyPr>
          <a:lstStyle/>
          <a:p>
            <a:r>
              <a:rPr lang="en-US" b="1" dirty="0"/>
              <a:t>E-Learning is the use of electronic media and IT&amp;C technologies in training and education. It is the total sum of educational practices that make primary use of IT&amp;C. the experience is highly personal. It is suited to the learner’s needs and limitations.</a:t>
            </a:r>
          </a:p>
        </p:txBody>
      </p:sp>
      <p:pic>
        <p:nvPicPr>
          <p:cNvPr id="5" name="Picture 4">
            <a:extLst>
              <a:ext uri="{FF2B5EF4-FFF2-40B4-BE49-F238E27FC236}">
                <a16:creationId xmlns:a16="http://schemas.microsoft.com/office/drawing/2014/main" xmlns="" id="{06CB8F2A-4BEF-4C8B-A9BC-774727350A82}"/>
              </a:ext>
            </a:extLst>
          </p:cNvPr>
          <p:cNvPicPr>
            <a:picLocks noChangeAspect="1"/>
          </p:cNvPicPr>
          <p:nvPr/>
        </p:nvPicPr>
        <p:blipFill>
          <a:blip r:embed="rId2"/>
          <a:stretch>
            <a:fillRect/>
          </a:stretch>
        </p:blipFill>
        <p:spPr>
          <a:xfrm>
            <a:off x="7191375" y="1054101"/>
            <a:ext cx="4476750" cy="2984500"/>
          </a:xfrm>
          <a:prstGeom prst="rect">
            <a:avLst/>
          </a:prstGeom>
        </p:spPr>
      </p:pic>
    </p:spTree>
    <p:extLst>
      <p:ext uri="{BB962C8B-B14F-4D97-AF65-F5344CB8AC3E}">
        <p14:creationId xmlns:p14="http://schemas.microsoft.com/office/powerpoint/2010/main" val="1406133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1179F0-9161-4A5D-B35A-E65AF16CAE17}"/>
              </a:ext>
            </a:extLst>
          </p:cNvPr>
          <p:cNvSpPr>
            <a:spLocks noGrp="1"/>
          </p:cNvSpPr>
          <p:nvPr>
            <p:ph idx="1"/>
          </p:nvPr>
        </p:nvSpPr>
        <p:spPr>
          <a:xfrm>
            <a:off x="1103312" y="638176"/>
            <a:ext cx="8946541" cy="5610224"/>
          </a:xfrm>
        </p:spPr>
        <p:txBody>
          <a:bodyPr>
            <a:normAutofit fontScale="92500" lnSpcReduction="10000"/>
          </a:bodyPr>
          <a:lstStyle/>
          <a:p>
            <a:pPr marL="0" indent="0">
              <a:buNone/>
            </a:pPr>
            <a:r>
              <a:rPr lang="en-US" sz="3200" dirty="0">
                <a:solidFill>
                  <a:schemeClr val="accent3">
                    <a:lumMod val="60000"/>
                    <a:lumOff val="40000"/>
                  </a:schemeClr>
                </a:solidFill>
                <a:latin typeface="Arial Black" panose="020B0A04020102020204" pitchFamily="34" charset="0"/>
              </a:rPr>
              <a:t>Categories</a:t>
            </a:r>
          </a:p>
          <a:p>
            <a:pPr marL="514350" indent="-514350">
              <a:buFont typeface="+mj-lt"/>
              <a:buAutoNum type="alphaUcPeriod"/>
            </a:pPr>
            <a:r>
              <a:rPr lang="en-US" sz="2600" dirty="0">
                <a:solidFill>
                  <a:schemeClr val="accent3">
                    <a:lumMod val="40000"/>
                    <a:lumOff val="60000"/>
                  </a:schemeClr>
                </a:solidFill>
                <a:latin typeface="Arial Black" panose="020B0A04020102020204" pitchFamily="34" charset="0"/>
              </a:rPr>
              <a:t>	By type of connectivity</a:t>
            </a:r>
          </a:p>
          <a:p>
            <a:pPr lvl="2" indent="-342900">
              <a:buFont typeface="Arial" panose="020B0604020202020204" pitchFamily="34" charset="0"/>
              <a:buChar char="•"/>
            </a:pPr>
            <a:r>
              <a:rPr lang="en-US" sz="2000" dirty="0">
                <a:latin typeface="Arial Black" panose="020B0A04020102020204" pitchFamily="34" charset="0"/>
              </a:rPr>
              <a:t>Online </a:t>
            </a:r>
          </a:p>
          <a:p>
            <a:pPr lvl="2" indent="-342900">
              <a:buFont typeface="Arial" panose="020B0604020202020204" pitchFamily="34" charset="0"/>
              <a:buChar char="•"/>
            </a:pPr>
            <a:r>
              <a:rPr lang="en-US" sz="2000" dirty="0">
                <a:latin typeface="Arial Black" panose="020B0A04020102020204" pitchFamily="34" charset="0"/>
              </a:rPr>
              <a:t>Hybrid</a:t>
            </a:r>
          </a:p>
          <a:p>
            <a:pPr marL="514350" indent="-514350">
              <a:buFont typeface="+mj-lt"/>
              <a:buAutoNum type="alphaUcPeriod"/>
            </a:pPr>
            <a:r>
              <a:rPr lang="en-US" sz="2600" dirty="0">
                <a:solidFill>
                  <a:schemeClr val="accent3">
                    <a:lumMod val="40000"/>
                    <a:lumOff val="60000"/>
                  </a:schemeClr>
                </a:solidFill>
                <a:latin typeface="Arial Black" panose="020B0A04020102020204" pitchFamily="34" charset="0"/>
              </a:rPr>
              <a:t>	By type of synchronicity</a:t>
            </a:r>
          </a:p>
          <a:p>
            <a:pPr lvl="2" indent="-342900">
              <a:buFont typeface="Arial" panose="020B0604020202020204" pitchFamily="34" charset="0"/>
              <a:buChar char="•"/>
            </a:pPr>
            <a:r>
              <a:rPr lang="en-US" sz="2000" dirty="0">
                <a:latin typeface="Arial Black" panose="020B0A04020102020204" pitchFamily="34" charset="0"/>
              </a:rPr>
              <a:t>Asynchronous</a:t>
            </a:r>
          </a:p>
          <a:p>
            <a:pPr lvl="2" indent="-342900">
              <a:buFont typeface="Arial" panose="020B0604020202020204" pitchFamily="34" charset="0"/>
              <a:buChar char="•"/>
            </a:pPr>
            <a:r>
              <a:rPr lang="en-US" sz="2000" dirty="0">
                <a:latin typeface="Arial Black" panose="020B0A04020102020204" pitchFamily="34" charset="0"/>
              </a:rPr>
              <a:t>Synchronous</a:t>
            </a:r>
          </a:p>
          <a:p>
            <a:pPr marL="0" indent="0">
              <a:buNone/>
            </a:pPr>
            <a:r>
              <a:rPr lang="en-US" sz="3200" dirty="0">
                <a:solidFill>
                  <a:schemeClr val="accent3">
                    <a:lumMod val="60000"/>
                    <a:lumOff val="40000"/>
                  </a:schemeClr>
                </a:solidFill>
                <a:latin typeface="Arial Black" panose="020B0A04020102020204" pitchFamily="34" charset="0"/>
              </a:rPr>
              <a:t>Learning theories</a:t>
            </a:r>
          </a:p>
          <a:p>
            <a:pPr marL="857250" lvl="1" indent="-457200">
              <a:buFont typeface="+mj-lt"/>
              <a:buAutoNum type="arabicParenR"/>
            </a:pPr>
            <a:r>
              <a:rPr lang="en-US" sz="2200" dirty="0">
                <a:latin typeface="Arial Black" panose="020B0A04020102020204" pitchFamily="34" charset="0"/>
              </a:rPr>
              <a:t>The emotional perspective </a:t>
            </a:r>
          </a:p>
          <a:p>
            <a:pPr marL="857250" lvl="1" indent="-457200">
              <a:buFont typeface="+mj-lt"/>
              <a:buAutoNum type="arabicParenR"/>
            </a:pPr>
            <a:r>
              <a:rPr lang="en-US" sz="2200" dirty="0">
                <a:latin typeface="Arial Black" panose="020B0A04020102020204" pitchFamily="34" charset="0"/>
              </a:rPr>
              <a:t>The behavioral perspective</a:t>
            </a:r>
          </a:p>
          <a:p>
            <a:pPr marL="857250" lvl="1" indent="-457200">
              <a:buFont typeface="+mj-lt"/>
              <a:buAutoNum type="arabicParenR"/>
            </a:pPr>
            <a:r>
              <a:rPr lang="en-US" sz="2200" dirty="0">
                <a:latin typeface="Arial Black" panose="020B0A04020102020204" pitchFamily="34" charset="0"/>
              </a:rPr>
              <a:t>The social-constructivist perspective</a:t>
            </a:r>
          </a:p>
          <a:p>
            <a:pPr marL="857250" lvl="1" indent="-457200">
              <a:buFont typeface="+mj-lt"/>
              <a:buAutoNum type="arabicParenR"/>
            </a:pPr>
            <a:r>
              <a:rPr lang="en-US" sz="2200" dirty="0">
                <a:latin typeface="Arial Black" panose="020B0A04020102020204" pitchFamily="34" charset="0"/>
              </a:rPr>
              <a:t>The cognitive perspective </a:t>
            </a:r>
          </a:p>
          <a:p>
            <a:pPr marL="857250" lvl="1" indent="-457200">
              <a:buFont typeface="+mj-lt"/>
              <a:buAutoNum type="arabicParenR"/>
            </a:pPr>
            <a:r>
              <a:rPr lang="en-US" sz="2200" dirty="0">
                <a:latin typeface="Arial Black" panose="020B0A04020102020204" pitchFamily="34" charset="0"/>
              </a:rPr>
              <a:t>The contextual perspective </a:t>
            </a:r>
          </a:p>
          <a:p>
            <a:endParaRPr lang="en-US" dirty="0"/>
          </a:p>
        </p:txBody>
      </p:sp>
      <p:pic>
        <p:nvPicPr>
          <p:cNvPr id="5" name="Picture 4">
            <a:extLst>
              <a:ext uri="{FF2B5EF4-FFF2-40B4-BE49-F238E27FC236}">
                <a16:creationId xmlns:a16="http://schemas.microsoft.com/office/drawing/2014/main" xmlns="" id="{8A62424F-3193-4275-985F-0D45821BDD10}"/>
              </a:ext>
            </a:extLst>
          </p:cNvPr>
          <p:cNvPicPr>
            <a:picLocks noChangeAspect="1"/>
          </p:cNvPicPr>
          <p:nvPr/>
        </p:nvPicPr>
        <p:blipFill>
          <a:blip r:embed="rId2"/>
          <a:stretch>
            <a:fillRect/>
          </a:stretch>
        </p:blipFill>
        <p:spPr>
          <a:xfrm>
            <a:off x="7953375" y="3609975"/>
            <a:ext cx="2638425" cy="2638425"/>
          </a:xfrm>
          <a:prstGeom prst="rect">
            <a:avLst/>
          </a:prstGeom>
        </p:spPr>
      </p:pic>
    </p:spTree>
    <p:extLst>
      <p:ext uri="{BB962C8B-B14F-4D97-AF65-F5344CB8AC3E}">
        <p14:creationId xmlns:p14="http://schemas.microsoft.com/office/powerpoint/2010/main" val="1290905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7002CBB3-BE35-426A-8FBE-E02A31FB930C}"/>
              </a:ext>
            </a:extLst>
          </p:cNvPr>
          <p:cNvPicPr>
            <a:picLocks noChangeAspect="1"/>
          </p:cNvPicPr>
          <p:nvPr/>
        </p:nvPicPr>
        <p:blipFill>
          <a:blip r:embed="rId2"/>
          <a:stretch>
            <a:fillRect/>
          </a:stretch>
        </p:blipFill>
        <p:spPr>
          <a:xfrm>
            <a:off x="7567331" y="2999708"/>
            <a:ext cx="3250543" cy="3239166"/>
          </a:xfrm>
          <a:prstGeom prst="rect">
            <a:avLst/>
          </a:prstGeom>
        </p:spPr>
      </p:pic>
      <p:sp>
        <p:nvSpPr>
          <p:cNvPr id="3" name="Content Placeholder 2">
            <a:extLst>
              <a:ext uri="{FF2B5EF4-FFF2-40B4-BE49-F238E27FC236}">
                <a16:creationId xmlns:a16="http://schemas.microsoft.com/office/drawing/2014/main" xmlns="" id="{3A484FB0-0483-48B9-8AE6-84BAE9B78262}"/>
              </a:ext>
            </a:extLst>
          </p:cNvPr>
          <p:cNvSpPr>
            <a:spLocks noGrp="1"/>
          </p:cNvSpPr>
          <p:nvPr>
            <p:ph idx="1"/>
          </p:nvPr>
        </p:nvSpPr>
        <p:spPr>
          <a:xfrm>
            <a:off x="1103312" y="752476"/>
            <a:ext cx="8946541" cy="5495924"/>
          </a:xfrm>
        </p:spPr>
        <p:txBody>
          <a:bodyPr/>
          <a:lstStyle/>
          <a:p>
            <a:pPr marL="0" indent="0">
              <a:buNone/>
            </a:pPr>
            <a:r>
              <a:rPr lang="en-US" sz="3600" b="1" dirty="0">
                <a:solidFill>
                  <a:schemeClr val="accent3">
                    <a:lumMod val="60000"/>
                    <a:lumOff val="40000"/>
                  </a:schemeClr>
                </a:solidFill>
                <a:latin typeface="Arial Black" panose="020B0A04020102020204" pitchFamily="34" charset="0"/>
              </a:rPr>
              <a:t>Limitations of eLearning </a:t>
            </a:r>
          </a:p>
          <a:p>
            <a:pPr marL="400050" lvl="1" indent="0">
              <a:buNone/>
            </a:pPr>
            <a:r>
              <a:rPr lang="en-US" sz="2600" b="1" dirty="0">
                <a:latin typeface="Arial Black" panose="020B0A04020102020204" pitchFamily="34" charset="0"/>
              </a:rPr>
              <a:t>Infrastructure and development </a:t>
            </a:r>
            <a:endParaRPr lang="en-US" sz="2600" dirty="0">
              <a:latin typeface="Arial Black" panose="020B0A04020102020204" pitchFamily="34" charset="0"/>
            </a:endParaRPr>
          </a:p>
          <a:p>
            <a:pPr marL="400050" lvl="1" indent="0">
              <a:buNone/>
            </a:pPr>
            <a:r>
              <a:rPr lang="en-US" sz="2600" b="1" dirty="0">
                <a:latin typeface="Arial Black" panose="020B0A04020102020204" pitchFamily="34" charset="0"/>
              </a:rPr>
              <a:t>Employee motivation </a:t>
            </a:r>
            <a:endParaRPr lang="en-US" sz="2600" dirty="0">
              <a:latin typeface="Arial Black" panose="020B0A04020102020204" pitchFamily="34" charset="0"/>
            </a:endParaRPr>
          </a:p>
          <a:p>
            <a:pPr marL="400050" lvl="1" indent="0">
              <a:buNone/>
            </a:pPr>
            <a:r>
              <a:rPr lang="en-US" sz="2600" b="1" dirty="0">
                <a:latin typeface="Arial Black" panose="020B0A04020102020204" pitchFamily="34" charset="0"/>
              </a:rPr>
              <a:t>Change aversion</a:t>
            </a:r>
            <a:endParaRPr lang="en-US" sz="2600" dirty="0">
              <a:latin typeface="Arial Black" panose="020B0A04020102020204" pitchFamily="34" charset="0"/>
            </a:endParaRPr>
          </a:p>
          <a:p>
            <a:pPr marL="0" indent="0">
              <a:buNone/>
            </a:pPr>
            <a:r>
              <a:rPr lang="en-US" sz="3600" b="1" dirty="0">
                <a:solidFill>
                  <a:schemeClr val="accent3">
                    <a:lumMod val="60000"/>
                    <a:lumOff val="40000"/>
                  </a:schemeClr>
                </a:solidFill>
                <a:latin typeface="Arial Black" panose="020B0A04020102020204" pitchFamily="34" charset="0"/>
              </a:rPr>
              <a:t>Advantages of eLearning</a:t>
            </a:r>
          </a:p>
          <a:p>
            <a:pPr marL="400050" lvl="1" indent="0">
              <a:buNone/>
            </a:pPr>
            <a:r>
              <a:rPr lang="en-US" sz="2600" b="1" dirty="0">
                <a:latin typeface="Arial Black" panose="020B0A04020102020204" pitchFamily="34" charset="0"/>
              </a:rPr>
              <a:t>Travel economy </a:t>
            </a:r>
            <a:endParaRPr lang="en-US" sz="2600" dirty="0">
              <a:latin typeface="Arial Black" panose="020B0A04020102020204" pitchFamily="34" charset="0"/>
            </a:endParaRPr>
          </a:p>
          <a:p>
            <a:pPr marL="400050" lvl="1" indent="0">
              <a:buNone/>
            </a:pPr>
            <a:r>
              <a:rPr lang="en-US" sz="2600" b="1" dirty="0">
                <a:latin typeface="Arial Black" panose="020B0A04020102020204" pitchFamily="34" charset="0"/>
              </a:rPr>
              <a:t>Globalization </a:t>
            </a:r>
            <a:endParaRPr lang="en-US" sz="2600" dirty="0">
              <a:latin typeface="Arial Black" panose="020B0A04020102020204" pitchFamily="34" charset="0"/>
            </a:endParaRPr>
          </a:p>
          <a:p>
            <a:pPr marL="400050" lvl="1" indent="0">
              <a:buNone/>
            </a:pPr>
            <a:r>
              <a:rPr lang="en-US" sz="2600" b="1" dirty="0">
                <a:latin typeface="Arial Black" panose="020B0A04020102020204" pitchFamily="34" charset="0"/>
              </a:rPr>
              <a:t>Learning materials always available</a:t>
            </a:r>
            <a:endParaRPr lang="en-US" sz="2600" dirty="0">
              <a:latin typeface="Arial Black" panose="020B0A04020102020204" pitchFamily="34" charset="0"/>
            </a:endParaRPr>
          </a:p>
          <a:p>
            <a:pPr marL="400050" lvl="1" indent="0">
              <a:buNone/>
            </a:pPr>
            <a:r>
              <a:rPr lang="en-US" sz="2600" b="1" dirty="0">
                <a:latin typeface="Arial Black" panose="020B0A04020102020204" pitchFamily="34" charset="0"/>
              </a:rPr>
              <a:t>Return on investment</a:t>
            </a:r>
            <a:endParaRPr lang="en-US" sz="2600" dirty="0">
              <a:latin typeface="Arial Black" panose="020B0A04020102020204" pitchFamily="34" charset="0"/>
            </a:endParaRPr>
          </a:p>
          <a:p>
            <a:endParaRPr lang="en-US" dirty="0"/>
          </a:p>
        </p:txBody>
      </p:sp>
      <p:pic>
        <p:nvPicPr>
          <p:cNvPr id="9" name="Picture 8">
            <a:extLst>
              <a:ext uri="{FF2B5EF4-FFF2-40B4-BE49-F238E27FC236}">
                <a16:creationId xmlns:a16="http://schemas.microsoft.com/office/drawing/2014/main" xmlns="" id="{741F6DC6-AD46-42EA-BBE4-4C3BE82A632A}"/>
              </a:ext>
            </a:extLst>
          </p:cNvPr>
          <p:cNvPicPr>
            <a:picLocks noChangeAspect="1"/>
          </p:cNvPicPr>
          <p:nvPr/>
        </p:nvPicPr>
        <p:blipFill>
          <a:blip r:embed="rId3"/>
          <a:stretch>
            <a:fillRect/>
          </a:stretch>
        </p:blipFill>
        <p:spPr>
          <a:xfrm>
            <a:off x="7077075" y="1009650"/>
            <a:ext cx="2857500" cy="2857500"/>
          </a:xfrm>
          <a:prstGeom prst="rect">
            <a:avLst/>
          </a:prstGeom>
        </p:spPr>
      </p:pic>
    </p:spTree>
    <p:extLst>
      <p:ext uri="{BB962C8B-B14F-4D97-AF65-F5344CB8AC3E}">
        <p14:creationId xmlns:p14="http://schemas.microsoft.com/office/powerpoint/2010/main" val="2423964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87ACEF-BA43-4B8A-B52A-471F62D23CE1}"/>
              </a:ext>
            </a:extLst>
          </p:cNvPr>
          <p:cNvSpPr>
            <a:spLocks noGrp="1"/>
          </p:cNvSpPr>
          <p:nvPr>
            <p:ph type="title"/>
          </p:nvPr>
        </p:nvSpPr>
        <p:spPr>
          <a:xfrm>
            <a:off x="2346260" y="528465"/>
            <a:ext cx="7782425" cy="863340"/>
          </a:xfrm>
        </p:spPr>
        <p:txBody>
          <a:bodyPr/>
          <a:lstStyle/>
          <a:p>
            <a:r>
              <a:rPr lang="en-US" sz="4400" dirty="0">
                <a:latin typeface="Arial Black" panose="020B0A04020102020204" pitchFamily="34" charset="0"/>
              </a:rPr>
              <a:t>Traditional </a:t>
            </a:r>
            <a:r>
              <a:rPr lang="en-US" sz="4400" dirty="0">
                <a:solidFill>
                  <a:schemeClr val="accent3">
                    <a:lumMod val="60000"/>
                    <a:lumOff val="40000"/>
                  </a:schemeClr>
                </a:solidFill>
                <a:latin typeface="Arial Black" panose="020B0A04020102020204" pitchFamily="34" charset="0"/>
              </a:rPr>
              <a:t>vs</a:t>
            </a:r>
            <a:r>
              <a:rPr lang="en-US" sz="4400" dirty="0">
                <a:latin typeface="Arial Black" panose="020B0A04020102020204" pitchFamily="34" charset="0"/>
              </a:rPr>
              <a:t> eLearning</a:t>
            </a:r>
          </a:p>
        </p:txBody>
      </p:sp>
      <p:sp>
        <p:nvSpPr>
          <p:cNvPr id="3" name="Text Placeholder 2">
            <a:extLst>
              <a:ext uri="{FF2B5EF4-FFF2-40B4-BE49-F238E27FC236}">
                <a16:creationId xmlns:a16="http://schemas.microsoft.com/office/drawing/2014/main" xmlns="" id="{9604FEC2-D2F4-4F54-BBBB-03579A35D139}"/>
              </a:ext>
            </a:extLst>
          </p:cNvPr>
          <p:cNvSpPr>
            <a:spLocks noGrp="1"/>
          </p:cNvSpPr>
          <p:nvPr>
            <p:ph type="body" idx="1"/>
          </p:nvPr>
        </p:nvSpPr>
        <p:spPr>
          <a:xfrm>
            <a:off x="952683" y="1466850"/>
            <a:ext cx="4943291" cy="1036864"/>
          </a:xfrm>
        </p:spPr>
        <p:txBody>
          <a:bodyPr/>
          <a:lstStyle/>
          <a:p>
            <a:r>
              <a:rPr lang="en-US" dirty="0">
                <a:solidFill>
                  <a:schemeClr val="accent3">
                    <a:lumMod val="40000"/>
                    <a:lumOff val="60000"/>
                  </a:schemeClr>
                </a:solidFill>
                <a:latin typeface="Arial Black" panose="020B0A04020102020204" pitchFamily="34" charset="0"/>
              </a:rPr>
              <a:t>(Content Oriented, Passive)</a:t>
            </a:r>
          </a:p>
          <a:p>
            <a:r>
              <a:rPr lang="en-US" dirty="0">
                <a:solidFill>
                  <a:schemeClr val="accent3">
                    <a:lumMod val="40000"/>
                    <a:lumOff val="60000"/>
                  </a:schemeClr>
                </a:solidFill>
                <a:latin typeface="Arial Black" panose="020B0A04020102020204" pitchFamily="34" charset="0"/>
              </a:rPr>
              <a:t>	</a:t>
            </a:r>
            <a:r>
              <a:rPr lang="en-US" dirty="0">
                <a:solidFill>
                  <a:schemeClr val="accent3">
                    <a:lumMod val="60000"/>
                    <a:lumOff val="40000"/>
                  </a:schemeClr>
                </a:solidFill>
                <a:latin typeface="Arial Black" panose="020B0A04020102020204" pitchFamily="34" charset="0"/>
              </a:rPr>
              <a:t>  Pros 				Cons</a:t>
            </a:r>
          </a:p>
        </p:txBody>
      </p:sp>
      <p:graphicFrame>
        <p:nvGraphicFramePr>
          <p:cNvPr id="7" name="Content Placeholder 6">
            <a:extLst>
              <a:ext uri="{FF2B5EF4-FFF2-40B4-BE49-F238E27FC236}">
                <a16:creationId xmlns:a16="http://schemas.microsoft.com/office/drawing/2014/main" xmlns="" id="{162A8E10-E246-43BF-AF3C-9DCA426ABB79}"/>
              </a:ext>
            </a:extLst>
          </p:cNvPr>
          <p:cNvGraphicFramePr>
            <a:graphicFrameLocks noGrp="1"/>
          </p:cNvGraphicFramePr>
          <p:nvPr>
            <p:ph sz="half" idx="2"/>
            <p:extLst>
              <p:ext uri="{D42A27DB-BD31-4B8C-83A1-F6EECF244321}">
                <p14:modId xmlns:p14="http://schemas.microsoft.com/office/powerpoint/2010/main" val="2206634023"/>
              </p:ext>
            </p:extLst>
          </p:nvPr>
        </p:nvGraphicFramePr>
        <p:xfrm>
          <a:off x="952683" y="2587337"/>
          <a:ext cx="5115608" cy="3741738"/>
        </p:xfrm>
        <a:graphic>
          <a:graphicData uri="http://schemas.openxmlformats.org/drawingml/2006/table">
            <a:tbl>
              <a:tblPr firstRow="1" bandRow="1">
                <a:tableStyleId>{ED083AE6-46FA-4A59-8FB0-9F97EB10719F}</a:tableStyleId>
              </a:tblPr>
              <a:tblGrid>
                <a:gridCol w="2557804">
                  <a:extLst>
                    <a:ext uri="{9D8B030D-6E8A-4147-A177-3AD203B41FA5}">
                      <a16:colId xmlns:a16="http://schemas.microsoft.com/office/drawing/2014/main" xmlns="" val="2083707453"/>
                    </a:ext>
                  </a:extLst>
                </a:gridCol>
                <a:gridCol w="2557804">
                  <a:extLst>
                    <a:ext uri="{9D8B030D-6E8A-4147-A177-3AD203B41FA5}">
                      <a16:colId xmlns:a16="http://schemas.microsoft.com/office/drawing/2014/main" xmlns="" val="3645350235"/>
                    </a:ext>
                  </a:extLst>
                </a:gridCol>
              </a:tblGrid>
              <a:tr h="3741738">
                <a:tc>
                  <a:txBody>
                    <a:bodyPr/>
                    <a:lstStyle/>
                    <a:p>
                      <a:pPr marL="285750" indent="-285750">
                        <a:buFont typeface="Arial" panose="020B0604020202020204" pitchFamily="34" charset="0"/>
                        <a:buChar char="•"/>
                      </a:pPr>
                      <a:r>
                        <a:rPr lang="en-US" sz="1600" dirty="0"/>
                        <a:t>Direct interaction</a:t>
                      </a:r>
                    </a:p>
                    <a:p>
                      <a:pPr marL="285750" indent="-285750">
                        <a:buFont typeface="Arial" panose="020B0604020202020204" pitchFamily="34" charset="0"/>
                        <a:buChar char="•"/>
                      </a:pPr>
                      <a:r>
                        <a:rPr lang="en-US" sz="1600" dirty="0"/>
                        <a:t>Personal communication</a:t>
                      </a:r>
                    </a:p>
                    <a:p>
                      <a:pPr marL="285750" indent="-285750">
                        <a:buFont typeface="Arial" panose="020B0604020202020204" pitchFamily="34" charset="0"/>
                        <a:buChar char="•"/>
                      </a:pPr>
                      <a:r>
                        <a:rPr lang="en-US" sz="1600" dirty="0"/>
                        <a:t>Suitable for those who have yet to join the workforce</a:t>
                      </a:r>
                    </a:p>
                    <a:p>
                      <a:pPr marL="285750" indent="-285750">
                        <a:buFont typeface="Arial" panose="020B0604020202020204" pitchFamily="34" charset="0"/>
                        <a:buChar char="•"/>
                      </a:pPr>
                      <a:r>
                        <a:rPr lang="en-US" sz="1600" dirty="0"/>
                        <a:t>Human interaction, schedules, discipline, fitness</a:t>
                      </a:r>
                    </a:p>
                    <a:p>
                      <a:pPr marL="285750" indent="-285750">
                        <a:buFont typeface="Arial" panose="020B0604020202020204" pitchFamily="34" charset="0"/>
                        <a:buChar char="•"/>
                      </a:pPr>
                      <a:r>
                        <a:rPr lang="en-US" sz="1600" dirty="0"/>
                        <a:t> True motivation, satisfaction, rewards, etc.</a:t>
                      </a:r>
                    </a:p>
                  </a:txBody>
                  <a:tcPr/>
                </a:tc>
                <a:tc>
                  <a:txBody>
                    <a:bodyPr/>
                    <a:lstStyle/>
                    <a:p>
                      <a:pPr marL="285750" indent="-285750">
                        <a:buFont typeface="Arial" panose="020B0604020202020204" pitchFamily="34" charset="0"/>
                        <a:buChar char="•"/>
                      </a:pPr>
                      <a:r>
                        <a:rPr lang="en-US" sz="1600" dirty="0"/>
                        <a:t>Sometimes fails in practical aspect</a:t>
                      </a:r>
                    </a:p>
                    <a:p>
                      <a:pPr marL="285750" indent="-285750">
                        <a:buFont typeface="Arial" panose="020B0604020202020204" pitchFamily="34" charset="0"/>
                        <a:buChar char="•"/>
                      </a:pPr>
                      <a:r>
                        <a:rPr lang="en-US" sz="1600" dirty="0"/>
                        <a:t>Can be expensive</a:t>
                      </a:r>
                    </a:p>
                    <a:p>
                      <a:pPr marL="285750" indent="-285750">
                        <a:buFont typeface="Arial" panose="020B0604020202020204" pitchFamily="34" charset="0"/>
                        <a:buChar char="•"/>
                      </a:pPr>
                      <a:r>
                        <a:rPr lang="en-US" sz="1600" dirty="0"/>
                        <a:t>Limited by time and space</a:t>
                      </a:r>
                    </a:p>
                    <a:p>
                      <a:pPr marL="285750" indent="-285750">
                        <a:buFont typeface="Arial" panose="020B0604020202020204" pitchFamily="34" charset="0"/>
                        <a:buChar char="•"/>
                      </a:pPr>
                      <a:r>
                        <a:rPr lang="en-US" sz="1600" dirty="0"/>
                        <a:t>Does not take into account individual needs and preferences</a:t>
                      </a:r>
                    </a:p>
                  </a:txBody>
                  <a:tcPr/>
                </a:tc>
                <a:extLst>
                  <a:ext uri="{0D108BD9-81ED-4DB2-BD59-A6C34878D82A}">
                    <a16:rowId xmlns:a16="http://schemas.microsoft.com/office/drawing/2014/main" xmlns="" val="2171811930"/>
                  </a:ext>
                </a:extLst>
              </a:tr>
            </a:tbl>
          </a:graphicData>
        </a:graphic>
      </p:graphicFrame>
      <p:sp>
        <p:nvSpPr>
          <p:cNvPr id="5" name="Text Placeholder 4">
            <a:extLst>
              <a:ext uri="{FF2B5EF4-FFF2-40B4-BE49-F238E27FC236}">
                <a16:creationId xmlns:a16="http://schemas.microsoft.com/office/drawing/2014/main" xmlns="" id="{0732A303-4894-4E5F-BFD2-EA0FCFED32AB}"/>
              </a:ext>
            </a:extLst>
          </p:cNvPr>
          <p:cNvSpPr>
            <a:spLocks noGrp="1"/>
          </p:cNvSpPr>
          <p:nvPr>
            <p:ph type="body" sz="quarter" idx="3"/>
          </p:nvPr>
        </p:nvSpPr>
        <p:spPr>
          <a:xfrm>
            <a:off x="6578971" y="1478290"/>
            <a:ext cx="4396339" cy="1036864"/>
          </a:xfrm>
        </p:spPr>
        <p:txBody>
          <a:bodyPr/>
          <a:lstStyle/>
          <a:p>
            <a:pPr algn="ctr"/>
            <a:r>
              <a:rPr lang="en-US" dirty="0">
                <a:solidFill>
                  <a:schemeClr val="accent3">
                    <a:lumMod val="40000"/>
                    <a:lumOff val="60000"/>
                  </a:schemeClr>
                </a:solidFill>
                <a:latin typeface="Arial Black" panose="020B0A04020102020204" pitchFamily="34" charset="0"/>
              </a:rPr>
              <a:t>   (User Oriented, Active)</a:t>
            </a:r>
          </a:p>
          <a:p>
            <a:r>
              <a:rPr lang="en-US" dirty="0">
                <a:solidFill>
                  <a:schemeClr val="accent3">
                    <a:lumMod val="60000"/>
                    <a:lumOff val="40000"/>
                  </a:schemeClr>
                </a:solidFill>
                <a:latin typeface="Arial Black" panose="020B0A04020102020204" pitchFamily="34" charset="0"/>
              </a:rPr>
              <a:t>	  Pros 		       Cons</a:t>
            </a:r>
          </a:p>
        </p:txBody>
      </p:sp>
      <p:graphicFrame>
        <p:nvGraphicFramePr>
          <p:cNvPr id="8" name="Content Placeholder 6">
            <a:extLst>
              <a:ext uri="{FF2B5EF4-FFF2-40B4-BE49-F238E27FC236}">
                <a16:creationId xmlns:a16="http://schemas.microsoft.com/office/drawing/2014/main" xmlns="" id="{5C7ED2D3-D837-472D-B57B-48D5349DE0B0}"/>
              </a:ext>
            </a:extLst>
          </p:cNvPr>
          <p:cNvGraphicFramePr>
            <a:graphicFrameLocks/>
          </p:cNvGraphicFramePr>
          <p:nvPr>
            <p:extLst>
              <p:ext uri="{D42A27DB-BD31-4B8C-83A1-F6EECF244321}">
                <p14:modId xmlns:p14="http://schemas.microsoft.com/office/powerpoint/2010/main" val="2038300080"/>
              </p:ext>
            </p:extLst>
          </p:nvPr>
        </p:nvGraphicFramePr>
        <p:xfrm>
          <a:off x="6276109" y="2587337"/>
          <a:ext cx="5106266" cy="3741738"/>
        </p:xfrm>
        <a:graphic>
          <a:graphicData uri="http://schemas.openxmlformats.org/drawingml/2006/table">
            <a:tbl>
              <a:tblPr firstRow="1" bandRow="1">
                <a:tableStyleId>{ED083AE6-46FA-4A59-8FB0-9F97EB10719F}</a:tableStyleId>
              </a:tblPr>
              <a:tblGrid>
                <a:gridCol w="2553133">
                  <a:extLst>
                    <a:ext uri="{9D8B030D-6E8A-4147-A177-3AD203B41FA5}">
                      <a16:colId xmlns:a16="http://schemas.microsoft.com/office/drawing/2014/main" xmlns="" val="2083707453"/>
                    </a:ext>
                  </a:extLst>
                </a:gridCol>
                <a:gridCol w="2553133">
                  <a:extLst>
                    <a:ext uri="{9D8B030D-6E8A-4147-A177-3AD203B41FA5}">
                      <a16:colId xmlns:a16="http://schemas.microsoft.com/office/drawing/2014/main" xmlns="" val="3645350235"/>
                    </a:ext>
                  </a:extLst>
                </a:gridCol>
              </a:tblGrid>
              <a:tr h="3741738">
                <a:tc>
                  <a:txBody>
                    <a:bodyPr/>
                    <a:lstStyle/>
                    <a:p>
                      <a:pPr marL="285750" indent="-285750">
                        <a:buFont typeface="Arial" panose="020B0604020202020204" pitchFamily="34" charset="0"/>
                        <a:buChar char="•"/>
                      </a:pPr>
                      <a:r>
                        <a:rPr lang="en-US" sz="1600" dirty="0"/>
                        <a:t>Convenient</a:t>
                      </a:r>
                    </a:p>
                    <a:p>
                      <a:pPr marL="285750" indent="-285750">
                        <a:buFont typeface="Arial" panose="020B0604020202020204" pitchFamily="34" charset="0"/>
                        <a:buChar char="•"/>
                      </a:pPr>
                      <a:r>
                        <a:rPr lang="en-US" sz="1600" dirty="0"/>
                        <a:t>Individualized</a:t>
                      </a:r>
                    </a:p>
                    <a:p>
                      <a:pPr marL="285750" indent="-285750">
                        <a:buFont typeface="Arial" panose="020B0604020202020204" pitchFamily="34" charset="0"/>
                        <a:buChar char="•"/>
                      </a:pPr>
                      <a:r>
                        <a:rPr lang="en-US" sz="1600" dirty="0"/>
                        <a:t>Non-standardized</a:t>
                      </a:r>
                    </a:p>
                    <a:p>
                      <a:pPr marL="285750" indent="-285750">
                        <a:buFont typeface="Arial" panose="020B0604020202020204" pitchFamily="34" charset="0"/>
                        <a:buChar char="•"/>
                      </a:pPr>
                      <a:r>
                        <a:rPr lang="en-US" sz="1600" dirty="0"/>
                        <a:t>Diversity</a:t>
                      </a:r>
                    </a:p>
                    <a:p>
                      <a:pPr marL="285750" indent="-285750">
                        <a:buFont typeface="Arial" panose="020B0604020202020204" pitchFamily="34" charset="0"/>
                        <a:buChar char="•"/>
                      </a:pPr>
                      <a:r>
                        <a:rPr lang="en-US" sz="1600" dirty="0"/>
                        <a:t>Suited for globalization</a:t>
                      </a:r>
                    </a:p>
                    <a:p>
                      <a:pPr marL="285750" indent="-285750">
                        <a:buFont typeface="Arial" panose="020B0604020202020204" pitchFamily="34" charset="0"/>
                        <a:buChar char="•"/>
                      </a:pPr>
                      <a:r>
                        <a:rPr lang="en-US" sz="1600" dirty="0"/>
                        <a:t>Rapid transfer of knowledge</a:t>
                      </a:r>
                    </a:p>
                    <a:p>
                      <a:pPr marL="285750" indent="-285750">
                        <a:buFont typeface="Arial" panose="020B0604020202020204" pitchFamily="34" charset="0"/>
                        <a:buChar char="•"/>
                      </a:pPr>
                      <a:r>
                        <a:rPr lang="en-US" sz="1600" dirty="0"/>
                        <a:t>Defeats language barriers</a:t>
                      </a:r>
                    </a:p>
                    <a:p>
                      <a:pPr marL="285750" indent="-285750">
                        <a:buFont typeface="Arial" panose="020B0604020202020204" pitchFamily="34" charset="0"/>
                        <a:buChar char="•"/>
                      </a:pPr>
                      <a:r>
                        <a:rPr lang="en-US" sz="1600" dirty="0"/>
                        <a:t>Multitude of platforms</a:t>
                      </a:r>
                    </a:p>
                    <a:p>
                      <a:pPr marL="285750" indent="-285750">
                        <a:buFont typeface="Arial" panose="020B0604020202020204" pitchFamily="34" charset="0"/>
                        <a:buChar char="•"/>
                      </a:pPr>
                      <a:r>
                        <a:rPr lang="en-US" sz="1600" dirty="0"/>
                        <a:t>Can use local or cloud Storage</a:t>
                      </a:r>
                    </a:p>
                  </a:txBody>
                  <a:tcPr/>
                </a:tc>
                <a:tc>
                  <a:txBody>
                    <a:bodyPr/>
                    <a:lstStyle/>
                    <a:p>
                      <a:pPr marL="285750" indent="-285750">
                        <a:buFont typeface="Arial" panose="020B0604020202020204" pitchFamily="34" charset="0"/>
                        <a:buChar char="•"/>
                      </a:pPr>
                      <a:r>
                        <a:rPr lang="en-US" sz="1800" dirty="0"/>
                        <a:t>Indirect interaction</a:t>
                      </a:r>
                    </a:p>
                    <a:p>
                      <a:pPr marL="285750" indent="-285750">
                        <a:buFont typeface="Arial" panose="020B0604020202020204" pitchFamily="34" charset="0"/>
                        <a:buChar char="•"/>
                      </a:pPr>
                      <a:r>
                        <a:rPr lang="en-US" sz="1800" dirty="0"/>
                        <a:t>Impersonal communication</a:t>
                      </a:r>
                    </a:p>
                  </a:txBody>
                  <a:tcPr/>
                </a:tc>
                <a:extLst>
                  <a:ext uri="{0D108BD9-81ED-4DB2-BD59-A6C34878D82A}">
                    <a16:rowId xmlns:a16="http://schemas.microsoft.com/office/drawing/2014/main" xmlns="" val="2171811930"/>
                  </a:ext>
                </a:extLst>
              </a:tr>
            </a:tbl>
          </a:graphicData>
        </a:graphic>
      </p:graphicFrame>
    </p:spTree>
    <p:extLst>
      <p:ext uri="{BB962C8B-B14F-4D97-AF65-F5344CB8AC3E}">
        <p14:creationId xmlns:p14="http://schemas.microsoft.com/office/powerpoint/2010/main" val="872056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19ADE9-911A-4A6B-B70E-AC55A6FDC681}"/>
              </a:ext>
            </a:extLst>
          </p:cNvPr>
          <p:cNvSpPr>
            <a:spLocks noGrp="1"/>
          </p:cNvSpPr>
          <p:nvPr>
            <p:ph type="ctrTitle"/>
          </p:nvPr>
        </p:nvSpPr>
        <p:spPr>
          <a:xfrm>
            <a:off x="1154955" y="1961606"/>
            <a:ext cx="8825658" cy="3329581"/>
          </a:xfrm>
        </p:spPr>
        <p:txBody>
          <a:bodyPr/>
          <a:lstStyle/>
          <a:p>
            <a:r>
              <a:rPr lang="en-US" sz="8800" b="1" dirty="0">
                <a:solidFill>
                  <a:schemeClr val="accent3">
                    <a:lumMod val="60000"/>
                    <a:lumOff val="40000"/>
                  </a:schemeClr>
                </a:solidFill>
                <a:latin typeface="Arial Black" panose="020B0A04020102020204" pitchFamily="34" charset="0"/>
              </a:rPr>
              <a:t>Chapter 2 </a:t>
            </a:r>
            <a:r>
              <a:rPr lang="en-US" sz="8800" b="1" dirty="0">
                <a:latin typeface="Arial Black" panose="020B0A04020102020204" pitchFamily="34" charset="0"/>
              </a:rPr>
              <a:t>Gamification</a:t>
            </a:r>
            <a:r>
              <a:rPr lang="en-US" dirty="0"/>
              <a:t/>
            </a:r>
            <a:br>
              <a:rPr lang="en-US" dirty="0"/>
            </a:br>
            <a:endParaRPr lang="en-US" dirty="0"/>
          </a:p>
        </p:txBody>
      </p:sp>
      <p:sp>
        <p:nvSpPr>
          <p:cNvPr id="3" name="Subtitle 2">
            <a:extLst>
              <a:ext uri="{FF2B5EF4-FFF2-40B4-BE49-F238E27FC236}">
                <a16:creationId xmlns:a16="http://schemas.microsoft.com/office/drawing/2014/main" xmlns="" id="{1E6DF122-C816-4982-8B82-4A82C91FB942}"/>
              </a:ext>
            </a:extLst>
          </p:cNvPr>
          <p:cNvSpPr>
            <a:spLocks noGrp="1"/>
          </p:cNvSpPr>
          <p:nvPr>
            <p:ph type="subTitle" idx="1"/>
          </p:nvPr>
        </p:nvSpPr>
        <p:spPr>
          <a:xfrm>
            <a:off x="1154955" y="4552950"/>
            <a:ext cx="8825658" cy="1638300"/>
          </a:xfrm>
        </p:spPr>
        <p:txBody>
          <a:bodyPr>
            <a:normAutofit fontScale="92500" lnSpcReduction="20000"/>
          </a:bodyPr>
          <a:lstStyle/>
          <a:p>
            <a:r>
              <a:rPr lang="en-US" b="1" dirty="0"/>
              <a:t>the implementation of concepts and practices from video game design in contexts not actually related to gaming. It can foster wishes of taking up the initiative and following up on activities, on the basis of a closely monitored and nurtured goal-oriented behavior, backed up by achievements, scores, leaderboards and other game design gimmicks. </a:t>
            </a:r>
          </a:p>
          <a:p>
            <a:endParaRPr lang="en-US" sz="1000" b="1" dirty="0"/>
          </a:p>
        </p:txBody>
      </p:sp>
      <p:pic>
        <p:nvPicPr>
          <p:cNvPr id="5" name="Picture 4">
            <a:extLst>
              <a:ext uri="{FF2B5EF4-FFF2-40B4-BE49-F238E27FC236}">
                <a16:creationId xmlns:a16="http://schemas.microsoft.com/office/drawing/2014/main" xmlns="" id="{46954E30-7C17-4B8E-A2DE-798246BB5327}"/>
              </a:ext>
            </a:extLst>
          </p:cNvPr>
          <p:cNvPicPr>
            <a:picLocks noChangeAspect="1"/>
          </p:cNvPicPr>
          <p:nvPr/>
        </p:nvPicPr>
        <p:blipFill>
          <a:blip r:embed="rId2"/>
          <a:stretch>
            <a:fillRect/>
          </a:stretch>
        </p:blipFill>
        <p:spPr>
          <a:xfrm rot="1191354">
            <a:off x="7905354" y="1090477"/>
            <a:ext cx="3036434" cy="2429147"/>
          </a:xfrm>
          <a:prstGeom prst="rect">
            <a:avLst/>
          </a:prstGeom>
        </p:spPr>
      </p:pic>
    </p:spTree>
    <p:extLst>
      <p:ext uri="{BB962C8B-B14F-4D97-AF65-F5344CB8AC3E}">
        <p14:creationId xmlns:p14="http://schemas.microsoft.com/office/powerpoint/2010/main" val="182198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7800A9-C203-4F4E-88F2-2E7D6B37630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xmlns="" id="{3317DBED-D645-4EAE-B96A-30D6A80020C6}"/>
              </a:ext>
            </a:extLst>
          </p:cNvPr>
          <p:cNvSpPr>
            <a:spLocks noGrp="1"/>
          </p:cNvSpPr>
          <p:nvPr>
            <p:ph idx="1"/>
          </p:nvPr>
        </p:nvSpPr>
        <p:spPr>
          <a:xfrm>
            <a:off x="1103312" y="561976"/>
            <a:ext cx="8946541" cy="5686424"/>
          </a:xfrm>
        </p:spPr>
        <p:txBody>
          <a:bodyPr>
            <a:normAutofit fontScale="85000" lnSpcReduction="20000"/>
          </a:bodyPr>
          <a:lstStyle/>
          <a:p>
            <a:pPr marL="0" indent="0">
              <a:buNone/>
            </a:pPr>
            <a:r>
              <a:rPr lang="en-US" sz="2400" dirty="0">
                <a:solidFill>
                  <a:schemeClr val="accent3">
                    <a:lumMod val="60000"/>
                    <a:lumOff val="40000"/>
                  </a:schemeClr>
                </a:solidFill>
                <a:latin typeface="Arial Black" panose="020B0A04020102020204" pitchFamily="34" charset="0"/>
              </a:rPr>
              <a:t>Game design elements</a:t>
            </a:r>
          </a:p>
          <a:p>
            <a:pPr marL="457200" indent="-457200">
              <a:buFont typeface="+mj-lt"/>
              <a:buAutoNum type="arabicPeriod"/>
            </a:pPr>
            <a:r>
              <a:rPr lang="en-US" dirty="0">
                <a:latin typeface="Arial Black" panose="020B0A04020102020204" pitchFamily="34" charset="0"/>
              </a:rPr>
              <a:t>Points </a:t>
            </a:r>
          </a:p>
          <a:p>
            <a:pPr marL="457200" indent="-457200">
              <a:buFont typeface="+mj-lt"/>
              <a:buAutoNum type="arabicPeriod"/>
            </a:pPr>
            <a:r>
              <a:rPr lang="en-US" dirty="0">
                <a:latin typeface="Arial Black" panose="020B0A04020102020204" pitchFamily="34" charset="0"/>
              </a:rPr>
              <a:t>Badges</a:t>
            </a:r>
          </a:p>
          <a:p>
            <a:pPr marL="457200" indent="-457200">
              <a:buFont typeface="+mj-lt"/>
              <a:buAutoNum type="arabicPeriod"/>
            </a:pPr>
            <a:r>
              <a:rPr lang="en-US" dirty="0">
                <a:latin typeface="Arial Black" panose="020B0A04020102020204" pitchFamily="34" charset="0"/>
              </a:rPr>
              <a:t>Leaderboards</a:t>
            </a:r>
          </a:p>
          <a:p>
            <a:pPr marL="457200" indent="-457200">
              <a:buFont typeface="+mj-lt"/>
              <a:buAutoNum type="arabicPeriod"/>
            </a:pPr>
            <a:r>
              <a:rPr lang="en-US" dirty="0">
                <a:latin typeface="Arial Black" panose="020B0A04020102020204" pitchFamily="34" charset="0"/>
              </a:rPr>
              <a:t>Performance graphs </a:t>
            </a:r>
          </a:p>
          <a:p>
            <a:pPr marL="457200" indent="-457200">
              <a:buFont typeface="+mj-lt"/>
              <a:buAutoNum type="arabicPeriod"/>
            </a:pPr>
            <a:r>
              <a:rPr lang="en-US" dirty="0">
                <a:latin typeface="Arial Black" panose="020B0A04020102020204" pitchFamily="34" charset="0"/>
              </a:rPr>
              <a:t>Storylines </a:t>
            </a:r>
          </a:p>
          <a:p>
            <a:pPr marL="457200" indent="-457200">
              <a:buFont typeface="+mj-lt"/>
              <a:buAutoNum type="arabicPeriod"/>
            </a:pPr>
            <a:r>
              <a:rPr lang="en-US" dirty="0">
                <a:latin typeface="Arial Black" panose="020B0A04020102020204" pitchFamily="34" charset="0"/>
              </a:rPr>
              <a:t>Avatars</a:t>
            </a:r>
          </a:p>
          <a:p>
            <a:pPr marL="457200" indent="-457200">
              <a:buFont typeface="+mj-lt"/>
              <a:buAutoNum type="arabicPeriod"/>
            </a:pPr>
            <a:r>
              <a:rPr lang="en-US" dirty="0">
                <a:latin typeface="Arial Black" panose="020B0A04020102020204" pitchFamily="34" charset="0"/>
              </a:rPr>
              <a:t>Quests</a:t>
            </a:r>
          </a:p>
          <a:p>
            <a:pPr marL="457200" indent="-457200">
              <a:buFont typeface="+mj-lt"/>
              <a:buAutoNum type="arabicPeriod"/>
            </a:pPr>
            <a:r>
              <a:rPr lang="en-US" dirty="0">
                <a:latin typeface="Arial Black" panose="020B0A04020102020204" pitchFamily="34" charset="0"/>
              </a:rPr>
              <a:t>Teammates </a:t>
            </a:r>
          </a:p>
          <a:p>
            <a:pPr marL="457200" indent="-457200">
              <a:buFont typeface="+mj-lt"/>
              <a:buAutoNum type="arabicPeriod"/>
            </a:pPr>
            <a:r>
              <a:rPr lang="en-US" dirty="0">
                <a:latin typeface="Arial Black" panose="020B0A04020102020204" pitchFamily="34" charset="0"/>
              </a:rPr>
              <a:t>Time pressure </a:t>
            </a:r>
          </a:p>
          <a:p>
            <a:pPr marL="457200" indent="-457200">
              <a:buFont typeface="+mj-lt"/>
              <a:buAutoNum type="arabicPeriod"/>
            </a:pPr>
            <a:r>
              <a:rPr lang="en-US" dirty="0">
                <a:latin typeface="Arial Black" panose="020B0A04020102020204" pitchFamily="34" charset="0"/>
              </a:rPr>
              <a:t>Scarcity </a:t>
            </a:r>
          </a:p>
          <a:p>
            <a:pPr marL="457200" indent="-457200">
              <a:buFont typeface="+mj-lt"/>
              <a:buAutoNum type="arabicPeriod"/>
            </a:pPr>
            <a:r>
              <a:rPr lang="en-US" dirty="0">
                <a:latin typeface="Arial Black" panose="020B0A04020102020204" pitchFamily="34" charset="0"/>
              </a:rPr>
              <a:t>Consequences and loss aversion </a:t>
            </a:r>
          </a:p>
          <a:p>
            <a:pPr marL="457200" indent="-457200">
              <a:buFont typeface="+mj-lt"/>
              <a:buAutoNum type="arabicPeriod"/>
            </a:pPr>
            <a:r>
              <a:rPr lang="en-US" dirty="0">
                <a:latin typeface="Arial Black" panose="020B0A04020102020204" pitchFamily="34" charset="0"/>
              </a:rPr>
              <a:t>Tutorials</a:t>
            </a:r>
          </a:p>
          <a:p>
            <a:pPr marL="457200" indent="-457200">
              <a:buFont typeface="+mj-lt"/>
              <a:buAutoNum type="arabicPeriod"/>
            </a:pPr>
            <a:r>
              <a:rPr lang="en-US" dirty="0" err="1">
                <a:latin typeface="Arial Black" panose="020B0A04020102020204" pitchFamily="34" charset="0"/>
              </a:rPr>
              <a:t>Mistery</a:t>
            </a:r>
            <a:r>
              <a:rPr lang="en-US" dirty="0">
                <a:latin typeface="Arial Black" panose="020B0A04020102020204" pitchFamily="34" charset="0"/>
              </a:rPr>
              <a:t> and curiosity </a:t>
            </a:r>
          </a:p>
          <a:p>
            <a:pPr marL="457200" indent="-457200">
              <a:buFont typeface="+mj-lt"/>
              <a:buAutoNum type="arabicPeriod"/>
            </a:pPr>
            <a:r>
              <a:rPr lang="en-US" dirty="0">
                <a:latin typeface="Arial Black" panose="020B0A04020102020204" pitchFamily="34" charset="0"/>
              </a:rPr>
              <a:t>Customization</a:t>
            </a:r>
          </a:p>
          <a:p>
            <a:pPr marL="457200" indent="-457200">
              <a:buFont typeface="+mj-lt"/>
              <a:buAutoNum type="arabicPeriod"/>
            </a:pPr>
            <a:r>
              <a:rPr lang="en-US" dirty="0">
                <a:latin typeface="Arial Black" panose="020B0A04020102020204" pitchFamily="34" charset="0"/>
              </a:rPr>
              <a:t>Reminders</a:t>
            </a:r>
          </a:p>
          <a:p>
            <a:endParaRPr lang="en-US" dirty="0"/>
          </a:p>
        </p:txBody>
      </p:sp>
      <p:pic>
        <p:nvPicPr>
          <p:cNvPr id="5" name="Picture 4">
            <a:extLst>
              <a:ext uri="{FF2B5EF4-FFF2-40B4-BE49-F238E27FC236}">
                <a16:creationId xmlns:a16="http://schemas.microsoft.com/office/drawing/2014/main" xmlns="" id="{22DCB21E-7B60-422E-B11F-EFD9ED22D85D}"/>
              </a:ext>
            </a:extLst>
          </p:cNvPr>
          <p:cNvPicPr>
            <a:picLocks noChangeAspect="1"/>
          </p:cNvPicPr>
          <p:nvPr/>
        </p:nvPicPr>
        <p:blipFill>
          <a:blip r:embed="rId2"/>
          <a:stretch>
            <a:fillRect/>
          </a:stretch>
        </p:blipFill>
        <p:spPr>
          <a:xfrm>
            <a:off x="4800600" y="452718"/>
            <a:ext cx="6000750" cy="3238500"/>
          </a:xfrm>
          <a:prstGeom prst="rect">
            <a:avLst/>
          </a:prstGeom>
        </p:spPr>
      </p:pic>
    </p:spTree>
    <p:extLst>
      <p:ext uri="{BB962C8B-B14F-4D97-AF65-F5344CB8AC3E}">
        <p14:creationId xmlns:p14="http://schemas.microsoft.com/office/powerpoint/2010/main" val="3472963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07EF5BA-042B-4F07-BD9A-560BF0E0317C}"/>
              </a:ext>
            </a:extLst>
          </p:cNvPr>
          <p:cNvPicPr>
            <a:picLocks noChangeAspect="1"/>
          </p:cNvPicPr>
          <p:nvPr/>
        </p:nvPicPr>
        <p:blipFill>
          <a:blip r:embed="rId2"/>
          <a:stretch>
            <a:fillRect/>
          </a:stretch>
        </p:blipFill>
        <p:spPr>
          <a:xfrm>
            <a:off x="5019674" y="819150"/>
            <a:ext cx="4829175" cy="4829175"/>
          </a:xfrm>
          <a:prstGeom prst="rect">
            <a:avLst/>
          </a:prstGeom>
        </p:spPr>
      </p:pic>
      <p:sp>
        <p:nvSpPr>
          <p:cNvPr id="2" name="Title 1">
            <a:extLst>
              <a:ext uri="{FF2B5EF4-FFF2-40B4-BE49-F238E27FC236}">
                <a16:creationId xmlns:a16="http://schemas.microsoft.com/office/drawing/2014/main" xmlns="" id="{8FA1353F-2660-444D-805D-A0B736E9D044}"/>
              </a:ext>
            </a:extLst>
          </p:cNvPr>
          <p:cNvSpPr>
            <a:spLocks noGrp="1"/>
          </p:cNvSpPr>
          <p:nvPr>
            <p:ph type="title"/>
          </p:nvPr>
        </p:nvSpPr>
        <p:spPr>
          <a:xfrm>
            <a:off x="646111" y="452718"/>
            <a:ext cx="11031539" cy="1400530"/>
          </a:xfrm>
        </p:spPr>
        <p:txBody>
          <a:bodyPr/>
          <a:lstStyle/>
          <a:p>
            <a:r>
              <a:rPr lang="en-US" dirty="0">
                <a:latin typeface="Arial Black" panose="020B0A04020102020204" pitchFamily="34" charset="0"/>
              </a:rPr>
              <a:t>Psychological theories of motivation </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BA4EF628-1615-4DD4-81EE-EA4B9C6CAA90}"/>
              </a:ext>
            </a:extLst>
          </p:cNvPr>
          <p:cNvSpPr>
            <a:spLocks noGrp="1"/>
          </p:cNvSpPr>
          <p:nvPr>
            <p:ph idx="1"/>
          </p:nvPr>
        </p:nvSpPr>
        <p:spPr>
          <a:xfrm>
            <a:off x="1103312" y="1371600"/>
            <a:ext cx="8946541" cy="4876799"/>
          </a:xfrm>
        </p:spPr>
        <p:txBody>
          <a:bodyPr/>
          <a:lstStyle/>
          <a:p>
            <a:pPr marL="0" indent="0">
              <a:buNone/>
            </a:pPr>
            <a:r>
              <a:rPr lang="en-US" sz="2400" b="1" dirty="0">
                <a:solidFill>
                  <a:schemeClr val="accent3">
                    <a:lumMod val="60000"/>
                    <a:lumOff val="40000"/>
                  </a:schemeClr>
                </a:solidFill>
                <a:latin typeface="Arial Black" panose="020B0A04020102020204" pitchFamily="34" charset="0"/>
              </a:rPr>
              <a:t>Maslow’s Hierarchy of Needs</a:t>
            </a:r>
            <a:endParaRPr lang="en-US" sz="2400" dirty="0">
              <a:solidFill>
                <a:schemeClr val="accent3">
                  <a:lumMod val="60000"/>
                  <a:lumOff val="40000"/>
                </a:schemeClr>
              </a:solidFill>
              <a:latin typeface="Arial Black" panose="020B0A04020102020204" pitchFamily="34" charset="0"/>
            </a:endParaRPr>
          </a:p>
          <a:p>
            <a:pPr marL="0" indent="0">
              <a:buNone/>
            </a:pPr>
            <a:r>
              <a:rPr lang="en-US" sz="2400" b="1" dirty="0">
                <a:solidFill>
                  <a:schemeClr val="accent3">
                    <a:lumMod val="60000"/>
                    <a:lumOff val="40000"/>
                  </a:schemeClr>
                </a:solidFill>
                <a:latin typeface="Arial Black" panose="020B0A04020102020204" pitchFamily="34" charset="0"/>
              </a:rPr>
              <a:t>The expectancy theory</a:t>
            </a:r>
          </a:p>
          <a:p>
            <a:pPr marL="0" indent="0">
              <a:buNone/>
            </a:pPr>
            <a:r>
              <a:rPr lang="en-US" dirty="0"/>
              <a:t>Individuals choose to behave in specific ways based upon the expected outcomes which result from their activities. </a:t>
            </a:r>
          </a:p>
          <a:p>
            <a:pPr marL="0" indent="0">
              <a:buNone/>
            </a:pPr>
            <a:r>
              <a:rPr lang="en-US" sz="2400" b="1" dirty="0">
                <a:solidFill>
                  <a:schemeClr val="accent3">
                    <a:lumMod val="60000"/>
                    <a:lumOff val="40000"/>
                  </a:schemeClr>
                </a:solidFill>
                <a:latin typeface="Arial Black" panose="020B0A04020102020204" pitchFamily="34" charset="0"/>
              </a:rPr>
              <a:t>The Hawthorne effect </a:t>
            </a:r>
          </a:p>
          <a:p>
            <a:pPr marL="0" indent="0">
              <a:buNone/>
            </a:pPr>
            <a:r>
              <a:rPr lang="en-US" dirty="0"/>
              <a:t>There exists a tendency of individuals to perform better under the impression of being observed.</a:t>
            </a:r>
          </a:p>
          <a:p>
            <a:pPr marL="0" indent="0">
              <a:buNone/>
            </a:pPr>
            <a:r>
              <a:rPr lang="en-US" sz="2400" b="1" dirty="0">
                <a:solidFill>
                  <a:schemeClr val="accent3">
                    <a:lumMod val="60000"/>
                    <a:lumOff val="40000"/>
                  </a:schemeClr>
                </a:solidFill>
                <a:latin typeface="Arial Black" panose="020B0A04020102020204" pitchFamily="34" charset="0"/>
              </a:rPr>
              <a:t>The incentive theory </a:t>
            </a:r>
          </a:p>
          <a:p>
            <a:pPr marL="0" indent="0">
              <a:buNone/>
            </a:pPr>
            <a:r>
              <a:rPr lang="en-US" dirty="0"/>
              <a:t>Individual actions are motivated by the desire for rewards.</a:t>
            </a:r>
          </a:p>
          <a:p>
            <a:pPr marL="0" indent="0">
              <a:buNone/>
            </a:pPr>
            <a:r>
              <a:rPr lang="en-US" sz="2400" b="1" dirty="0">
                <a:solidFill>
                  <a:schemeClr val="accent3">
                    <a:lumMod val="60000"/>
                    <a:lumOff val="40000"/>
                  </a:schemeClr>
                </a:solidFill>
                <a:latin typeface="Arial Black" panose="020B0A04020102020204" pitchFamily="34" charset="0"/>
              </a:rPr>
              <a:t>Goal-setting theory </a:t>
            </a:r>
          </a:p>
          <a:p>
            <a:pPr marL="0" indent="0">
              <a:buNone/>
            </a:pPr>
            <a:r>
              <a:rPr lang="en-US" dirty="0"/>
              <a:t>Settling for clear and ambitious objectives increases performance</a:t>
            </a:r>
          </a:p>
          <a:p>
            <a:endParaRPr lang="en-US" dirty="0"/>
          </a:p>
        </p:txBody>
      </p:sp>
    </p:spTree>
    <p:extLst>
      <p:ext uri="{BB962C8B-B14F-4D97-AF65-F5344CB8AC3E}">
        <p14:creationId xmlns:p14="http://schemas.microsoft.com/office/powerpoint/2010/main" val="1631287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08D270E-1392-4577-815B-10E02CD5F1C3}"/>
              </a:ext>
            </a:extLst>
          </p:cNvPr>
          <p:cNvPicPr>
            <a:picLocks noChangeAspect="1"/>
          </p:cNvPicPr>
          <p:nvPr/>
        </p:nvPicPr>
        <p:blipFill>
          <a:blip r:embed="rId2"/>
          <a:stretch>
            <a:fillRect/>
          </a:stretch>
        </p:blipFill>
        <p:spPr>
          <a:xfrm rot="3531602">
            <a:off x="4223920" y="-640172"/>
            <a:ext cx="5780921" cy="9416885"/>
          </a:xfrm>
          <a:prstGeom prst="rect">
            <a:avLst/>
          </a:prstGeom>
        </p:spPr>
      </p:pic>
      <p:sp>
        <p:nvSpPr>
          <p:cNvPr id="2" name="Title 1">
            <a:extLst>
              <a:ext uri="{FF2B5EF4-FFF2-40B4-BE49-F238E27FC236}">
                <a16:creationId xmlns:a16="http://schemas.microsoft.com/office/drawing/2014/main" xmlns="" id="{ECF57518-3178-415E-9ED4-B9CEED21D483}"/>
              </a:ext>
            </a:extLst>
          </p:cNvPr>
          <p:cNvSpPr>
            <a:spLocks noGrp="1"/>
          </p:cNvSpPr>
          <p:nvPr>
            <p:ph type="title"/>
          </p:nvPr>
        </p:nvSpPr>
        <p:spPr>
          <a:xfrm>
            <a:off x="646111" y="452718"/>
            <a:ext cx="10498139" cy="1400530"/>
          </a:xfrm>
        </p:spPr>
        <p:txBody>
          <a:bodyPr/>
          <a:lstStyle/>
          <a:p>
            <a:r>
              <a:rPr lang="en-US" sz="3600" b="1" dirty="0">
                <a:latin typeface="Arial Black" panose="020B0A04020102020204" pitchFamily="34" charset="0"/>
              </a:rPr>
              <a:t>Examples of </a:t>
            </a:r>
            <a:r>
              <a:rPr lang="en-US" sz="3600" b="1" dirty="0">
                <a:solidFill>
                  <a:schemeClr val="accent3">
                    <a:lumMod val="60000"/>
                    <a:lumOff val="40000"/>
                  </a:schemeClr>
                </a:solidFill>
                <a:latin typeface="Arial Black" panose="020B0A04020102020204" pitchFamily="34" charset="0"/>
              </a:rPr>
              <a:t>successful implementation </a:t>
            </a:r>
            <a:r>
              <a:rPr lang="en-US" sz="3600" b="1" dirty="0">
                <a:latin typeface="Arial Black" panose="020B0A04020102020204" pitchFamily="34" charset="0"/>
              </a:rPr>
              <a:t>in </a:t>
            </a:r>
            <a:r>
              <a:rPr lang="en-US" sz="3600" b="1" dirty="0">
                <a:solidFill>
                  <a:schemeClr val="accent3">
                    <a:lumMod val="60000"/>
                    <a:lumOff val="40000"/>
                  </a:schemeClr>
                </a:solidFill>
                <a:latin typeface="Arial Black" panose="020B0A04020102020204" pitchFamily="34" charset="0"/>
              </a:rPr>
              <a:t>recruitment and retention </a:t>
            </a:r>
            <a:endParaRPr lang="en-US" sz="3600" dirty="0">
              <a:solidFill>
                <a:schemeClr val="accent3">
                  <a:lumMod val="60000"/>
                  <a:lumOff val="40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xmlns="" id="{D49EF7FF-F3E1-4A23-A25C-C43676B93154}"/>
              </a:ext>
            </a:extLst>
          </p:cNvPr>
          <p:cNvSpPr>
            <a:spLocks noGrp="1"/>
          </p:cNvSpPr>
          <p:nvPr>
            <p:ph idx="1"/>
          </p:nvPr>
        </p:nvSpPr>
        <p:spPr/>
        <p:txBody>
          <a:bodyPr>
            <a:normAutofit/>
          </a:bodyPr>
          <a:lstStyle/>
          <a:p>
            <a:r>
              <a:rPr lang="en-US" sz="2800" b="1" dirty="0">
                <a:latin typeface="Arial Black" panose="020B0A04020102020204" pitchFamily="34" charset="0"/>
              </a:rPr>
              <a:t>Google</a:t>
            </a:r>
            <a:endParaRPr lang="en-US" sz="2800" dirty="0">
              <a:latin typeface="Arial Black" panose="020B0A04020102020204" pitchFamily="34" charset="0"/>
            </a:endParaRPr>
          </a:p>
          <a:p>
            <a:r>
              <a:rPr lang="en-US" sz="2800" b="1" dirty="0">
                <a:latin typeface="Arial Black" panose="020B0A04020102020204" pitchFamily="34" charset="0"/>
              </a:rPr>
              <a:t>SIE (The External Information Service in Romania) </a:t>
            </a:r>
            <a:endParaRPr lang="en-US" sz="2800" dirty="0">
              <a:latin typeface="Arial Black" panose="020B0A04020102020204" pitchFamily="34" charset="0"/>
            </a:endParaRPr>
          </a:p>
          <a:p>
            <a:r>
              <a:rPr lang="en-US" sz="2800" b="1" dirty="0">
                <a:latin typeface="Arial Black" panose="020B0A04020102020204" pitchFamily="34" charset="0"/>
              </a:rPr>
              <a:t>UK Government Communications Headquarters (GCHQ) </a:t>
            </a:r>
            <a:endParaRPr lang="en-US" sz="2800" dirty="0">
              <a:latin typeface="Arial Black" panose="020B0A04020102020204" pitchFamily="34" charset="0"/>
            </a:endParaRPr>
          </a:p>
          <a:p>
            <a:r>
              <a:rPr lang="en-US" sz="2800" b="1" dirty="0">
                <a:latin typeface="Arial Black" panose="020B0A04020102020204" pitchFamily="34" charset="0"/>
              </a:rPr>
              <a:t>Domino’s Pizza Mogul</a:t>
            </a:r>
            <a:endParaRPr lang="en-US" sz="2800" dirty="0">
              <a:latin typeface="Arial Black" panose="020B0A04020102020204" pitchFamily="34" charset="0"/>
            </a:endParaRPr>
          </a:p>
          <a:p>
            <a:r>
              <a:rPr lang="en-US" sz="2800" b="1" dirty="0">
                <a:latin typeface="Arial Black" panose="020B0A04020102020204" pitchFamily="34" charset="0"/>
              </a:rPr>
              <a:t>Umbel</a:t>
            </a:r>
            <a:endParaRPr lang="en-US" sz="2800" dirty="0">
              <a:latin typeface="Arial Black" panose="020B0A04020102020204" pitchFamily="34" charset="0"/>
            </a:endParaRPr>
          </a:p>
          <a:p>
            <a:r>
              <a:rPr lang="en-US" sz="2800" b="1" dirty="0">
                <a:latin typeface="Arial Black" panose="020B0A04020102020204" pitchFamily="34" charset="0"/>
              </a:rPr>
              <a:t>Knack</a:t>
            </a:r>
            <a:endParaRPr lang="en-US" sz="2800" dirty="0">
              <a:latin typeface="Arial Black" panose="020B0A04020102020204" pitchFamily="34" charset="0"/>
            </a:endParaRPr>
          </a:p>
        </p:txBody>
      </p:sp>
    </p:spTree>
    <p:extLst>
      <p:ext uri="{BB962C8B-B14F-4D97-AF65-F5344CB8AC3E}">
        <p14:creationId xmlns:p14="http://schemas.microsoft.com/office/powerpoint/2010/main" val="34342414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f5c4ee3d-bc97-4ba5-85d3-49ed53bc2ed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874</TotalTime>
  <Words>1404</Words>
  <Application>Microsoft Office PowerPoint</Application>
  <PresentationFormat>Widescreen</PresentationFormat>
  <Paragraphs>299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Century Gothic</vt:lpstr>
      <vt:lpstr>FreeSans</vt:lpstr>
      <vt:lpstr>Liberation Serif</vt:lpstr>
      <vt:lpstr>Noto Sans CJK SC Regular</vt:lpstr>
      <vt:lpstr>Wingdings 3</vt:lpstr>
      <vt:lpstr>Ion</vt:lpstr>
      <vt:lpstr>Corporate eLearning</vt:lpstr>
      <vt:lpstr>Chapter 1 eLearning </vt:lpstr>
      <vt:lpstr>PowerPoint Presentation</vt:lpstr>
      <vt:lpstr>PowerPoint Presentation</vt:lpstr>
      <vt:lpstr>Traditional vs eLearning</vt:lpstr>
      <vt:lpstr>Chapter 2 Gamification </vt:lpstr>
      <vt:lpstr> </vt:lpstr>
      <vt:lpstr>Psychological theories of motivation  </vt:lpstr>
      <vt:lpstr>Examples of successful implementation in recruitment and retention </vt:lpstr>
      <vt:lpstr>  Chapter 3 AR &amp; VR </vt:lpstr>
      <vt:lpstr> Cognitive Theory         of  Multimedia Learning       by Mayer   </vt:lpstr>
      <vt:lpstr>Chapter 4 Research methodology  </vt:lpstr>
      <vt:lpstr>PowerPoint Presentation</vt:lpstr>
      <vt:lpstr>Chapter 5 Scientific research  </vt:lpstr>
      <vt:lpstr>An overview of the situation of IT&amp;C in the EU-28 </vt:lpstr>
      <vt:lpstr>An overview of the situation of IT&amp;C in the EU-28</vt:lpstr>
      <vt:lpstr>An overview of the worldwide situation of eLearning  </vt:lpstr>
      <vt:lpstr>An overview of the worldwide situation of gamification</vt:lpstr>
      <vt:lpstr>Conclusions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eLearning</dc:title>
  <dc:creator>aln.prd@outlook.com</dc:creator>
  <cp:lastModifiedBy>alnpr</cp:lastModifiedBy>
  <cp:revision>38</cp:revision>
  <dcterms:created xsi:type="dcterms:W3CDTF">2018-06-16T09:11:03Z</dcterms:created>
  <dcterms:modified xsi:type="dcterms:W3CDTF">2018-06-20T18:27:09Z</dcterms:modified>
</cp:coreProperties>
</file>