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74" r:id="rId12"/>
    <p:sldId id="265" r:id="rId13"/>
    <p:sldId id="273" r:id="rId14"/>
    <p:sldId id="269" r:id="rId15"/>
    <p:sldId id="275" r:id="rId16"/>
    <p:sldId id="276" r:id="rId17"/>
    <p:sldId id="270" r:id="rId18"/>
    <p:sldId id="266" r:id="rId19"/>
    <p:sldId id="267" r:id="rId20"/>
    <p:sldId id="271" r:id="rId21"/>
    <p:sldId id="277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FF4B-9E2A-44B1-B06B-4AC6440BC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C2F89-8E56-426B-BDD7-C8B68497D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5E33E-1CBB-4165-A50F-73E66428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73BE-84D5-4B7A-BD02-008EF4B3AC88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51065-BB02-475C-9477-25E68665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AB9B9-3403-4F71-AE60-7854B21D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FEAB-EB0C-4CC3-8D91-BB6666AABD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50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A9A7-65F4-440D-85DB-0EB62083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781AB-96D8-4258-90E2-9EEF94302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F8058-0823-4829-8159-7510F076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73BE-84D5-4B7A-BD02-008EF4B3AC88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E481D-91A1-4419-BD79-FBA2E0F0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3E89C-473B-4695-AF3D-E38E5C38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FEAB-EB0C-4CC3-8D91-BB6666AABD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54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E1B57A-15A1-4C29-9454-552ADA0D2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FEF1E-396F-483F-B3F4-54714588C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D951B-19F7-4A03-B988-F465B416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73BE-84D5-4B7A-BD02-008EF4B3AC88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22B69-F026-4597-8D29-ABD93349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0558D-61E0-4A1D-9556-97636BCB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FEAB-EB0C-4CC3-8D91-BB6666AABD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7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2D3B-F227-42A2-AFC0-9A1108F4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C48FA-3924-42A4-83D0-4DB2C8890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222A3-327A-4CCA-BFE0-EE4C9801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73BE-84D5-4B7A-BD02-008EF4B3AC88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CEF6C-BD7D-4825-8348-84829A42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151D1-F911-4886-954C-A804D636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FEAB-EB0C-4CC3-8D91-BB6666AABD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137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7541-3797-465D-911A-A1422BE27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77409-04AA-45F4-B214-192CF0E13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38257-5F86-44E1-A06C-877F48CF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73BE-84D5-4B7A-BD02-008EF4B3AC88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1C6F-9A28-4667-BD78-74C83E13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CAB2B-CE1A-4788-973F-03EB4BED5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FEAB-EB0C-4CC3-8D91-BB6666AABD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840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C792-AF12-4803-A8A2-74B2CC9A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BE877-1113-4382-91A4-2A5377880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0EECB-00A7-4AA2-95E1-B83C807BC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03436-A7E3-43C9-9379-1D5584E4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73BE-84D5-4B7A-BD02-008EF4B3AC88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7C86B-E1CB-42B2-9BD1-C46EAEA4C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64E9E-F319-4BD1-8DF5-83A3E151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FEAB-EB0C-4CC3-8D91-BB6666AABD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125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BA5E-B715-4B45-B553-94415B26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1E6F7-6B0E-4979-A956-8528BA598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C4C03-A617-43A6-B30B-E049A38D2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0E1F1E-3082-4817-9D9A-E621E8007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51137F-C82A-44DD-80C4-6186528F9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4ED063-BE9C-47AA-A1B4-FDC5EAA4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73BE-84D5-4B7A-BD02-008EF4B3AC88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383B7D-5D98-4D94-8FDC-C4B957DB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36BAC-A100-4F19-8930-B34F99C1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FEAB-EB0C-4CC3-8D91-BB6666AABD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04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C833-98F0-4189-B8C8-154B7326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1EEFC-4E85-4F0E-841C-01E6A9628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73BE-84D5-4B7A-BD02-008EF4B3AC88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13598-676C-4F9F-958D-D4A67D72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F4725-596C-47C5-AC02-660F2698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FEAB-EB0C-4CC3-8D91-BB6666AABD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789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BC697F-EAD9-46EF-964F-BFFCA82D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73BE-84D5-4B7A-BD02-008EF4B3AC88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1BF0C-6E99-40A3-A8E7-3A6C0C63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37397-5E46-453E-B97E-0C7ABC24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FEAB-EB0C-4CC3-8D91-BB6666AABD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643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CF47-FB82-4C21-92F0-656C080FB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F4930-8A80-47A1-B25A-2B56B8FE2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BACD1-71FF-4014-9084-C9CDB6367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B776D-B8BA-4316-9380-233657E1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73BE-84D5-4B7A-BD02-008EF4B3AC88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0E97F-B8C4-48E4-8979-EBBD002A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4C335-8014-4876-8322-D822C94E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FEAB-EB0C-4CC3-8D91-BB6666AABD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543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D3CE-E0EA-477B-92E4-7FACA48F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8B1EB9-39C7-44B6-8543-2A2FC0198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A31D8-6206-4FF1-AC83-9DEE14EEA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9C0A4-37EB-441C-985B-06B326C7E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73BE-84D5-4B7A-BD02-008EF4B3AC88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E8166-BF4D-4EA1-B991-713E02C4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DB281-3BB1-4DDE-86C4-734FEE46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FEAB-EB0C-4CC3-8D91-BB6666AABD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798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98731-B81F-43B5-857E-CBD99469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ABE46-AD8E-463C-B484-B3227212C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AF130-8812-45FA-B6D7-06B29B20E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573BE-84D5-4B7A-BD02-008EF4B3AC88}" type="datetimeFigureOut">
              <a:rPr lang="en-AU" smtClean="0"/>
              <a:t>2/06/2019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8D55C-54E4-4C45-8C78-6BAF8A2E4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D9F99-378F-4D30-80F1-B1547F1B5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EFEAB-EB0C-4CC3-8D91-BB6666AABD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608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reschoolinspirations.com/easy-baking-soda-and-vinegar-volcano-eruption-for-kid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cation.com/science-fair/article/making-a-rock-in-a-cup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5.xml"/><Relationship Id="rId7" Type="http://schemas.openxmlformats.org/officeDocument/2006/relationships/slide" Target="slide8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20.xml"/><Relationship Id="rId7" Type="http://schemas.openxmlformats.org/officeDocument/2006/relationships/slide" Target="slide14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17.xml"/><Relationship Id="rId4" Type="http://schemas.openxmlformats.org/officeDocument/2006/relationships/slide" Target="slide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image" Target="../media/image3.sv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5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DEB98-FDDE-4266-A619-C1258DECE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Learn About Rocks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4AE8F-7004-4C2C-9F57-810CB5D62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0348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2356-AFF3-4AFD-B84D-3832A739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a Volcano Pt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7CB7E-3B65-42AA-9B22-70B12E3B5E24}"/>
              </a:ext>
            </a:extLst>
          </p:cNvPr>
          <p:cNvSpPr txBox="1"/>
          <p:nvPr/>
        </p:nvSpPr>
        <p:spPr>
          <a:xfrm>
            <a:off x="838200" y="6172497"/>
            <a:ext cx="896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>
                <a:hlinkClick r:id="rId2"/>
              </a:rPr>
              <a:t>https://preschoolinspirations.com/easy-baking-soda-and-vinegar-volcano-eruption-for-kids/</a:t>
            </a:r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CB3B21-DBEA-438F-B411-5D4BB8386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57525" cy="4536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u="sng" dirty="0"/>
              <a:t>What you’ll need:</a:t>
            </a:r>
          </a:p>
          <a:p>
            <a:r>
              <a:rPr lang="en-AU" dirty="0"/>
              <a:t>Plastic cup</a:t>
            </a:r>
          </a:p>
          <a:p>
            <a:r>
              <a:rPr lang="en-AU" dirty="0"/>
              <a:t>Water</a:t>
            </a:r>
          </a:p>
          <a:p>
            <a:r>
              <a:rPr lang="en-AU" dirty="0"/>
              <a:t>4-6 tbsp baking soda</a:t>
            </a:r>
          </a:p>
          <a:p>
            <a:r>
              <a:rPr lang="en-AU" dirty="0"/>
              <a:t>1 tsp dish soap</a:t>
            </a:r>
          </a:p>
          <a:p>
            <a:r>
              <a:rPr lang="en-AU" dirty="0"/>
              <a:t>Washable paint</a:t>
            </a:r>
          </a:p>
          <a:p>
            <a:r>
              <a:rPr lang="en-AU" dirty="0"/>
              <a:t>1 cup vinegar</a:t>
            </a:r>
          </a:p>
          <a:p>
            <a:r>
              <a:rPr lang="en-AU" dirty="0"/>
              <a:t>Sand/gravel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F9A3918-B930-41A1-9D09-EF50DAE87CB2}"/>
              </a:ext>
            </a:extLst>
          </p:cNvPr>
          <p:cNvSpPr txBox="1">
            <a:spLocks/>
          </p:cNvSpPr>
          <p:nvPr/>
        </p:nvSpPr>
        <p:spPr>
          <a:xfrm>
            <a:off x="3895725" y="1825625"/>
            <a:ext cx="7305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u="sng" dirty="0"/>
              <a:t>What to do: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Fill cup 2/3 full with water.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Add baking soda, soap and paint.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Make a mound of sand/gravel and put cup in mound.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Stir mixture before pouring in vinegar.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2297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66F1B-515D-4293-B6D4-FD7A03E5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a Volcano Pt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8084B-FED8-4814-A17D-0626E222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Follow up questions:</a:t>
            </a:r>
          </a:p>
          <a:p>
            <a:r>
              <a:rPr lang="en-AU" dirty="0"/>
              <a:t>What happened when you added the vinegar? Why do you think this happened?</a:t>
            </a:r>
          </a:p>
          <a:p>
            <a:r>
              <a:rPr lang="en-AU" dirty="0"/>
              <a:t>Feel the cup after the reaction has happened. What do you notice? Why do you think this happened?</a:t>
            </a:r>
          </a:p>
          <a:p>
            <a:r>
              <a:rPr lang="en-AU" dirty="0"/>
              <a:t>Experiment with different ratios of ingredients. What ratio makes the best volcano?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321996-73B9-4B88-9063-20D5AC9FD603}"/>
              </a:ext>
            </a:extLst>
          </p:cNvPr>
          <p:cNvGrpSpPr/>
          <p:nvPr/>
        </p:nvGrpSpPr>
        <p:grpSpPr>
          <a:xfrm>
            <a:off x="9544050" y="5943600"/>
            <a:ext cx="2647950" cy="914400"/>
            <a:chOff x="9544050" y="5943600"/>
            <a:chExt cx="2647950" cy="914400"/>
          </a:xfrm>
        </p:grpSpPr>
        <p:pic>
          <p:nvPicPr>
            <p:cNvPr id="5" name="Graphic 4" descr="Right pointing backhand index ">
              <a:hlinkClick r:id="rId2" action="ppaction://hlinksldjump"/>
              <a:extLst>
                <a:ext uri="{FF2B5EF4-FFF2-40B4-BE49-F238E27FC236}">
                  <a16:creationId xmlns:a16="http://schemas.microsoft.com/office/drawing/2014/main" id="{ECB47A31-465A-461E-A301-51DDB04C3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77600" y="5943600"/>
              <a:ext cx="914400" cy="91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18BEEE8-BE46-4646-A9DB-EA3CD137ED51}"/>
                </a:ext>
              </a:extLst>
            </p:cNvPr>
            <p:cNvSpPr txBox="1"/>
            <p:nvPr/>
          </p:nvSpPr>
          <p:spPr>
            <a:xfrm>
              <a:off x="9544050" y="6169967"/>
              <a:ext cx="1809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dirty="0"/>
                <a:t>Back to rocks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3159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F352-9E1C-443F-B3DD-2FDE519E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Make Your Own Rock Pt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A6F9-1A86-40D9-91A1-65CB16486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57525" cy="4351338"/>
          </a:xfrm>
        </p:spPr>
        <p:txBody>
          <a:bodyPr/>
          <a:lstStyle/>
          <a:p>
            <a:pPr marL="0" indent="0">
              <a:buNone/>
            </a:pPr>
            <a:r>
              <a:rPr lang="en-AU" u="sng" dirty="0"/>
              <a:t>What you’ll need:</a:t>
            </a:r>
          </a:p>
          <a:p>
            <a:r>
              <a:rPr lang="en-AU" dirty="0"/>
              <a:t>Sand</a:t>
            </a:r>
          </a:p>
          <a:p>
            <a:r>
              <a:rPr lang="en-AU" dirty="0"/>
              <a:t>Gravel</a:t>
            </a:r>
          </a:p>
          <a:p>
            <a:r>
              <a:rPr lang="en-AU" dirty="0"/>
              <a:t>Sugar </a:t>
            </a:r>
          </a:p>
          <a:p>
            <a:r>
              <a:rPr lang="en-AU" dirty="0"/>
              <a:t>Water</a:t>
            </a:r>
          </a:p>
          <a:p>
            <a:r>
              <a:rPr lang="en-AU" dirty="0"/>
              <a:t>Spoon</a:t>
            </a:r>
          </a:p>
          <a:p>
            <a:r>
              <a:rPr lang="en-AU" dirty="0"/>
              <a:t>Paper cup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2F999F-59E3-4764-8839-B606F4178654}"/>
              </a:ext>
            </a:extLst>
          </p:cNvPr>
          <p:cNvSpPr txBox="1">
            <a:spLocks/>
          </p:cNvSpPr>
          <p:nvPr/>
        </p:nvSpPr>
        <p:spPr>
          <a:xfrm>
            <a:off x="3895725" y="1825625"/>
            <a:ext cx="7305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u="sng" dirty="0"/>
              <a:t>What to do: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Mix one spoon of sand and one spoon of gravel in a cup.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Mix one spoon of water with five spoons of sugar in another cup.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Pour the sugar water over the sand and gravel until it is moist.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Let the rock dry in the cup, then take it out of the cup and let it dry for  two days.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13BC8-2785-4042-B195-E740EF6607F8}"/>
              </a:ext>
            </a:extLst>
          </p:cNvPr>
          <p:cNvSpPr txBox="1"/>
          <p:nvPr/>
        </p:nvSpPr>
        <p:spPr>
          <a:xfrm>
            <a:off x="838200" y="5853797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hlinkClick r:id="rId2"/>
              </a:rPr>
              <a:t>https://www.education.com/science-fair/article/making-a-rock-in-a-cup/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250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DEF4-00AF-43DE-8BBA-328ED052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Make Your Own Rock Pt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E9A13-5BAE-44FA-BFE5-5A31E88D6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Follow up questions:</a:t>
            </a:r>
          </a:p>
          <a:p>
            <a:r>
              <a:rPr lang="en-AU" dirty="0"/>
              <a:t>What type of rock did you make?</a:t>
            </a:r>
          </a:p>
          <a:p>
            <a:r>
              <a:rPr lang="en-AU" dirty="0"/>
              <a:t>How did your rock look before? What about now?</a:t>
            </a:r>
          </a:p>
          <a:p>
            <a:r>
              <a:rPr lang="en-AU" dirty="0"/>
              <a:t>What happened to the water?</a:t>
            </a:r>
          </a:p>
          <a:p>
            <a:r>
              <a:rPr lang="en-AU" dirty="0"/>
              <a:t>What did the sugar do?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7288B3-763C-4C80-97E1-359A1D545CD1}"/>
              </a:ext>
            </a:extLst>
          </p:cNvPr>
          <p:cNvGrpSpPr/>
          <p:nvPr/>
        </p:nvGrpSpPr>
        <p:grpSpPr>
          <a:xfrm>
            <a:off x="9544050" y="5943600"/>
            <a:ext cx="2647950" cy="914400"/>
            <a:chOff x="9544050" y="5943600"/>
            <a:chExt cx="2647950" cy="914400"/>
          </a:xfrm>
        </p:grpSpPr>
        <p:pic>
          <p:nvPicPr>
            <p:cNvPr id="5" name="Graphic 4" descr="Right pointing backhand index ">
              <a:hlinkClick r:id="rId2" action="ppaction://hlinksldjump"/>
              <a:extLst>
                <a:ext uri="{FF2B5EF4-FFF2-40B4-BE49-F238E27FC236}">
                  <a16:creationId xmlns:a16="http://schemas.microsoft.com/office/drawing/2014/main" id="{68141BDC-3F06-4293-AF11-8CA8DA43F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77600" y="5943600"/>
              <a:ext cx="914400" cy="91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6F64F7-EDAC-49BE-9C2C-5772CD57ECB9}"/>
                </a:ext>
              </a:extLst>
            </p:cNvPr>
            <p:cNvSpPr txBox="1"/>
            <p:nvPr/>
          </p:nvSpPr>
          <p:spPr>
            <a:xfrm>
              <a:off x="9544050" y="6169967"/>
              <a:ext cx="1809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dirty="0"/>
                <a:t>Back to rocks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3200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D209-127C-49E3-B6F2-76CC4FC9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Where Do Rocks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7F9BB-7D59-4480-8BCA-D6882DCB6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Large rocks can be broken into smaller pieces by wind and water and carried away</a:t>
            </a:r>
          </a:p>
          <a:p>
            <a:r>
              <a:rPr lang="en-AU" dirty="0"/>
              <a:t>This is called “weathering” and takes a very long time, since only a little bit can be taken at a time</a:t>
            </a:r>
          </a:p>
          <a:p>
            <a:r>
              <a:rPr lang="en-AU" dirty="0"/>
              <a:t>These tiny pieces of rock can eventually become sand or dirt</a:t>
            </a:r>
          </a:p>
          <a:p>
            <a:r>
              <a:rPr lang="en-AU" dirty="0"/>
              <a:t>But this isn’t the end of </a:t>
            </a:r>
            <a:r>
              <a:rPr lang="en-AU" dirty="0">
                <a:hlinkClick r:id="rId2" action="ppaction://hlinksldjump"/>
              </a:rPr>
              <a:t>a rock’s life</a:t>
            </a:r>
            <a:r>
              <a:rPr lang="en-AU" dirty="0"/>
              <a:t>!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Demonstration</a:t>
            </a:r>
          </a:p>
          <a:p>
            <a:r>
              <a:rPr lang="en-AU" dirty="0"/>
              <a:t>Grab a handful of sand</a:t>
            </a:r>
          </a:p>
          <a:p>
            <a:r>
              <a:rPr lang="en-AU" dirty="0"/>
              <a:t>Explain that this sand could have once been a rock, but wind and water broke off and removed one grain of sand at a time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B978CAA-9E11-42EA-9747-EC8CD42E910D}"/>
              </a:ext>
            </a:extLst>
          </p:cNvPr>
          <p:cNvGrpSpPr/>
          <p:nvPr/>
        </p:nvGrpSpPr>
        <p:grpSpPr>
          <a:xfrm>
            <a:off x="9544050" y="5943600"/>
            <a:ext cx="2647950" cy="914400"/>
            <a:chOff x="9544050" y="5943600"/>
            <a:chExt cx="2647950" cy="914400"/>
          </a:xfrm>
        </p:grpSpPr>
        <p:pic>
          <p:nvPicPr>
            <p:cNvPr id="8" name="Graphic 7" descr="Right pointing backhand index ">
              <a:hlinkClick r:id="rId3" action="ppaction://hlinksldjump"/>
              <a:extLst>
                <a:ext uri="{FF2B5EF4-FFF2-40B4-BE49-F238E27FC236}">
                  <a16:creationId xmlns:a16="http://schemas.microsoft.com/office/drawing/2014/main" id="{D8C5134B-F8D8-46FD-BE03-45E5A21A9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600" y="5943600"/>
              <a:ext cx="914400" cy="914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5CA4C4-E9CC-4C3F-9D00-04AACE04552B}"/>
                </a:ext>
              </a:extLst>
            </p:cNvPr>
            <p:cNvSpPr txBox="1"/>
            <p:nvPr/>
          </p:nvSpPr>
          <p:spPr>
            <a:xfrm>
              <a:off x="9544050" y="6169967"/>
              <a:ext cx="1809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dirty="0"/>
                <a:t>Back to rocks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6526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4B353-1978-47A0-9660-E12686A5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Rock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BE6EB-64B3-405E-B240-BD1C332D4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9749"/>
            <a:ext cx="10515600" cy="557213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Suggested activity: </a:t>
            </a:r>
            <a:r>
              <a:rPr lang="en-AU" dirty="0">
                <a:hlinkClick r:id="rId2" action="ppaction://hlinksldjump"/>
              </a:rPr>
              <a:t>Playdoh Rocks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F5B810-E880-4E04-A1A3-F4A7AAA6F606}"/>
              </a:ext>
            </a:extLst>
          </p:cNvPr>
          <p:cNvGrpSpPr/>
          <p:nvPr/>
        </p:nvGrpSpPr>
        <p:grpSpPr>
          <a:xfrm>
            <a:off x="9544050" y="5943600"/>
            <a:ext cx="2647950" cy="914400"/>
            <a:chOff x="9544050" y="5943600"/>
            <a:chExt cx="2647950" cy="914400"/>
          </a:xfrm>
        </p:grpSpPr>
        <p:pic>
          <p:nvPicPr>
            <p:cNvPr id="5" name="Graphic 4" descr="Right pointing backhand index ">
              <a:hlinkClick r:id="rId3" action="ppaction://hlinksldjump"/>
              <a:extLst>
                <a:ext uri="{FF2B5EF4-FFF2-40B4-BE49-F238E27FC236}">
                  <a16:creationId xmlns:a16="http://schemas.microsoft.com/office/drawing/2014/main" id="{54D96BF5-6CB5-40EA-B0DE-ACDD0AC4E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600" y="5943600"/>
              <a:ext cx="914400" cy="91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C1059A-41C4-4105-9334-A9486A32B293}"/>
                </a:ext>
              </a:extLst>
            </p:cNvPr>
            <p:cNvSpPr txBox="1"/>
            <p:nvPr/>
          </p:nvSpPr>
          <p:spPr>
            <a:xfrm>
              <a:off x="9544050" y="6169967"/>
              <a:ext cx="1809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dirty="0"/>
                <a:t>Back to rocks</a:t>
              </a:r>
            </a:p>
          </p:txBody>
        </p:sp>
      </p:grp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0A95EC75-5396-4014-AF65-CD6D33F83BBC}"/>
              </a:ext>
            </a:extLst>
          </p:cNvPr>
          <p:cNvSpPr txBox="1"/>
          <p:nvPr/>
        </p:nvSpPr>
        <p:spPr>
          <a:xfrm>
            <a:off x="5267087" y="1519648"/>
            <a:ext cx="165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Igneous</a:t>
            </a:r>
          </a:p>
        </p:txBody>
      </p:sp>
      <p:sp>
        <p:nvSpPr>
          <p:cNvPr id="10" name="TextBox 9">
            <a:hlinkClick r:id="rId7" action="ppaction://hlinksldjump"/>
            <a:extLst>
              <a:ext uri="{FF2B5EF4-FFF2-40B4-BE49-F238E27FC236}">
                <a16:creationId xmlns:a16="http://schemas.microsoft.com/office/drawing/2014/main" id="{D44CC51E-40CE-4769-ACD2-16AB2C40F2E6}"/>
              </a:ext>
            </a:extLst>
          </p:cNvPr>
          <p:cNvSpPr txBox="1"/>
          <p:nvPr/>
        </p:nvSpPr>
        <p:spPr>
          <a:xfrm>
            <a:off x="7987376" y="4160995"/>
            <a:ext cx="260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Sedimentary</a:t>
            </a:r>
          </a:p>
        </p:txBody>
      </p:sp>
      <p:sp>
        <p:nvSpPr>
          <p:cNvPr id="11" name="TextBox 10">
            <a:hlinkClick r:id="rId8" action="ppaction://hlinksldjump"/>
            <a:extLst>
              <a:ext uri="{FF2B5EF4-FFF2-40B4-BE49-F238E27FC236}">
                <a16:creationId xmlns:a16="http://schemas.microsoft.com/office/drawing/2014/main" id="{AC1F64B5-6B00-46E3-8EF9-FCD1CEE4F081}"/>
              </a:ext>
            </a:extLst>
          </p:cNvPr>
          <p:cNvSpPr txBox="1"/>
          <p:nvPr/>
        </p:nvSpPr>
        <p:spPr>
          <a:xfrm>
            <a:off x="1600200" y="4160996"/>
            <a:ext cx="2733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Metamorphic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7C172B-F05D-4DD9-8AAC-0B207FE89489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>
            <a:off x="6096000" y="2165979"/>
            <a:ext cx="1891376" cy="231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A9A87C-28A1-4D46-9A5E-6B78B5E46A34}"/>
              </a:ext>
            </a:extLst>
          </p:cNvPr>
          <p:cNvCxnSpPr>
            <a:stCxn id="11" idx="3"/>
            <a:endCxn id="9" idx="2"/>
          </p:cNvCxnSpPr>
          <p:nvPr/>
        </p:nvCxnSpPr>
        <p:spPr>
          <a:xfrm flipV="1">
            <a:off x="4333512" y="2165979"/>
            <a:ext cx="1762488" cy="231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94D02E-F115-48A6-AFE7-0B45936EE70E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4333512" y="4484161"/>
            <a:ext cx="36538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F6E8CB-C8FA-4874-B382-D35DF0A832D2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flipH="1" flipV="1">
            <a:off x="6924913" y="1842814"/>
            <a:ext cx="2364675" cy="2318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16D4AAB-5D3C-4644-A610-CBE74C99C800}"/>
              </a:ext>
            </a:extLst>
          </p:cNvPr>
          <p:cNvCxnSpPr>
            <a:stCxn id="9" idx="1"/>
            <a:endCxn id="11" idx="0"/>
          </p:cNvCxnSpPr>
          <p:nvPr/>
        </p:nvCxnSpPr>
        <p:spPr>
          <a:xfrm flipH="1">
            <a:off x="2966856" y="1842814"/>
            <a:ext cx="2300231" cy="231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45C69C-05C8-48FC-B43E-57D86558CA45}"/>
              </a:ext>
            </a:extLst>
          </p:cNvPr>
          <p:cNvCxnSpPr>
            <a:cxnSpLocks/>
            <a:stCxn id="11" idx="2"/>
            <a:endCxn id="10" idx="2"/>
          </p:cNvCxnSpPr>
          <p:nvPr/>
        </p:nvCxnSpPr>
        <p:spPr>
          <a:xfrm flipV="1">
            <a:off x="2966856" y="4807326"/>
            <a:ext cx="63227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77FFE50-5A96-421D-BA0A-6F275E62F5DE}"/>
              </a:ext>
            </a:extLst>
          </p:cNvPr>
          <p:cNvSpPr txBox="1"/>
          <p:nvPr/>
        </p:nvSpPr>
        <p:spPr>
          <a:xfrm rot="3072030">
            <a:off x="6283231" y="3244333"/>
            <a:ext cx="128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Weathering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8043BF-E11D-4385-B805-C77683C217ED}"/>
              </a:ext>
            </a:extLst>
          </p:cNvPr>
          <p:cNvSpPr txBox="1"/>
          <p:nvPr/>
        </p:nvSpPr>
        <p:spPr>
          <a:xfrm>
            <a:off x="5528286" y="4785994"/>
            <a:ext cx="128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Weathering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18E845-F0F2-4549-A823-D109ED76990B}"/>
              </a:ext>
            </a:extLst>
          </p:cNvPr>
          <p:cNvSpPr txBox="1"/>
          <p:nvPr/>
        </p:nvSpPr>
        <p:spPr>
          <a:xfrm>
            <a:off x="5179148" y="4182327"/>
            <a:ext cx="189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Heat and pressure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E880AC-DEFA-4292-B28B-FA5BAE29152B}"/>
              </a:ext>
            </a:extLst>
          </p:cNvPr>
          <p:cNvSpPr txBox="1"/>
          <p:nvPr/>
        </p:nvSpPr>
        <p:spPr>
          <a:xfrm rot="18896983">
            <a:off x="3058386" y="2695197"/>
            <a:ext cx="189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Heat and pressure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AD1907-1C33-46C5-ABF1-D2DBB59449CD}"/>
              </a:ext>
            </a:extLst>
          </p:cNvPr>
          <p:cNvSpPr txBox="1"/>
          <p:nvPr/>
        </p:nvSpPr>
        <p:spPr>
          <a:xfrm rot="2646143">
            <a:off x="7727520" y="2695197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Melting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5BB855B-6D16-4116-B016-33BA9177D1A5}"/>
              </a:ext>
            </a:extLst>
          </p:cNvPr>
          <p:cNvSpPr txBox="1"/>
          <p:nvPr/>
        </p:nvSpPr>
        <p:spPr>
          <a:xfrm rot="18445276">
            <a:off x="4846699" y="3244333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Melting</a:t>
            </a:r>
          </a:p>
        </p:txBody>
      </p:sp>
    </p:spTree>
    <p:extLst>
      <p:ext uri="{BB962C8B-B14F-4D97-AF65-F5344CB8AC3E}">
        <p14:creationId xmlns:p14="http://schemas.microsoft.com/office/powerpoint/2010/main" val="2343080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C4FB-DBC3-4C3C-84FB-24569F9F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Playdoh Rocks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54D08C-48DE-4C49-822F-F9FC8028BF1D}"/>
              </a:ext>
            </a:extLst>
          </p:cNvPr>
          <p:cNvGrpSpPr/>
          <p:nvPr/>
        </p:nvGrpSpPr>
        <p:grpSpPr>
          <a:xfrm>
            <a:off x="9544050" y="5943600"/>
            <a:ext cx="2647950" cy="914400"/>
            <a:chOff x="9544050" y="5943600"/>
            <a:chExt cx="2647950" cy="914400"/>
          </a:xfrm>
        </p:grpSpPr>
        <p:pic>
          <p:nvPicPr>
            <p:cNvPr id="5" name="Graphic 4" descr="Right pointing backhand index ">
              <a:hlinkClick r:id="rId2" action="ppaction://hlinksldjump"/>
              <a:extLst>
                <a:ext uri="{FF2B5EF4-FFF2-40B4-BE49-F238E27FC236}">
                  <a16:creationId xmlns:a16="http://schemas.microsoft.com/office/drawing/2014/main" id="{DD4F5877-5875-4FC1-B85B-F8471B0FC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77600" y="5943600"/>
              <a:ext cx="914400" cy="91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824A39-E172-4EF0-A092-8C34FE4A1123}"/>
                </a:ext>
              </a:extLst>
            </p:cNvPr>
            <p:cNvSpPr txBox="1"/>
            <p:nvPr/>
          </p:nvSpPr>
          <p:spPr>
            <a:xfrm>
              <a:off x="9544050" y="6169967"/>
              <a:ext cx="1809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dirty="0"/>
                <a:t>Back to rocks</a:t>
              </a:r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77FCAF-B221-42F2-97D4-14731A441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57525" cy="4351338"/>
          </a:xfrm>
        </p:spPr>
        <p:txBody>
          <a:bodyPr/>
          <a:lstStyle/>
          <a:p>
            <a:pPr marL="0" indent="0">
              <a:buNone/>
            </a:pPr>
            <a:r>
              <a:rPr lang="en-AU" u="sng" dirty="0"/>
              <a:t>What you’ll need:</a:t>
            </a:r>
          </a:p>
          <a:p>
            <a:r>
              <a:rPr lang="en-AU" dirty="0"/>
              <a:t>Playdoh of different colours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F3D57F-AA8B-407B-9D7E-EC259BECD8AE}"/>
              </a:ext>
            </a:extLst>
          </p:cNvPr>
          <p:cNvSpPr txBox="1">
            <a:spLocks/>
          </p:cNvSpPr>
          <p:nvPr/>
        </p:nvSpPr>
        <p:spPr>
          <a:xfrm>
            <a:off x="3895725" y="1825625"/>
            <a:ext cx="7305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u="sng" dirty="0"/>
              <a:t>What to do: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Have children pretend the playdoh are lumps of igneous rocks.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Ask children to show using the playdoh how sedimentary rocks or metamorphic rocks can form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0979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1C64-9916-4058-AA0E-61EF056A8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Colours and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80675-98B5-479C-A0FD-F8716BA6D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Rocks are a mixture of different minerals</a:t>
            </a:r>
          </a:p>
          <a:p>
            <a:r>
              <a:rPr lang="en-AU" dirty="0"/>
              <a:t>Minerals come in many colours and colour the rock</a:t>
            </a:r>
          </a:p>
          <a:p>
            <a:r>
              <a:rPr lang="en-AU" dirty="0"/>
              <a:t>Patterns are formed when layers of different minerals are squeezed together in the rock (see </a:t>
            </a:r>
            <a:r>
              <a:rPr lang="en-AU" dirty="0">
                <a:hlinkClick r:id="rId2" action="ppaction://hlinksldjump"/>
              </a:rPr>
              <a:t>sedimentary rocks</a:t>
            </a:r>
            <a:r>
              <a:rPr lang="en-AU" dirty="0"/>
              <a:t>)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Suggested activity</a:t>
            </a:r>
          </a:p>
          <a:p>
            <a:r>
              <a:rPr lang="en-AU" dirty="0"/>
              <a:t>Have children sort rocks based on similar colours and patterns</a:t>
            </a:r>
          </a:p>
          <a:p>
            <a:r>
              <a:rPr lang="en-AU" dirty="0"/>
              <a:t>Have children compare and discuss the differences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957F93-6F1E-4E9C-BE2E-3FE4AE7974A0}"/>
              </a:ext>
            </a:extLst>
          </p:cNvPr>
          <p:cNvGrpSpPr/>
          <p:nvPr/>
        </p:nvGrpSpPr>
        <p:grpSpPr>
          <a:xfrm>
            <a:off x="9544050" y="5943600"/>
            <a:ext cx="2647950" cy="914400"/>
            <a:chOff x="9544050" y="5943600"/>
            <a:chExt cx="2647950" cy="914400"/>
          </a:xfrm>
        </p:grpSpPr>
        <p:pic>
          <p:nvPicPr>
            <p:cNvPr id="5" name="Graphic 4" descr="Right pointing backhand index ">
              <a:hlinkClick r:id="rId3" action="ppaction://hlinksldjump"/>
              <a:extLst>
                <a:ext uri="{FF2B5EF4-FFF2-40B4-BE49-F238E27FC236}">
                  <a16:creationId xmlns:a16="http://schemas.microsoft.com/office/drawing/2014/main" id="{4174469C-6607-4EEC-A43F-78A80660D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600" y="5943600"/>
              <a:ext cx="914400" cy="91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C79642-ABD0-44F8-AD25-0625A17D8FF5}"/>
                </a:ext>
              </a:extLst>
            </p:cNvPr>
            <p:cNvSpPr txBox="1"/>
            <p:nvPr/>
          </p:nvSpPr>
          <p:spPr>
            <a:xfrm>
              <a:off x="9544050" y="6169967"/>
              <a:ext cx="1809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dirty="0"/>
                <a:t>Back to rocks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2182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74F8-EC93-4B10-A3BB-875BCCCFF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Light or Heavy?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5645A-1221-440B-8296-059234EF6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Ask children to put rocks in order from lightest to heaviest</a:t>
            </a:r>
          </a:p>
          <a:p>
            <a:r>
              <a:rPr lang="en-AU" dirty="0"/>
              <a:t>Rocks can be heavier because they are bigger</a:t>
            </a:r>
          </a:p>
          <a:p>
            <a:pPr lvl="1"/>
            <a:r>
              <a:rPr lang="en-AU" dirty="0"/>
              <a:t>There is more rock there</a:t>
            </a:r>
          </a:p>
          <a:p>
            <a:r>
              <a:rPr lang="en-AU" dirty="0"/>
              <a:t>Rocks can be heavier because they are denser</a:t>
            </a:r>
          </a:p>
          <a:p>
            <a:pPr lvl="1"/>
            <a:r>
              <a:rPr lang="en-AU" dirty="0"/>
              <a:t>More rock is being squeezed together in a small space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Suggested Activity</a:t>
            </a:r>
          </a:p>
          <a:p>
            <a:r>
              <a:rPr lang="en-AU" dirty="0">
                <a:hlinkClick r:id="rId2" action="ppaction://hlinksldjump"/>
              </a:rPr>
              <a:t>Float or sink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58878E-9614-448C-BB0B-23DCB01E13BB}"/>
              </a:ext>
            </a:extLst>
          </p:cNvPr>
          <p:cNvGrpSpPr/>
          <p:nvPr/>
        </p:nvGrpSpPr>
        <p:grpSpPr>
          <a:xfrm>
            <a:off x="9544050" y="5943600"/>
            <a:ext cx="2647950" cy="914400"/>
            <a:chOff x="9544050" y="5943600"/>
            <a:chExt cx="2647950" cy="914400"/>
          </a:xfrm>
        </p:grpSpPr>
        <p:pic>
          <p:nvPicPr>
            <p:cNvPr id="5" name="Graphic 4" descr="Right pointing backhand index ">
              <a:hlinkClick r:id="rId3" action="ppaction://hlinksldjump"/>
              <a:extLst>
                <a:ext uri="{FF2B5EF4-FFF2-40B4-BE49-F238E27FC236}">
                  <a16:creationId xmlns:a16="http://schemas.microsoft.com/office/drawing/2014/main" id="{1DA3350F-F462-4C59-A3F0-A06A7F433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600" y="5943600"/>
              <a:ext cx="914400" cy="91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2A3CE7-177F-405B-977C-957D4508DD19}"/>
                </a:ext>
              </a:extLst>
            </p:cNvPr>
            <p:cNvSpPr txBox="1"/>
            <p:nvPr/>
          </p:nvSpPr>
          <p:spPr>
            <a:xfrm>
              <a:off x="9544050" y="6169967"/>
              <a:ext cx="1809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dirty="0"/>
                <a:t>Back to rocks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3330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A32C-A251-44F1-97E8-6F816991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Float or Sink?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992AC6-DAF2-402A-BF40-89324BEFD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57525" cy="4351338"/>
          </a:xfrm>
        </p:spPr>
        <p:txBody>
          <a:bodyPr/>
          <a:lstStyle/>
          <a:p>
            <a:pPr marL="0" indent="0">
              <a:buNone/>
            </a:pPr>
            <a:r>
              <a:rPr lang="en-AU" u="sng" dirty="0"/>
              <a:t>What you’ll need:</a:t>
            </a:r>
          </a:p>
          <a:p>
            <a:r>
              <a:rPr lang="en-AU" dirty="0"/>
              <a:t>Container of water</a:t>
            </a:r>
          </a:p>
          <a:p>
            <a:r>
              <a:rPr lang="en-AU" dirty="0"/>
              <a:t>Different kinds of small objects (e.g. LEGO piece, rubber, wood block)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61C595-8155-45F2-9EE2-C0653ACC60E8}"/>
              </a:ext>
            </a:extLst>
          </p:cNvPr>
          <p:cNvSpPr txBox="1">
            <a:spLocks/>
          </p:cNvSpPr>
          <p:nvPr/>
        </p:nvSpPr>
        <p:spPr>
          <a:xfrm>
            <a:off x="3895725" y="1825625"/>
            <a:ext cx="7305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u="sng" dirty="0"/>
              <a:t>What to do: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Place each object in the container of water.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Note down which objects floated and which ones sank.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0" indent="0">
              <a:buNone/>
            </a:pPr>
            <a:r>
              <a:rPr lang="en-AU" dirty="0"/>
              <a:t>Question: Why do some things float and some things sink?</a:t>
            </a:r>
          </a:p>
          <a:p>
            <a:pPr marL="0" indent="0">
              <a:buNone/>
            </a:pPr>
            <a:endParaRPr lang="en-AU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241BD9-FC06-49A6-B09A-E3E4AFAA544E}"/>
              </a:ext>
            </a:extLst>
          </p:cNvPr>
          <p:cNvGrpSpPr/>
          <p:nvPr/>
        </p:nvGrpSpPr>
        <p:grpSpPr>
          <a:xfrm>
            <a:off x="9544050" y="5943600"/>
            <a:ext cx="2647950" cy="914400"/>
            <a:chOff x="9544050" y="5943600"/>
            <a:chExt cx="2647950" cy="914400"/>
          </a:xfrm>
        </p:grpSpPr>
        <p:pic>
          <p:nvPicPr>
            <p:cNvPr id="7" name="Graphic 6" descr="Right pointing backhand index ">
              <a:hlinkClick r:id="rId2" action="ppaction://hlinksldjump"/>
              <a:extLst>
                <a:ext uri="{FF2B5EF4-FFF2-40B4-BE49-F238E27FC236}">
                  <a16:creationId xmlns:a16="http://schemas.microsoft.com/office/drawing/2014/main" id="{1F8F52AA-F49E-47A3-B07C-4157DE280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77600" y="5943600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C3410B-14F7-46A6-A03F-FFAD55CE6AE4}"/>
                </a:ext>
              </a:extLst>
            </p:cNvPr>
            <p:cNvSpPr txBox="1"/>
            <p:nvPr/>
          </p:nvSpPr>
          <p:spPr>
            <a:xfrm>
              <a:off x="9544050" y="6169967"/>
              <a:ext cx="1809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dirty="0"/>
                <a:t>Back to rocks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241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B6A9-D071-4AF4-B4C5-183704041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Use this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C8F8A-6712-475C-95AA-8ACCAF881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This activity follows an inquiry-based approach of learning. Starting from the central activity, encourage children to state their observations and ask questions in group discussion.</a:t>
            </a:r>
          </a:p>
          <a:p>
            <a:r>
              <a:rPr lang="en-AU" dirty="0"/>
              <a:t>Follow children’s interests by clicking on a matching keyword/question. This will lead to a new slide and answer/explanation for the question, with ideas for further discussions and activities.</a:t>
            </a:r>
          </a:p>
          <a:p>
            <a:r>
              <a:rPr lang="en-AU" dirty="0"/>
              <a:t>You may also use this resource as a guide for directing children’s learning by asking children some of the questions suggested on the slides.</a:t>
            </a:r>
          </a:p>
        </p:txBody>
      </p:sp>
    </p:spTree>
    <p:extLst>
      <p:ext uri="{BB962C8B-B14F-4D97-AF65-F5344CB8AC3E}">
        <p14:creationId xmlns:p14="http://schemas.microsoft.com/office/powerpoint/2010/main" val="2752875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A60D-F71B-4078-A198-51E42F08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Do Rocks Feel Cold (or Warm)? Pt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58CC9-A1A5-4A10-A4F3-2A1B74D9B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Nature likes to be balanced. When something has a lot of heat (is very warm), it wants to share the heat with things that are colder.</a:t>
            </a:r>
          </a:p>
          <a:p>
            <a:r>
              <a:rPr lang="en-AU" dirty="0"/>
              <a:t>If something feels cold, it means it is taking heat away from our body</a:t>
            </a:r>
          </a:p>
          <a:p>
            <a:r>
              <a:rPr lang="en-AU" dirty="0"/>
              <a:t>If something feels hot, it means it is giving heat to our body</a:t>
            </a:r>
          </a:p>
          <a:p>
            <a:r>
              <a:rPr lang="en-AU" dirty="0"/>
              <a:t>The rock is colder, so it is taking heat away from our body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Question: What is the temperature of the rock? What is the temperature of the air?</a:t>
            </a:r>
          </a:p>
        </p:txBody>
      </p:sp>
    </p:spTree>
    <p:extLst>
      <p:ext uri="{BB962C8B-B14F-4D97-AF65-F5344CB8AC3E}">
        <p14:creationId xmlns:p14="http://schemas.microsoft.com/office/powerpoint/2010/main" val="1369211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E83E-C15C-402D-9128-1459CA97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Do Rocks Feel Cold (or Warm)? Pt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6D56-F82D-4C17-B4F0-9DE0D51F4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But why does the rock feel colder than the air?</a:t>
            </a:r>
          </a:p>
          <a:p>
            <a:r>
              <a:rPr lang="en-AU" dirty="0"/>
              <a:t>If the rock has been in the air for a long time, then the heat has had time to be shared evenly, so the rock must be at the same temperature as the air</a:t>
            </a:r>
          </a:p>
          <a:p>
            <a:r>
              <a:rPr lang="en-AU" dirty="0"/>
              <a:t>But our bodies don’t feel temperature, we feel heat conduction, which is when heat moves between things that are touching</a:t>
            </a:r>
          </a:p>
          <a:p>
            <a:r>
              <a:rPr lang="en-AU" dirty="0"/>
              <a:t>The rock is better (faster) than the air at taking or giving heat</a:t>
            </a:r>
          </a:p>
          <a:p>
            <a:r>
              <a:rPr lang="en-AU" dirty="0"/>
              <a:t>It takes heat from us more quickly, so we feel it is colder</a:t>
            </a:r>
          </a:p>
          <a:p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F7A191-341F-4579-83FF-29D8FF3D1ABF}"/>
              </a:ext>
            </a:extLst>
          </p:cNvPr>
          <p:cNvGrpSpPr/>
          <p:nvPr/>
        </p:nvGrpSpPr>
        <p:grpSpPr>
          <a:xfrm>
            <a:off x="9544050" y="5943600"/>
            <a:ext cx="2647950" cy="914400"/>
            <a:chOff x="9544050" y="5943600"/>
            <a:chExt cx="2647950" cy="914400"/>
          </a:xfrm>
        </p:grpSpPr>
        <p:pic>
          <p:nvPicPr>
            <p:cNvPr id="5" name="Graphic 4" descr="Right pointing backhand index ">
              <a:hlinkClick r:id="rId2" action="ppaction://hlinksldjump"/>
              <a:extLst>
                <a:ext uri="{FF2B5EF4-FFF2-40B4-BE49-F238E27FC236}">
                  <a16:creationId xmlns:a16="http://schemas.microsoft.com/office/drawing/2014/main" id="{D0DF28EB-D31C-40F7-92F4-5FF2D724D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77600" y="5943600"/>
              <a:ext cx="914400" cy="91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0C536A-E645-4AE9-BD18-86532D9A7791}"/>
                </a:ext>
              </a:extLst>
            </p:cNvPr>
            <p:cNvSpPr txBox="1"/>
            <p:nvPr/>
          </p:nvSpPr>
          <p:spPr>
            <a:xfrm>
              <a:off x="9544050" y="6169967"/>
              <a:ext cx="1809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dirty="0"/>
                <a:t>Back to rocks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8574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9AF8-1A4F-4E86-A63A-9CE3603E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Rough or Smooth?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BA3DE-469B-4B27-8C78-F01463A43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When something feels rough, it is because the surface has lots of </a:t>
            </a:r>
            <a:r>
              <a:rPr lang="en-AU"/>
              <a:t>tiny bumps on it</a:t>
            </a:r>
            <a:endParaRPr lang="en-AU" dirty="0"/>
          </a:p>
          <a:p>
            <a:r>
              <a:rPr lang="en-AU" dirty="0"/>
              <a:t>Little pieces of rock that stick out and make the rock feel rough are the first pieces that are broken off by weathering (see </a:t>
            </a:r>
            <a:r>
              <a:rPr lang="en-AU" dirty="0">
                <a:hlinkClick r:id="rId2" action="ppaction://hlinksldjump"/>
              </a:rPr>
              <a:t>Where Do Rocks Go?</a:t>
            </a:r>
            <a:r>
              <a:rPr lang="en-AU" dirty="0"/>
              <a:t>)</a:t>
            </a:r>
          </a:p>
          <a:p>
            <a:r>
              <a:rPr lang="en-AU" dirty="0"/>
              <a:t>The surface of the rock then becomes less lumpy, so it feels smoother to us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B69E28-C6A0-4112-BA2F-15698F251551}"/>
              </a:ext>
            </a:extLst>
          </p:cNvPr>
          <p:cNvGrpSpPr/>
          <p:nvPr/>
        </p:nvGrpSpPr>
        <p:grpSpPr>
          <a:xfrm>
            <a:off x="9544050" y="5943600"/>
            <a:ext cx="2647950" cy="914400"/>
            <a:chOff x="9544050" y="5943600"/>
            <a:chExt cx="2647950" cy="914400"/>
          </a:xfrm>
        </p:grpSpPr>
        <p:pic>
          <p:nvPicPr>
            <p:cNvPr id="5" name="Graphic 4" descr="Right pointing backhand index ">
              <a:hlinkClick r:id="rId3" action="ppaction://hlinksldjump"/>
              <a:extLst>
                <a:ext uri="{FF2B5EF4-FFF2-40B4-BE49-F238E27FC236}">
                  <a16:creationId xmlns:a16="http://schemas.microsoft.com/office/drawing/2014/main" id="{B7784D8C-F60E-4DD2-B8C2-86B98EEA3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600" y="5943600"/>
              <a:ext cx="914400" cy="91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EE6596-35C9-4249-9A16-D489539694BA}"/>
                </a:ext>
              </a:extLst>
            </p:cNvPr>
            <p:cNvSpPr txBox="1"/>
            <p:nvPr/>
          </p:nvSpPr>
          <p:spPr>
            <a:xfrm>
              <a:off x="9544050" y="6169967"/>
              <a:ext cx="1809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dirty="0"/>
                <a:t>Back to rocks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660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7FF5-43DD-402C-A707-EEDCE9A0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Setting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D03E4-D3B3-4386-8C87-E62BF2455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What you will need:</a:t>
            </a:r>
          </a:p>
          <a:p>
            <a:r>
              <a:rPr lang="en-AU" dirty="0"/>
              <a:t>Variety of rocks of different shapes, sizes, colour, texture etc. (Try to find pumice if possible)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Pre-activity suggestions:</a:t>
            </a:r>
          </a:p>
          <a:p>
            <a:r>
              <a:rPr lang="en-AU" dirty="0"/>
              <a:t>Hide some rocks around the playground and ask children to search for rocks</a:t>
            </a:r>
          </a:p>
          <a:p>
            <a:r>
              <a:rPr lang="en-AU" dirty="0"/>
              <a:t>Ask children to bring in some interesting rocks from home</a:t>
            </a:r>
          </a:p>
        </p:txBody>
      </p:sp>
    </p:spTree>
    <p:extLst>
      <p:ext uri="{BB962C8B-B14F-4D97-AF65-F5344CB8AC3E}">
        <p14:creationId xmlns:p14="http://schemas.microsoft.com/office/powerpoint/2010/main" val="418240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9755F-2A7A-4223-8100-E061774C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Running the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BCB8-0ABD-4D88-8E63-D9177492A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Gather children and show them the different types of rocks</a:t>
            </a:r>
          </a:p>
          <a:p>
            <a:r>
              <a:rPr lang="en-AU" dirty="0"/>
              <a:t>Encourage children to hold and feel the rocks and share what they notice about the rocks</a:t>
            </a:r>
          </a:p>
          <a:p>
            <a:r>
              <a:rPr lang="en-AU" dirty="0"/>
              <a:t>Follow children’s line of questioning to explore different concepts</a:t>
            </a:r>
          </a:p>
          <a:p>
            <a:r>
              <a:rPr lang="en-AU" dirty="0"/>
              <a:t>Introduce children to new terms and relate them to the observations made</a:t>
            </a:r>
          </a:p>
        </p:txBody>
      </p:sp>
    </p:spTree>
    <p:extLst>
      <p:ext uri="{BB962C8B-B14F-4D97-AF65-F5344CB8AC3E}">
        <p14:creationId xmlns:p14="http://schemas.microsoft.com/office/powerpoint/2010/main" val="254264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15BA85-4F05-4FDD-B1D0-EE6727BC991F}"/>
              </a:ext>
            </a:extLst>
          </p:cNvPr>
          <p:cNvSpPr txBox="1"/>
          <p:nvPr/>
        </p:nvSpPr>
        <p:spPr>
          <a:xfrm>
            <a:off x="5876925" y="3135959"/>
            <a:ext cx="1638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dirty="0"/>
              <a:t>Rocks</a:t>
            </a:r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:a16="http://schemas.microsoft.com/office/drawing/2014/main" id="{B1436303-E5A2-4421-A893-D23D9CBAC480}"/>
              </a:ext>
            </a:extLst>
          </p:cNvPr>
          <p:cNvSpPr txBox="1"/>
          <p:nvPr/>
        </p:nvSpPr>
        <p:spPr>
          <a:xfrm>
            <a:off x="7515225" y="1510545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Rough or Smooth?</a:t>
            </a:r>
          </a:p>
        </p:txBody>
      </p:sp>
      <p:sp>
        <p:nvSpPr>
          <p:cNvPr id="5" name="TextBox 4">
            <a:hlinkClick r:id="rId3" action="ppaction://hlinksldjump"/>
            <a:extLst>
              <a:ext uri="{FF2B5EF4-FFF2-40B4-BE49-F238E27FC236}">
                <a16:creationId xmlns:a16="http://schemas.microsoft.com/office/drawing/2014/main" id="{37C8BA0D-F89C-4E70-B10E-CED655BD8277}"/>
              </a:ext>
            </a:extLst>
          </p:cNvPr>
          <p:cNvSpPr txBox="1"/>
          <p:nvPr/>
        </p:nvSpPr>
        <p:spPr>
          <a:xfrm>
            <a:off x="2833623" y="1510545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Warm or Cold?</a:t>
            </a:r>
          </a:p>
        </p:txBody>
      </p:sp>
      <p:sp>
        <p:nvSpPr>
          <p:cNvPr id="6" name="TextBox 5">
            <a:hlinkClick r:id="rId4" action="ppaction://hlinksldjump"/>
            <a:extLst>
              <a:ext uri="{FF2B5EF4-FFF2-40B4-BE49-F238E27FC236}">
                <a16:creationId xmlns:a16="http://schemas.microsoft.com/office/drawing/2014/main" id="{E3195B89-AF56-4957-8BDD-7DD078B5A40A}"/>
              </a:ext>
            </a:extLst>
          </p:cNvPr>
          <p:cNvSpPr txBox="1"/>
          <p:nvPr/>
        </p:nvSpPr>
        <p:spPr>
          <a:xfrm>
            <a:off x="1719261" y="3243680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Light or Heavy?</a:t>
            </a:r>
          </a:p>
        </p:txBody>
      </p:sp>
      <p:sp>
        <p:nvSpPr>
          <p:cNvPr id="7" name="TextBox 6">
            <a:hlinkClick r:id="rId5" action="ppaction://hlinksldjump"/>
            <a:extLst>
              <a:ext uri="{FF2B5EF4-FFF2-40B4-BE49-F238E27FC236}">
                <a16:creationId xmlns:a16="http://schemas.microsoft.com/office/drawing/2014/main" id="{3C1CC21E-3F61-486F-86C6-0E18D54E46A3}"/>
              </a:ext>
            </a:extLst>
          </p:cNvPr>
          <p:cNvSpPr txBox="1"/>
          <p:nvPr/>
        </p:nvSpPr>
        <p:spPr>
          <a:xfrm>
            <a:off x="2724087" y="4976815"/>
            <a:ext cx="188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Colours/Patterns</a:t>
            </a:r>
          </a:p>
        </p:txBody>
      </p:sp>
      <p:sp>
        <p:nvSpPr>
          <p:cNvPr id="8" name="TextBox 7">
            <a:hlinkClick r:id="rId6" action="ppaction://hlinksldjump"/>
            <a:extLst>
              <a:ext uri="{FF2B5EF4-FFF2-40B4-BE49-F238E27FC236}">
                <a16:creationId xmlns:a16="http://schemas.microsoft.com/office/drawing/2014/main" id="{C63D2230-FF96-4932-A445-1EF5FC262BC9}"/>
              </a:ext>
            </a:extLst>
          </p:cNvPr>
          <p:cNvSpPr txBox="1"/>
          <p:nvPr/>
        </p:nvSpPr>
        <p:spPr>
          <a:xfrm>
            <a:off x="8572500" y="3243680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How are they made?</a:t>
            </a:r>
          </a:p>
        </p:txBody>
      </p:sp>
      <p:sp>
        <p:nvSpPr>
          <p:cNvPr id="9" name="TextBox 8">
            <a:hlinkClick r:id="rId7" action="ppaction://hlinksldjump"/>
            <a:extLst>
              <a:ext uri="{FF2B5EF4-FFF2-40B4-BE49-F238E27FC236}">
                <a16:creationId xmlns:a16="http://schemas.microsoft.com/office/drawing/2014/main" id="{53E949DA-0F2A-4777-A180-5813CDC77697}"/>
              </a:ext>
            </a:extLst>
          </p:cNvPr>
          <p:cNvSpPr txBox="1"/>
          <p:nvPr/>
        </p:nvSpPr>
        <p:spPr>
          <a:xfrm>
            <a:off x="7515225" y="4976815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Where do they go?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B7C5C10-1CAD-4EB6-BCE8-7DAB336406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036" y="2685365"/>
            <a:ext cx="1485964" cy="148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6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4E6B-C072-4988-831A-A4A22F07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Are Rocks Made?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69A30-8F24-4DD4-9C95-6CFF2E32D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6625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Rocks are made in three different ways. Which of these rocks is your rock like?</a:t>
            </a:r>
          </a:p>
        </p:txBody>
      </p:sp>
      <p:sp>
        <p:nvSpPr>
          <p:cNvPr id="4" name="TextBox 3">
            <a:hlinkClick r:id="rId2" action="ppaction://hlinksldjump"/>
            <a:extLst>
              <a:ext uri="{FF2B5EF4-FFF2-40B4-BE49-F238E27FC236}">
                <a16:creationId xmlns:a16="http://schemas.microsoft.com/office/drawing/2014/main" id="{C4B9EF9E-B0FF-412C-A35F-1EB19895B4C1}"/>
              </a:ext>
            </a:extLst>
          </p:cNvPr>
          <p:cNvSpPr txBox="1"/>
          <p:nvPr/>
        </p:nvSpPr>
        <p:spPr>
          <a:xfrm>
            <a:off x="1581150" y="4805749"/>
            <a:ext cx="2047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/>
              <a:t>Igneous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AU" dirty="0"/>
              <a:t>Can be bubbly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AU" dirty="0"/>
              <a:t>Comes from volcanoes</a:t>
            </a:r>
          </a:p>
        </p:txBody>
      </p:sp>
      <p:sp>
        <p:nvSpPr>
          <p:cNvPr id="5" name="TextBox 4">
            <a:hlinkClick r:id="rId3" action="ppaction://hlinksldjump"/>
            <a:extLst>
              <a:ext uri="{FF2B5EF4-FFF2-40B4-BE49-F238E27FC236}">
                <a16:creationId xmlns:a16="http://schemas.microsoft.com/office/drawing/2014/main" id="{38F8F5B2-7B7B-474C-AD9E-16901DF9D668}"/>
              </a:ext>
            </a:extLst>
          </p:cNvPr>
          <p:cNvSpPr txBox="1"/>
          <p:nvPr/>
        </p:nvSpPr>
        <p:spPr>
          <a:xfrm>
            <a:off x="4886325" y="4805749"/>
            <a:ext cx="2419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/>
              <a:t>Sedimentary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AU" dirty="0"/>
              <a:t>Sandy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AU" dirty="0"/>
              <a:t>Lots of layers</a:t>
            </a:r>
          </a:p>
        </p:txBody>
      </p:sp>
      <p:sp>
        <p:nvSpPr>
          <p:cNvPr id="6" name="TextBox 5">
            <a:hlinkClick r:id="rId4" action="ppaction://hlinksldjump"/>
            <a:extLst>
              <a:ext uri="{FF2B5EF4-FFF2-40B4-BE49-F238E27FC236}">
                <a16:creationId xmlns:a16="http://schemas.microsoft.com/office/drawing/2014/main" id="{C4E10970-1849-431C-8917-3A3761F8D474}"/>
              </a:ext>
            </a:extLst>
          </p:cNvPr>
          <p:cNvSpPr txBox="1"/>
          <p:nvPr/>
        </p:nvSpPr>
        <p:spPr>
          <a:xfrm>
            <a:off x="8562975" y="4805749"/>
            <a:ext cx="2047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/>
              <a:t>Metamorphic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AU" dirty="0"/>
              <a:t>Very hard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AU" dirty="0"/>
              <a:t>Very heavy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C2C5D8-2597-47EE-BD0C-6C6AC13E6DAD}"/>
              </a:ext>
            </a:extLst>
          </p:cNvPr>
          <p:cNvGrpSpPr/>
          <p:nvPr/>
        </p:nvGrpSpPr>
        <p:grpSpPr>
          <a:xfrm>
            <a:off x="9544050" y="5943600"/>
            <a:ext cx="2647950" cy="914400"/>
            <a:chOff x="9544050" y="5943600"/>
            <a:chExt cx="2647950" cy="914400"/>
          </a:xfrm>
        </p:grpSpPr>
        <p:pic>
          <p:nvPicPr>
            <p:cNvPr id="8" name="Graphic 7" descr="Right pointing backhand index ">
              <a:hlinkClick r:id="rId5" action="ppaction://hlinksldjump"/>
              <a:extLst>
                <a:ext uri="{FF2B5EF4-FFF2-40B4-BE49-F238E27FC236}">
                  <a16:creationId xmlns:a16="http://schemas.microsoft.com/office/drawing/2014/main" id="{AED4AAA5-A3A1-4C66-836B-5D69EDDF6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277600" y="5943600"/>
              <a:ext cx="914400" cy="914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23E9FD-5683-409F-93CD-44330D13DFFD}"/>
                </a:ext>
              </a:extLst>
            </p:cNvPr>
            <p:cNvSpPr txBox="1"/>
            <p:nvPr/>
          </p:nvSpPr>
          <p:spPr>
            <a:xfrm>
              <a:off x="9544050" y="6169967"/>
              <a:ext cx="1809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dirty="0"/>
                <a:t>Back to rocks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858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99F2-D00A-4A6C-BE27-45B24437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Igneous Rocks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E66AC-D9FB-4948-ADCE-E272295DC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inside of the Earth is very hot, so hot that rocks melt</a:t>
            </a:r>
          </a:p>
          <a:p>
            <a:r>
              <a:rPr lang="en-AU" dirty="0"/>
              <a:t>But when this liquid rock is pushed closer to the surface or is spit out by a volcano, it will cool and become solid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Suggested Activity</a:t>
            </a:r>
          </a:p>
          <a:p>
            <a:r>
              <a:rPr lang="en-AU" dirty="0">
                <a:hlinkClick r:id="rId2" action="ppaction://hlinksldjump"/>
              </a:rPr>
              <a:t>Model a volcano</a:t>
            </a:r>
            <a:endParaRPr lang="en-AU" dirty="0"/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See how it links with the other types of rocks: </a:t>
            </a:r>
            <a:r>
              <a:rPr lang="en-AU" dirty="0">
                <a:hlinkClick r:id="rId3" action="ppaction://hlinksldjump"/>
              </a:rPr>
              <a:t>The Rock Cycle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2F6178-76C0-4761-A7BC-8DF86F62A24A}"/>
              </a:ext>
            </a:extLst>
          </p:cNvPr>
          <p:cNvGrpSpPr/>
          <p:nvPr/>
        </p:nvGrpSpPr>
        <p:grpSpPr>
          <a:xfrm>
            <a:off x="9544050" y="5943600"/>
            <a:ext cx="2647950" cy="914400"/>
            <a:chOff x="9544050" y="5943600"/>
            <a:chExt cx="2647950" cy="914400"/>
          </a:xfrm>
        </p:grpSpPr>
        <p:pic>
          <p:nvPicPr>
            <p:cNvPr id="5" name="Graphic 4" descr="Right pointing backhand index ">
              <a:hlinkClick r:id="rId4" action="ppaction://hlinksldjump"/>
              <a:extLst>
                <a:ext uri="{FF2B5EF4-FFF2-40B4-BE49-F238E27FC236}">
                  <a16:creationId xmlns:a16="http://schemas.microsoft.com/office/drawing/2014/main" id="{53B322EA-848E-41BC-A4CB-CC5D647E6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77600" y="5943600"/>
              <a:ext cx="914400" cy="91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3C6E15-DC20-4D72-91DE-11478242472A}"/>
                </a:ext>
              </a:extLst>
            </p:cNvPr>
            <p:cNvSpPr txBox="1"/>
            <p:nvPr/>
          </p:nvSpPr>
          <p:spPr>
            <a:xfrm>
              <a:off x="9544050" y="6169967"/>
              <a:ext cx="1809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dirty="0"/>
                <a:t>Back to rocks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06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8659-4851-4542-A53D-E59DFB27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Sedimentary Rocks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32D75-5618-427F-8213-83D2FEB32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After a long time, rocks can break up into little pieces like sand</a:t>
            </a:r>
          </a:p>
          <a:p>
            <a:r>
              <a:rPr lang="en-AU" dirty="0"/>
              <a:t>But these little pieces can be squeezed and glued together to make different rocks</a:t>
            </a:r>
          </a:p>
          <a:p>
            <a:r>
              <a:rPr lang="en-AU" dirty="0"/>
              <a:t>That’s why sedimentary rocks seem sandy and break easily, they are made of bits of rock and sand glued together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Suggested Activity</a:t>
            </a:r>
          </a:p>
          <a:p>
            <a:r>
              <a:rPr lang="en-AU" dirty="0">
                <a:hlinkClick r:id="rId2" action="ppaction://hlinksldjump"/>
              </a:rPr>
              <a:t>Make your own rock</a:t>
            </a:r>
            <a:endParaRPr lang="en-AU" dirty="0"/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See how it links with the other types of rocks: </a:t>
            </a:r>
            <a:r>
              <a:rPr lang="en-AU" dirty="0">
                <a:hlinkClick r:id="rId3" action="ppaction://hlinksldjump"/>
              </a:rPr>
              <a:t>The Rock Cycle</a:t>
            </a:r>
            <a:endParaRPr lang="en-AU" dirty="0"/>
          </a:p>
          <a:p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F1129D-00D1-4161-B898-2704D1C46B52}"/>
              </a:ext>
            </a:extLst>
          </p:cNvPr>
          <p:cNvGrpSpPr/>
          <p:nvPr/>
        </p:nvGrpSpPr>
        <p:grpSpPr>
          <a:xfrm>
            <a:off x="9544050" y="5943600"/>
            <a:ext cx="2647950" cy="914400"/>
            <a:chOff x="9544050" y="5943600"/>
            <a:chExt cx="2647950" cy="914400"/>
          </a:xfrm>
        </p:grpSpPr>
        <p:pic>
          <p:nvPicPr>
            <p:cNvPr id="5" name="Graphic 4" descr="Right pointing backhand index ">
              <a:hlinkClick r:id="rId4" action="ppaction://hlinksldjump"/>
              <a:extLst>
                <a:ext uri="{FF2B5EF4-FFF2-40B4-BE49-F238E27FC236}">
                  <a16:creationId xmlns:a16="http://schemas.microsoft.com/office/drawing/2014/main" id="{12CC0053-0C0B-49A5-B82D-CC5A4B606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77600" y="5943600"/>
              <a:ext cx="914400" cy="91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D42A357-A8DC-4059-BD4C-B3ACDB067C46}"/>
                </a:ext>
              </a:extLst>
            </p:cNvPr>
            <p:cNvSpPr txBox="1"/>
            <p:nvPr/>
          </p:nvSpPr>
          <p:spPr>
            <a:xfrm>
              <a:off x="9544050" y="6169967"/>
              <a:ext cx="1809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dirty="0"/>
                <a:t>Back to rocks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3267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C843-A5DE-4AE9-9A8B-C4EE9E88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Metamorphic Rocks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2341E-488F-45B0-804A-041893C89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Rocks can change into different types of rocks</a:t>
            </a:r>
          </a:p>
          <a:p>
            <a:r>
              <a:rPr lang="en-AU" dirty="0"/>
              <a:t>This can happen when a rock is heated (but not so much that it melts) and squeezed very hard</a:t>
            </a:r>
          </a:p>
          <a:p>
            <a:r>
              <a:rPr lang="en-AU" dirty="0"/>
              <a:t>This changes the way the pieces of rock are connected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See how it links with the other types of rocks: </a:t>
            </a:r>
            <a:r>
              <a:rPr lang="en-AU" dirty="0">
                <a:hlinkClick r:id="rId2" action="ppaction://hlinksldjump"/>
              </a:rPr>
              <a:t>The Rock Cycle</a:t>
            </a:r>
            <a:endParaRPr lang="en-AU" dirty="0"/>
          </a:p>
          <a:p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62A4E57-F13D-472E-A8B7-DAED8B6EA135}"/>
              </a:ext>
            </a:extLst>
          </p:cNvPr>
          <p:cNvGrpSpPr/>
          <p:nvPr/>
        </p:nvGrpSpPr>
        <p:grpSpPr>
          <a:xfrm>
            <a:off x="9544050" y="5943600"/>
            <a:ext cx="2647950" cy="914400"/>
            <a:chOff x="9544050" y="5943600"/>
            <a:chExt cx="2647950" cy="914400"/>
          </a:xfrm>
        </p:grpSpPr>
        <p:pic>
          <p:nvPicPr>
            <p:cNvPr id="5" name="Graphic 4" descr="Right pointing backhand index ">
              <a:hlinkClick r:id="rId3" action="ppaction://hlinksldjump"/>
              <a:extLst>
                <a:ext uri="{FF2B5EF4-FFF2-40B4-BE49-F238E27FC236}">
                  <a16:creationId xmlns:a16="http://schemas.microsoft.com/office/drawing/2014/main" id="{8843EEC4-D640-404D-A2BF-D1E97B2DA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600" y="5943600"/>
              <a:ext cx="914400" cy="91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E5FF4A-493C-48F8-8C01-C2CD4BC53EAA}"/>
                </a:ext>
              </a:extLst>
            </p:cNvPr>
            <p:cNvSpPr txBox="1"/>
            <p:nvPr/>
          </p:nvSpPr>
          <p:spPr>
            <a:xfrm>
              <a:off x="9544050" y="6169967"/>
              <a:ext cx="1809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dirty="0"/>
                <a:t>Back to rocks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194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1377</Words>
  <Application>Microsoft Office PowerPoint</Application>
  <PresentationFormat>Widescreen</PresentationFormat>
  <Paragraphs>181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Learn About Rocks</vt:lpstr>
      <vt:lpstr>How to Use this Resource</vt:lpstr>
      <vt:lpstr>Setting Up</vt:lpstr>
      <vt:lpstr>Running the Activity</vt:lpstr>
      <vt:lpstr>PowerPoint Presentation</vt:lpstr>
      <vt:lpstr>How Are Rocks Made?</vt:lpstr>
      <vt:lpstr>Igneous Rocks</vt:lpstr>
      <vt:lpstr>Sedimentary Rocks</vt:lpstr>
      <vt:lpstr>Metamorphic Rocks</vt:lpstr>
      <vt:lpstr>Model a Volcano Pt 1</vt:lpstr>
      <vt:lpstr>Model a Volcano Pt 2</vt:lpstr>
      <vt:lpstr>Make Your Own Rock Pt 1</vt:lpstr>
      <vt:lpstr>Make Your Own Rock Pt 2</vt:lpstr>
      <vt:lpstr>Where Do Rocks Go?</vt:lpstr>
      <vt:lpstr>The Rock Cycle</vt:lpstr>
      <vt:lpstr>Playdoh Rocks</vt:lpstr>
      <vt:lpstr>Colours and Patterns</vt:lpstr>
      <vt:lpstr>Light or Heavy?</vt:lpstr>
      <vt:lpstr>Float or Sink?</vt:lpstr>
      <vt:lpstr>Why Do Rocks Feel Cold (or Warm)? Pt 1</vt:lpstr>
      <vt:lpstr>Why Do Rocks Feel Cold (or Warm)? Pt 2</vt:lpstr>
      <vt:lpstr>Rough or Smooth?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About Rocks</dc:title>
  <dc:creator>Yuqing Li</dc:creator>
  <cp:lastModifiedBy>Yuqing Li</cp:lastModifiedBy>
  <cp:revision>31</cp:revision>
  <dcterms:created xsi:type="dcterms:W3CDTF">2019-04-14T10:51:50Z</dcterms:created>
  <dcterms:modified xsi:type="dcterms:W3CDTF">2019-06-01T16:06:56Z</dcterms:modified>
</cp:coreProperties>
</file>