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86" r:id="rId5"/>
    <p:sldId id="293" r:id="rId6"/>
    <p:sldId id="287" r:id="rId7"/>
    <p:sldId id="288" r:id="rId8"/>
    <p:sldId id="289" r:id="rId9"/>
    <p:sldId id="290" r:id="rId10"/>
    <p:sldId id="291" r:id="rId11"/>
  </p:sldIdLst>
  <p:sldSz cx="9144000" cy="5143500" type="screen16x9"/>
  <p:notesSz cx="6858000" cy="9144000"/>
  <p:embeddedFontLst>
    <p:embeddedFont>
      <p:font typeface="Shadows Into Light" panose="020B0604020202020204" charset="0"/>
      <p:regular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Yu Gothic UI" panose="020B0500000000000000" pitchFamily="34" charset="-128"/>
      <p:regular r:id="rId18"/>
      <p:bold r:id="rId19"/>
    </p:embeddedFont>
    <p:embeddedFont>
      <p:font typeface="Varela Round" panose="020B0604020202020204" charset="-79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93" d="100"/>
          <a:sy n="93" d="100"/>
        </p:scale>
        <p:origin x="738" y="78"/>
      </p:cViewPr>
      <p:guideLst>
        <p:guide orient="horz" pos="1620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6167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8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34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5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Google Shape;27;p5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 panose="00000500000000000000"/>
              <a:buChar char="▧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○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■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●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○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■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●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○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■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ledu-datasets/cats_and_dogs_filtered.zi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1547664" y="1201321"/>
            <a:ext cx="3096344" cy="3096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Alinur Fradita Utari</a:t>
            </a:r>
            <a:b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Anjas Wiranta Tarigan</a:t>
            </a:r>
            <a:b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Naufal Hafizh D.U</a:t>
            </a:r>
            <a:b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Eva Nurmalasari</a:t>
            </a:r>
            <a:b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Rahmat Alnasiman</a:t>
            </a:r>
            <a:b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Gusman Wijaya</a:t>
            </a:r>
            <a:b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Danny Brantadikara</a:t>
            </a:r>
            <a:endParaRPr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2568530" y="4130669"/>
            <a:ext cx="3153375" cy="25875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Google Shape;61;p11"/>
          <p:cNvSpPr/>
          <p:nvPr/>
        </p:nvSpPr>
        <p:spPr>
          <a:xfrm>
            <a:off x="2495555" y="4166483"/>
            <a:ext cx="3177700" cy="31069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58;p11"/>
          <p:cNvSpPr txBox="1"/>
          <p:nvPr/>
        </p:nvSpPr>
        <p:spPr>
          <a:xfrm>
            <a:off x="5220072" y="1201322"/>
            <a:ext cx="3096344" cy="30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>
            <a:pPr algn="l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G1A01800</a:t>
            </a:r>
            <a:r>
              <a:rPr lang="en-ID" alt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G1A018031</a:t>
            </a:r>
            <a:b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G1A018046</a:t>
            </a:r>
            <a:b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G1A018060</a:t>
            </a:r>
            <a:b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G1A018061</a:t>
            </a:r>
            <a:b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G1A018064</a:t>
            </a:r>
            <a:b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G1A0180</a:t>
            </a:r>
            <a:r>
              <a:rPr lang="en-ID" alt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65</a:t>
            </a:r>
          </a:p>
        </p:txBody>
      </p:sp>
      <p:sp>
        <p:nvSpPr>
          <p:cNvPr id="2" name="Google Shape;58;p11"/>
          <p:cNvSpPr txBox="1">
            <a:spLocks noGrp="1"/>
          </p:cNvSpPr>
          <p:nvPr/>
        </p:nvSpPr>
        <p:spPr>
          <a:xfrm>
            <a:off x="2560320" y="546100"/>
            <a:ext cx="4023995" cy="67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latin typeface="Segoe UI" panose="020B0502040204020203" pitchFamily="34" charset="0"/>
                <a:cs typeface="Segoe UI" panose="020B0502040204020203" pitchFamily="34" charset="0"/>
              </a:rPr>
              <a:t>JARINGAN SYARAF TIRUAN</a:t>
            </a:r>
          </a:p>
        </p:txBody>
      </p:sp>
      <p:sp>
        <p:nvSpPr>
          <p:cNvPr id="3" name="Google Shape;58;p11"/>
          <p:cNvSpPr txBox="1">
            <a:spLocks noGrp="1"/>
          </p:cNvSpPr>
          <p:nvPr/>
        </p:nvSpPr>
        <p:spPr>
          <a:xfrm>
            <a:off x="3693160" y="1068070"/>
            <a:ext cx="1957070" cy="5187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 panose="02000000000000000000"/>
              <a:buNone/>
              <a:defRPr sz="5800" b="0" i="0" u="none" strike="noStrike" cap="none">
                <a:solidFill>
                  <a:srgbClr val="FFFFFF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latin typeface="Segoe UI" panose="020B0502040204020203" pitchFamily="34" charset="0"/>
                <a:cs typeface="Segoe UI" panose="020B0502040204020203" pitchFamily="34" charset="0"/>
              </a:rPr>
              <a:t>-Kelompok 1-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Grafik Akurasi dan 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00513" y="1438988"/>
            <a:ext cx="3458058" cy="2410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4688370" y="1425794"/>
            <a:ext cx="3458058" cy="241016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000000"/>
                </a:solidFill>
              </a:rPr>
              <a:t>Klasifikasi Cats and Dogs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1101074" y="1355062"/>
            <a:ext cx="6927309" cy="323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pemodelannya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(Multi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Peceptron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0" indent="-304800">
              <a:spcBef>
                <a:spcPts val="1200"/>
              </a:spcBef>
              <a:buSzPct val="100000"/>
              <a:buAutoNum type="arabicPeriod"/>
            </a:pPr>
            <a:r>
              <a:rPr lang="en-ID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 yang kami gunakan pada klasifikasi ini 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storage.googleapis.com/mledu-datasets/cats_and_dogs_filtered.zip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0" indent="-304800">
              <a:spcBef>
                <a:spcPts val="1200"/>
              </a:spcBef>
              <a:buSzPct val="10000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457200">
              <a:spcBef>
                <a:spcPts val="1200"/>
              </a:spcBef>
            </a:pP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cats and dogs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269875">
              <a:spcBef>
                <a:spcPts val="1200"/>
              </a:spcBef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>
              <a:spcBef>
                <a:spcPts val="1200"/>
              </a:spcBef>
            </a:pP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cats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dogs</a:t>
            </a:r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000000"/>
                </a:solidFill>
              </a:rPr>
              <a:t>Dataset Cats and Dogs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2325370" y="3241675"/>
            <a:ext cx="979805" cy="436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800" dirty="0"/>
              <a:t>Cats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pic>
        <p:nvPicPr>
          <p:cNvPr id="5" name="Picture 4" descr="c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90" y="1229360"/>
            <a:ext cx="3352165" cy="212217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 descr="do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95" y="1223645"/>
            <a:ext cx="3444240" cy="217678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Google Shape;100;p16"/>
          <p:cNvSpPr txBox="1">
            <a:spLocks noGrp="1"/>
          </p:cNvSpPr>
          <p:nvPr/>
        </p:nvSpPr>
        <p:spPr>
          <a:xfrm>
            <a:off x="6047740" y="3280410"/>
            <a:ext cx="979805" cy="3981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 panose="00000500000000000000"/>
              <a:buChar char="▧"/>
              <a:defRPr sz="2400" b="0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800" dirty="0"/>
              <a:t>Dogs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38225" y="3606800"/>
            <a:ext cx="3309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Total gambar training cat    : 1000</a:t>
            </a:r>
          </a:p>
          <a:p>
            <a:r>
              <a:rPr lang="en-ID" altLang="en-US">
                <a:sym typeface="+mn-ea"/>
              </a:rPr>
              <a:t>T</a:t>
            </a:r>
            <a:r>
              <a:rPr lang="en-US">
                <a:sym typeface="+mn-ea"/>
              </a:rPr>
              <a:t>otal gambar validation cat :  500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747895" y="3606800"/>
            <a:ext cx="28746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D" altLang="en-US">
                <a:sym typeface="+mn-ea"/>
              </a:rPr>
              <a:t>T</a:t>
            </a:r>
            <a:r>
              <a:rPr lang="en-US">
                <a:sym typeface="+mn-ea"/>
              </a:rPr>
              <a:t>otal gambar training dog :  1000</a:t>
            </a:r>
          </a:p>
          <a:p>
            <a:pPr algn="l"/>
            <a:r>
              <a:rPr lang="en-ID" altLang="en-US">
                <a:sym typeface="+mn-ea"/>
              </a:rPr>
              <a:t>T</a:t>
            </a:r>
            <a:r>
              <a:rPr lang="en-US">
                <a:sym typeface="+mn-ea"/>
              </a:rPr>
              <a:t>otal gambar validation dog :  500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038225" y="4131945"/>
            <a:ext cx="7305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D" altLang="en-US">
                <a:sym typeface="+mn-ea"/>
              </a:rPr>
              <a:t>Pembagian data training  dan validasi :</a:t>
            </a:r>
          </a:p>
          <a:p>
            <a:r>
              <a:rPr lang="en-ID" altLang="en-US"/>
              <a:t>Data Training  : 80% dari semua data dan Data Validasi  : 20% dari semua data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Hyperparameter Struktur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610" y="1347470"/>
            <a:ext cx="7236460" cy="3220720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#Buat model MLP (Multi Layers Perceptron)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 = tf.keras.Sequential()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model.add(tf.keras.layers.Dense(64, activation='relu', input_shape=(150,150,3))) </a:t>
            </a:r>
            <a:r>
              <a:rPr lang="en-US" sz="1400" dirty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# Ukuran gambar 150x150 px, 3 untuk pewarnaan (R, G, B)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model.add(tf.keras.layers.Flatten()) </a:t>
            </a:r>
            <a:r>
              <a:rPr lang="en-US" sz="1400" dirty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#Convert matrix ke single array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620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model.add(tf.keras.layers.Dense(192, activation ='relu'))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model.add(tf.keras.layers.Dense(1, activation='sigmoid')) </a:t>
            </a:r>
            <a:r>
              <a:rPr lang="en-US" sz="1400" dirty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#Menggunakan 1 node dan activation function sigmoid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078115" y="5427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Font typeface="Shadows Into Light" panose="02000000000000000000"/>
              <a:buNone/>
              <a:defRPr sz="2600" b="0" i="0" u="none" strike="noStrike" cap="none">
                <a:solidFill>
                  <a:srgbClr val="979CB8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Font typeface="Shadows Into Light" panose="02000000000000000000"/>
              <a:buNone/>
              <a:defRPr sz="2600" b="0" i="0" u="none" strike="noStrike" cap="none">
                <a:solidFill>
                  <a:srgbClr val="979CB8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Font typeface="Shadows Into Light" panose="02000000000000000000"/>
              <a:buNone/>
              <a:defRPr sz="2600" b="0" i="0" u="none" strike="noStrike" cap="none">
                <a:solidFill>
                  <a:srgbClr val="979CB8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Font typeface="Shadows Into Light" panose="02000000000000000000"/>
              <a:buNone/>
              <a:defRPr sz="2600" b="0" i="0" u="none" strike="noStrike" cap="none">
                <a:solidFill>
                  <a:srgbClr val="979CB8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Font typeface="Shadows Into Light" panose="02000000000000000000"/>
              <a:buNone/>
              <a:defRPr sz="2600" b="0" i="0" u="none" strike="noStrike" cap="none">
                <a:solidFill>
                  <a:srgbClr val="979CB8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Font typeface="Shadows Into Light" panose="02000000000000000000"/>
              <a:buNone/>
              <a:defRPr sz="2600" b="0" i="0" u="none" strike="noStrike" cap="none">
                <a:solidFill>
                  <a:srgbClr val="979CB8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Font typeface="Shadows Into Light" panose="02000000000000000000"/>
              <a:buNone/>
              <a:defRPr sz="2600" b="0" i="0" u="none" strike="noStrike" cap="none">
                <a:solidFill>
                  <a:srgbClr val="979CB8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Font typeface="Shadows Into Light" panose="02000000000000000000"/>
              <a:buNone/>
              <a:defRPr sz="2600" b="0" i="0" u="none" strike="noStrike" cap="none">
                <a:solidFill>
                  <a:srgbClr val="979CB8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Font typeface="Shadows Into Light" panose="02000000000000000000"/>
              <a:buNone/>
              <a:defRPr sz="2600" b="0" i="0" u="none" strike="noStrike" cap="none">
                <a:solidFill>
                  <a:srgbClr val="979CB8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>
            <a:r>
              <a:rPr lang="en-ID" altLang="en-US" sz="2800" dirty="0">
                <a:solidFill>
                  <a:srgbClr val="000000"/>
                </a:solidFill>
              </a:rPr>
              <a:t>Arsitektur Model MLP</a:t>
            </a:r>
            <a:endParaRPr lang="en-ID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19890"/>
            <a:ext cx="3385883" cy="343445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>
                <a:solidFill>
                  <a:srgbClr val="000000"/>
                </a:solidFill>
              </a:rPr>
              <a:t>Hyperparameter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800" baseline="30000" dirty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# Proses training</a:t>
            </a:r>
          </a:p>
          <a:p>
            <a:pPr marL="76200" indent="0">
              <a:buNone/>
            </a:pP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 = model.fit(</a:t>
            </a:r>
          </a:p>
          <a:p>
            <a:pPr marL="76200" indent="0">
              <a:buNone/>
            </a:pP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train_generator,</a:t>
            </a:r>
          </a:p>
          <a:p>
            <a:pPr marL="76200" indent="0">
              <a:buNone/>
            </a:pP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steps_per_epoch = 40, </a:t>
            </a:r>
            <a:r>
              <a:rPr lang="en-US" sz="1800" baseline="30000" dirty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# 2000 gambar train = batch size x steps per epoch</a:t>
            </a:r>
          </a:p>
          <a:p>
            <a:pPr marL="76200" indent="0">
              <a:buNone/>
            </a:pP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epochs = 15,</a:t>
            </a:r>
          </a:p>
          <a:p>
            <a:pPr marL="76200" indent="0">
              <a:buNone/>
            </a:pP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validation_data = validation_generator,</a:t>
            </a:r>
          </a:p>
          <a:p>
            <a:pPr marL="76200" indent="0">
              <a:buNone/>
            </a:pP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validation_steps = 20, </a:t>
            </a:r>
            <a:r>
              <a:rPr lang="en-US" sz="1800" baseline="30000" dirty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# 1000 gambar validation = batch size x steps per epoch</a:t>
            </a:r>
          </a:p>
          <a:p>
            <a:pPr marL="76200" indent="0">
              <a:buNone/>
            </a:pP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verbose =2, </a:t>
            </a:r>
            <a:r>
              <a:rPr lang="en-US" sz="1800" baseline="30000" dirty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# Menampilkan epoch</a:t>
            </a:r>
            <a:endParaRPr lang="en-US" sz="1800" baseline="30000" dirty="0">
              <a:solidFill>
                <a:schemeClr val="tx1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6200" indent="0">
              <a:buNone/>
            </a:pP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  callbacks=[stop]</a:t>
            </a:r>
          </a:p>
          <a:p>
            <a:pPr marL="76200" indent="0">
              <a:buNone/>
            </a:pP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pPr marL="76200" indent="0">
              <a:buNone/>
            </a:pPr>
            <a:endParaRPr lang="en-US" sz="1800" baseline="30000" dirty="0">
              <a:solidFill>
                <a:schemeClr val="tx1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6200" indent="0">
              <a:buNone/>
            </a:pPr>
            <a:endParaRPr lang="en-US" sz="1800" baseline="30000" dirty="0">
              <a:solidFill>
                <a:schemeClr val="tx1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Epoch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95537"/>
            <a:ext cx="5046997" cy="336444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Model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06" y="1582920"/>
            <a:ext cx="5115639" cy="277423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Hasil Prediksi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96" y="1440168"/>
            <a:ext cx="2503660" cy="305101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275</Words>
  <Application>Microsoft Office PowerPoint</Application>
  <PresentationFormat>On-screen Show (16:9)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Shadows Into Light</vt:lpstr>
      <vt:lpstr>Arial</vt:lpstr>
      <vt:lpstr>Segoe UI</vt:lpstr>
      <vt:lpstr>Times New Roman</vt:lpstr>
      <vt:lpstr>Yu Gothic UI</vt:lpstr>
      <vt:lpstr>Varela Round</vt:lpstr>
      <vt:lpstr>Trinculo template</vt:lpstr>
      <vt:lpstr>Alinur Fradita Utari Anjas Wiranta Tarigan Naufal Hafizh D.U Eva Nurmalasari Rahmat Alnasiman Gusman Wijaya Danny Brantadikara</vt:lpstr>
      <vt:lpstr>Klasifikasi Cats and Dogs</vt:lpstr>
      <vt:lpstr>Dataset Cats and Dogs </vt:lpstr>
      <vt:lpstr>Hyperparameter Struktur </vt:lpstr>
      <vt:lpstr>PowerPoint Presentation</vt:lpstr>
      <vt:lpstr>Hyperparameter Training</vt:lpstr>
      <vt:lpstr>Epoch</vt:lpstr>
      <vt:lpstr>Model Summary</vt:lpstr>
      <vt:lpstr>Hasil Prediksi</vt:lpstr>
      <vt:lpstr>Grafik Akurasi dan Loss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Alinur Fradita Utari Anjas Wiranta Tarigan Naufal Hafizh D.U Eva Nurmalasari Rahmat Alnasiman Gusman Wijaya Danny Brantadikara</dc:title>
  <dc:creator>ASUS</dc:creator>
  <cp:lastModifiedBy>Asus</cp:lastModifiedBy>
  <cp:revision>8</cp:revision>
  <dcterms:created xsi:type="dcterms:W3CDTF">2021-05-29T08:06:00Z</dcterms:created>
  <dcterms:modified xsi:type="dcterms:W3CDTF">2021-05-29T17:34:57Z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