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145</c:v>
                </c:pt>
                <c:pt idx="2">
                  <c:v>180</c:v>
                </c:pt>
                <c:pt idx="3">
                  <c:v>210</c:v>
                </c:pt>
                <c:pt idx="4">
                  <c:v>240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24</c:v>
                </c:pt>
                <c:pt idx="2">
                  <c:v>31</c:v>
                </c:pt>
                <c:pt idx="3">
                  <c:v>40</c:v>
                </c:pt>
                <c:pt idx="4">
                  <c:v>47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15.0</c:v>
                </c:pt>
                <c:pt idx="1">
                  <c:v>16.6</c:v>
                </c:pt>
                <c:pt idx="2">
                  <c:v>17.2</c:v>
                </c:pt>
                <c:pt idx="3">
                  <c:v>19.0</c:v>
                </c:pt>
                <c:pt idx="4">
                  <c:v>19.6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MajorHealth Corp</c:v>
                </c:pt>
                <c:pt idx="1">
                  <c:v>Regional Medical Group</c:v>
                </c:pt>
                <c:pt idx="2">
                  <c:v>SouthernCapital Healthcare</c:v>
                </c:pt>
                <c:pt idx="3">
                  <c:v>Community Health Network</c:v>
                </c:pt>
                <c:pt idx="4">
                  <c:v>Specialty Care Partners</c:v>
                </c:pt>
                <c:pt idx="5">
                  <c:v>Metro Healthcare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450</c:v>
                </c:pt>
                <c:pt idx="1">
                  <c:v>380</c:v>
                </c:pt>
                <c:pt idx="2">
                  <c:v>210</c:v>
                </c:pt>
                <c:pt idx="3">
                  <c:v>180</c:v>
                </c:pt>
                <c:pt idx="4">
                  <c:v>150</c:v>
                </c:pt>
                <c:pt idx="5">
                  <c:v>125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Sheet1!$A$2:$A$5</c:f>
              <c:strCache>
                <c:ptCount val="4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  <c:pt idx="3">
                  <c:v>2027E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240</c:v>
                </c:pt>
                <c:pt idx="1">
                  <c:v>285</c:v>
                </c:pt>
                <c:pt idx="2">
                  <c:v>340</c:v>
                </c:pt>
                <c:pt idx="3">
                  <c:v>405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Sheet1!$A$2:$A$5</c:f>
              <c:strCache>
                <c:ptCount val="4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  <c:pt idx="3">
                  <c:v>2027E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</c:v>
                </c:pt>
                <c:pt idx="1">
                  <c:v>62</c:v>
                </c:pt>
                <c:pt idx="2">
                  <c:v>81</c:v>
                </c:pt>
                <c:pt idx="3">
                  <c:v>105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Senior Management Team with Deep Healthcare Expertise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Executive Officer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25+ years healthcare industry experience across hospital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02082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Regional VP at major international hospital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39572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MBA from top-tier business school with healthcare specialization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7706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successful expansion of 40+ healthcare facilities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14553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Board member of regional healthcare association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593592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Financial Officer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39136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15+ years finance leadership in healthcare 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28853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Ex-CFO at publicly-traded healthcare services company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4663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CPA with proven M&amp;A integration track record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" y="500176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Successfully completed 8 acquisitions totaling $200M+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" y="5376672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Deep expertise in healthcare reimbursement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Technology Officer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12+ years leading digital transformation in healthcare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202082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VP Engineering at major healthtech platform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239572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and scaled EMR systems serving 2M+ users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273405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healthcare data analytics and AI/ML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3072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MS Computer Science with healthcare informatics focus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3520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Operating Officer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384048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20+ years multi-site healthcare operations experience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9080" y="4215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Successfully scaled 50+ clinic locations across SEA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9080" y="459028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Lean Six Sigma Master Black Belt certification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9080" y="492861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Regional Operations Director at international chain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9080" y="53035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Deep experience in regulatory compliance and quality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384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Medical Officer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63840" y="164592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Board-certified internal medicine physician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63840" y="198424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Department Head at tertiary care hospital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3840" y="235915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Published researcher with 25+ peer-reviewed publications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3840" y="273405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Champion of clinical quality and patient safety programs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63840" y="310896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Fellowship-trained in hospital medicine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3840" y="3520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Business Development Officer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3840" y="384048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15+ years healthcare business development experience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3840" y="4215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VP Corporate Development at regional platform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63840" y="459028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negotiations for 65+ corporate wellness contracts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63840" y="496519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payor relations and insurance contracting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3840" y="534009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MBA in Strategic Management with healthcare focus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Comprehensive 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Financial &amp; Operational Review: Historical performance, unit economics, and forward projections with sensitivity analysis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Market &amp; Competitive Analysis: Healthcare market sizing, competitive landscape, and growth opportunity evaluation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Management Assessment: Leadership evaluation, organizational structure, and succession planning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Technology &amp; Digital Infrastructure: IT systems, cybersecurity framework, and digital transformation roadmap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Clinical Quality &amp; Compliance: Quality programs, patient safety, and regulatory compliance history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Regulatory changes across operating jurisdictions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Proactive regulatory compliance with government relations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Healthcare reimbursement pressure changes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Diversified revenue streams with defensive characteristics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Competitive intensity from regional consolidation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Differentiated position through quality and brand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Key talent retention in competitive market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Comprehensive talent retention programs</a:t>
            </a:r>
          </a:p>
        </p:txBody>
      </p:sp>
      <p:sp>
        <p:nvSpPr>
          <p:cNvPr id="32" name="Oval 31"/>
          <p:cNvSpPr/>
          <p:nvPr/>
        </p:nvSpPr>
        <p:spPr>
          <a:xfrm>
            <a:off x="594360" y="531266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31520" y="525779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Technology disruption from digital platforms</a:t>
            </a:r>
          </a:p>
        </p:txBody>
      </p:sp>
      <p:sp>
        <p:nvSpPr>
          <p:cNvPr id="34" name="Oval 33"/>
          <p:cNvSpPr/>
          <p:nvPr/>
        </p:nvSpPr>
        <p:spPr>
          <a:xfrm>
            <a:off x="3291840" y="531266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3429000" y="525779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Significant technology investment and capabilities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Revenue Synergies: Enhanced service offerings through expanded specialist network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Operational Excellence: Best practices implementation across broader clinic network</a:t>
            </a:r>
          </a:p>
        </p:txBody>
      </p:sp>
      <p:sp>
        <p:nvSpPr>
          <p:cNvPr id="41" name="Oval 40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Corporate Partnership Expansion: Leveraging relationships for accelerated contract growth</a:t>
            </a:r>
          </a:p>
        </p:txBody>
      </p:sp>
      <p:sp>
        <p:nvSpPr>
          <p:cNvPr id="43" name="Oval 42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Technology Platform Scaling: Digital infrastructure amortization across larger patient base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Week 1-2: Due diligence package and management presentations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Week 3-4: Site visits and detailed financial analysis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Week 5-6: Legal review and final due diligence</a:t>
            </a:r>
          </a:p>
        </p:txBody>
      </p:sp>
      <p:sp>
        <p:nvSpPr>
          <p:cNvPr id="52" name="Oval 51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Week 7-8: Final negotiations and agreement execution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Financial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Geographic expansion through targeted clinic rollouts in high-growth SEA markets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Service line extension into high-margin specialties and chronic disease management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Corporate partnership scaling through enhanced wellness programs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transformation with AI-powered diagnostics and telemedicine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acquisitions of complementary healthcare assets</a:t>
            </a:r>
          </a:p>
        </p:txBody>
      </p:sp>
      <p:sp>
        <p:nvSpPr>
          <p:cNvPr id="15" name="Oval 14"/>
          <p:cNvSpPr/>
          <p:nvPr/>
        </p:nvSpPr>
        <p:spPr>
          <a:xfrm>
            <a:off x="640080" y="3246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77240" y="32004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Value-based care initiatives with outcome-focused contracts</a:t>
            </a:r>
          </a:p>
        </p:txBody>
      </p:sp>
      <p:graphicFrame>
        <p:nvGraphicFramePr>
          <p:cNvPr id="17" name="Chart 16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 (2024E-2027E)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New clinic openings: 6-8 locations annually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Same-store growth: 8-12% annually</a:t>
            </a:r>
          </a:p>
        </p:txBody>
      </p:sp>
      <p:sp>
        <p:nvSpPr>
          <p:cNvPr id="25" name="Oval 24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Corporate contract growth: 15-20% annually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Specialty penetration: 35% to 50% of revenue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EBITDA margin expansion: 100-150 bps annually</a:t>
            </a:r>
          </a:p>
        </p:txBody>
      </p:sp>
      <p:sp>
        <p:nvSpPr>
          <p:cNvPr id="31" name="Oval 30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health scaling: 5% to 15% by 2027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Moelis 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Ayala Corporation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Philippines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diversified conglomerate with significant healthcare investments through Ayala Healthcare Holdings, operating hospitals and digital health initiatives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Ayala family trust and institutional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US$3.2B, Healthcare growing 15%+ annually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SEA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CP Group (Charoen Pokphand)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Thailand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Massive diversified conglomerate with healthcare retail exposure through pharmacy chains and platform development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Chearavanont family and holding companies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US$45B+, Healthcare investments &gt;US$500M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Consumer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Sinar Mas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Indonesian conglomerate with diversified portfolio and growing healthcare technology investments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Widjaja family and investment vehicles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US$15B+, Active healthtech program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Executive Director - Indonesia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Genting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Malaysia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Diversified conglomerate with strategic healthcare investments through integrated resort wellness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Lim Kok Thay family trust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US$2.8B, Healthcare target US$200M+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Malaysia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Buyers - Global Healthcare Leaders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International healthcare corporations with SEA expansion strategies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Profile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UnitedHealth / Optum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SEA market entry with established platform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Data analytics, technology platform, corporate relationships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Regulatory complexity, valuation expectations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Teladoc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Physical-digital healthcare integration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Telemedicine expertise, digital platforms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Asset-heavy model transition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Medium-High (7/10)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Fresenius Medical Care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Asian expansion with chronic disease focus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Care coordination, operational excellence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Service line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(6/10)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Buyers - Global Private Equity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Large-cap PE funds with healthcare services focus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Fund Profile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Healthcare Strategy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Value Creation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Blackstone Growth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Buy-and-build platform strategy across SEA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Operational excellence, technology investment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Valuation discipline, exit timeline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Very 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TPG Capital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Healthcare services consolidation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Digital initiatives, operational playbooks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Competitive process, control preferences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KKR &amp; Co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Technology-enabled growth platform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Technology infrastructure, partnerships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Integration complexity, timing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US$210m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FY2023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Up 17% YoY driven by expansion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 2023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US$40m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FY2023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19.0% margin, up from 17.2%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Patient Visits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125k+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FY2023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23% growth in total visits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Same-Store Growth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8.5%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FY2023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Strong organic growth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New clinic expansion: 8 locations opened in 2023, accelerating rollout pace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Corporate contracts: 15 new enterprise agreements signed, expanding B2B revenue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Service mix enhancement: 25% growth in high-margin specialty services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5934456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Digital engagement: 78% online booking adoption improving operational efficiency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6099048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Pricing optimization: Strategic premium increases reflecting value proposition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Exceptional performance with consistent growth and expanding margins demonstrates operational excellence and market leadership. Strong cash generation supports expansion while maintaining disciplined capital allocation.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August 28, 2025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Expansion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Strategic Cost Management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Supplier Consolidation &amp; Procurement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Centralized procurement achieving 12-18% savings through volume discounts and strategic partnerships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Digital Transformation &amp; Automation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Comprehensive automation reducing administrative overhead by 15-20% while improving patient experience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Operational Efficiency &amp; Process Optimization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Lean Six Sigma methodologies with standardized workflows and optimized staff scheduling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Comprehensive Risk Mitigation Framework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Diversified Revenue Base &amp; Market Position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Multi-dimensional diversification across service lines, payor types, and geographic markets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Revenue stability through economic cycles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Predictable cash flows from corporate contracts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payor dependence with balanced mix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Outstanding operational resilience with proven margin maintenance ability. Diversified model and disciplined cost management create sustainable competitive advantages.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 &amp; Mitigating Factors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Regulatory changes across multiple SEA jurisdictions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Exceptional compliance track record with government relations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Healthcare reimbursement pressures and benefit changes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Diversified payor mix with balanced segment exposure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Competition from larger regional players and new entrants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Differentiated premium service with strong brand recognition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Technology disruption from digital health startups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Significant investment in proprietary digital capabilities</a:t>
            </a:r>
          </a:p>
        </p:txBody>
      </p:sp>
      <p:sp>
        <p:nvSpPr>
          <p:cNvPr id="30" name="Oval 29"/>
          <p:cNvSpPr/>
          <p:nvPr/>
        </p:nvSpPr>
        <p:spPr>
          <a:xfrm>
            <a:off x="640080" y="43891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00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840" y="42291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Currency fluctuation across multi-country operations</a:t>
            </a:r>
          </a:p>
        </p:txBody>
      </p:sp>
      <p:sp>
        <p:nvSpPr>
          <p:cNvPr id="33" name="Oval 32"/>
          <p:cNvSpPr/>
          <p:nvPr/>
        </p:nvSpPr>
        <p:spPr>
          <a:xfrm>
            <a:off x="612648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1264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92240" y="42291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Natural hedge through multi-currency revenue streams</a:t>
            </a:r>
          </a:p>
        </p:txBody>
      </p:sp>
      <p:sp>
        <p:nvSpPr>
          <p:cNvPr id="36" name="Oval 35"/>
          <p:cNvSpPr/>
          <p:nvPr/>
        </p:nvSpPr>
        <p:spPr>
          <a:xfrm>
            <a:off x="640080" y="5074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6400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5840" y="4914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Key person dependency on senior leadership team</a:t>
            </a:r>
          </a:p>
        </p:txBody>
      </p:sp>
      <p:sp>
        <p:nvSpPr>
          <p:cNvPr id="39" name="Oval 38"/>
          <p:cNvSpPr/>
          <p:nvPr/>
        </p:nvSpPr>
        <p:spPr>
          <a:xfrm>
            <a:off x="6126480" y="5074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1264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240" y="4914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Deep management bench with succession planning</a:t>
            </a:r>
          </a:p>
        </p:txBody>
      </p:sp>
      <p:sp>
        <p:nvSpPr>
          <p:cNvPr id="42" name="Oval 41"/>
          <p:cNvSpPr/>
          <p:nvPr/>
        </p:nvSpPr>
        <p:spPr>
          <a:xfrm>
            <a:off x="640080" y="5760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400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5840" y="5600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Economic downturn impact on discretionary spending</a:t>
            </a:r>
          </a:p>
        </p:txBody>
      </p:sp>
      <p:sp>
        <p:nvSpPr>
          <p:cNvPr id="45" name="Oval 44"/>
          <p:cNvSpPr/>
          <p:nvPr/>
        </p:nvSpPr>
        <p:spPr>
          <a:xfrm>
            <a:off x="6126480" y="5760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1264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92240" y="5600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Defensive demand profile with essential healthcare focus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Scale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Quality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Digital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Corporate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SouthernCapital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MajorHealth Corp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Regional Medical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Community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Specialty Care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 Complex healthcare licensing across multiple jurisdictions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 Limited medical-grade facilities in premium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Infrastructure Significant EMR and cybersecurity investment required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International Accreditation JCI and ISO certifications demonstrating world-class quality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Integrated Multi-Specialty Platform Comprehensive care with seamless referral pathways</a:t>
            </a:r>
          </a:p>
        </p:txBody>
      </p:sp>
      <p:sp>
        <p:nvSpPr>
          <p:cNvPr id="23" name="Oval 22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Advanced Digital Infrastructure Proprietary EMR with integrated telemedicine capabilities</a:t>
            </a:r>
          </a:p>
        </p:txBody>
      </p:sp>
      <p:sp>
        <p:nvSpPr>
          <p:cNvPr id="25" name="Oval 24"/>
          <p:cNvSpPr/>
          <p:nvPr/>
        </p:nvSpPr>
        <p:spPr>
          <a:xfrm>
            <a:off x="7040880" y="48005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178040" y="4754879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Corporate Healthcare Leadership Market-leading position in corporate wellness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Primary Care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Comprehensive family medicine and preventive care with corporate contracts including health screenings, vaccinations, and chronic disease management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Specialty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Cardiology, orthopedics, dermatology, and high-acuity outpatient procedures with subspecialty referral network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Diagnostics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imaging (MRI/CT/Ultrasound), laboratory services, and cardiac testing supporting integrated clinical pathways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Corporate Wellness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Occupational health, executive physicals, workplace injury management, and employee health programs</a:t>
            </a:r>
          </a:p>
        </p:txBody>
      </p:sp>
      <p:sp>
        <p:nvSpPr>
          <p:cNvPr id="16" name="Oval 15"/>
          <p:cNvSpPr/>
          <p:nvPr/>
        </p:nvSpPr>
        <p:spPr>
          <a:xfrm>
            <a:off x="73152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097280" y="438912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Digital Health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461772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Telemedicine consultations, patient portal, online appointment booking, and remote monitoring services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Service Coverage by Market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83680" y="1645920"/>
          <a:ext cx="40233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  <a:gridCol w="731520"/>
                <a:gridCol w="731520"/>
                <a:gridCol w="73152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Country/City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Primary Care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Specialty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Diagnostics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Corporate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Singapore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Malaysia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Indonesia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Philippines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Total Clinic Locations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35+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Board-Certified Specialists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65+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Annual Patient Visits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125,000+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Net Promoter Score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72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Corporate Contracts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65+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4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Average Wait Time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1.8 days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&amp; Operational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10972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404040"/>
                </a:solidFill>
                <a:latin typeface="Arial"/>
              </a:rPr>
              <a:t>SouthernCapital Healthcare is a leading integrated healthcare services platform in Southeast Asia, focused on high-quality patient care and operational excellence across primary care, diagnostics, and specialty services. The platform benefits from significant scale with 35+ clinic locations, a diversified payor mix including 40% corporate contracts, 35% insurance reimbursement, and 25% cash pay, and a proven clinic rollout playbook.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60604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46888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proven growth and market leadership)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2560320"/>
            <a:ext cx="4114800" cy="320040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80960" y="2651760"/>
            <a:ext cx="3749039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30632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909560" y="30175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35+ premium clinic locations across Singapore, Malaysia, Indonesia, and Philippines</a:t>
            </a:r>
          </a:p>
        </p:txBody>
      </p:sp>
      <p:sp>
        <p:nvSpPr>
          <p:cNvPr id="15" name="Oval 14"/>
          <p:cNvSpPr/>
          <p:nvPr/>
        </p:nvSpPr>
        <p:spPr>
          <a:xfrm>
            <a:off x="7772400" y="34289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909560" y="338327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125,000+ annual patient visits with 89% retention rate demonstrating patient loyalty</a:t>
            </a:r>
          </a:p>
        </p:txBody>
      </p:sp>
      <p:sp>
        <p:nvSpPr>
          <p:cNvPr id="17" name="Oval 16"/>
          <p:cNvSpPr/>
          <p:nvPr/>
        </p:nvSpPr>
        <p:spPr>
          <a:xfrm>
            <a:off x="7772400" y="379475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09560" y="374903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65+ corporate wellness contracts with major employers and multinational corporations</a:t>
            </a:r>
          </a:p>
        </p:txBody>
      </p:sp>
      <p:sp>
        <p:nvSpPr>
          <p:cNvPr id="19" name="Oval 18"/>
          <p:cNvSpPr/>
          <p:nvPr/>
        </p:nvSpPr>
        <p:spPr>
          <a:xfrm>
            <a:off x="777240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909560" y="411480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EMR platform with integrated telemedicine capabilities and 78% digital adoption</a:t>
            </a:r>
          </a:p>
        </p:txBody>
      </p:sp>
      <p:sp>
        <p:nvSpPr>
          <p:cNvPr id="21" name="Oval 20"/>
          <p:cNvSpPr/>
          <p:nvPr/>
        </p:nvSpPr>
        <p:spPr>
          <a:xfrm>
            <a:off x="7772400" y="45262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909560" y="448056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65+ board-certified specialists across 12+ medical disciplines</a:t>
            </a:r>
          </a:p>
        </p:txBody>
      </p:sp>
      <p:sp>
        <p:nvSpPr>
          <p:cNvPr id="23" name="Oval 22"/>
          <p:cNvSpPr/>
          <p:nvPr/>
        </p:nvSpPr>
        <p:spPr>
          <a:xfrm>
            <a:off x="7772400" y="48920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909560" y="48463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International accreditation (JCI, ISO) demonstrating world-class quality standards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" y="31089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Core Service Lines</a:t>
            </a:r>
          </a:p>
        </p:txBody>
      </p:sp>
      <p:sp>
        <p:nvSpPr>
          <p:cNvPr id="26" name="Oval 25"/>
          <p:cNvSpPr/>
          <p:nvPr/>
        </p:nvSpPr>
        <p:spPr>
          <a:xfrm>
            <a:off x="91440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05156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Primary Care &amp; Preventive Medicine - Comprehensive family medicine and health screenings</a:t>
            </a:r>
          </a:p>
        </p:txBody>
      </p:sp>
      <p:sp>
        <p:nvSpPr>
          <p:cNvPr id="28" name="Oval 27"/>
          <p:cNvSpPr/>
          <p:nvPr/>
        </p:nvSpPr>
        <p:spPr>
          <a:xfrm>
            <a:off x="91440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05156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Specialty Medical Services - Cardiology, orthopedics, dermatology, and subspecialties</a:t>
            </a:r>
          </a:p>
        </p:txBody>
      </p:sp>
      <p:sp>
        <p:nvSpPr>
          <p:cNvPr id="30" name="Oval 29"/>
          <p:cNvSpPr/>
          <p:nvPr/>
        </p:nvSpPr>
        <p:spPr>
          <a:xfrm>
            <a:off x="914400" y="452628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051560" y="448056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Diagnostic Imaging &amp; Laboratory - MRI, CT, ultrasound, and comprehensive lab services</a:t>
            </a:r>
          </a:p>
        </p:txBody>
      </p:sp>
      <p:sp>
        <p:nvSpPr>
          <p:cNvPr id="32" name="Oval 31"/>
          <p:cNvSpPr/>
          <p:nvPr/>
        </p:nvSpPr>
        <p:spPr>
          <a:xfrm>
            <a:off x="384048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397764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Corporate Wellness Programs - Occupational health and executive physical examinations</a:t>
            </a:r>
          </a:p>
        </p:txBody>
      </p:sp>
      <p:sp>
        <p:nvSpPr>
          <p:cNvPr id="34" name="Oval 33"/>
          <p:cNvSpPr/>
          <p:nvPr/>
        </p:nvSpPr>
        <p:spPr>
          <a:xfrm>
            <a:off x="384048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397764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Digital Health &amp; Telemedicine - Remote consultations and patient portal services</a:t>
            </a:r>
          </a:p>
        </p:txBody>
      </p:sp>
      <p:sp>
        <p:nvSpPr>
          <p:cNvPr id="36" name="Oval 35"/>
          <p:cNvSpPr/>
          <p:nvPr/>
        </p:nvSpPr>
        <p:spPr>
          <a:xfrm>
            <a:off x="3840480" y="452628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977640" y="448056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Executive Health Assessments - Premium comprehensive health evaluations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1520" y="566928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" y="6035040"/>
            <a:ext cx="105156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404040"/>
                </a:solidFill>
                <a:latin typeface="Arial"/>
              </a:rPr>
              <a:t>SouthernCapital Healthcare has established itself as the leading premium healthcare provider in Southeast Asia, serving both individual patients and corporate clients with comprehensive medical services and exceptional care standards.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August 28, 2025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1725930"/>
            <a:ext cx="2080260" cy="174879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49733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4.2x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7620" y="1828800"/>
            <a:ext cx="2080260" cy="16459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817620" y="160020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4.0x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76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89320" y="2034540"/>
            <a:ext cx="2080260" cy="144018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989320" y="180594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3.5x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893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61020" y="1952244"/>
            <a:ext cx="2080260" cy="1522476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8161020" y="1723644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3.7x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610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2024-Q1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2023-Q4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2023-Q2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2023-Q1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Regional Health...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Specialty Medic...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Community Diagn...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Corporate Welln...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MajorHealth Cor...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Private Equity 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Strategic Healt...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P...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Singapore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Malaysia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Thailand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$850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$420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$160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4.2x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4.0x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3.5x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3.7x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2025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Comprehensive 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005840"/>
            <a:ext cx="10241280" cy="22860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Enterprise Value Analysis Across Multiple Methodologies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Commentary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Enterprise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Metric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22A'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23E (Rev)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solidFill>
            <a:srgbClr val="183A58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1">
                <a:solidFill>
                  <a:srgbClr val="FFFFFF"/>
                </a:solidFill>
                <a:latin typeface="Arial"/>
              </a:defRPr>
            </a:pPr>
            <a:r>
              <a:t>Precedent</a:t>
            </a:r>
            <a:br/>
            <a:r>
              <a:t>Transactions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800" b="0">
                <a:solidFill>
                  <a:srgbClr val="404040"/>
                </a:solidFill>
                <a:latin typeface="Arial"/>
              </a:defRPr>
            </a:pPr>
            <a:r>
              <a:t>Recent healthcare services transactions in</a:t>
            </a:r>
            <a:br/>
            <a:r>
              <a:t>SEA support premium multiples for scaled</a:t>
            </a:r>
            <a:br/>
            <a:r>
              <a:t>platforms with strong growth and</a:t>
            </a:r>
            <a:br/>
            <a:r>
              <a:t>market-leading positions.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US$840 – 945mm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EV/Revenue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4.0x –</a:t>
            </a:r>
            <a:br/>
            <a:r>
              <a:t>4.5x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3.8x –</a:t>
            </a:r>
            <a:br/>
            <a:r>
              <a:t>4.2x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7280" y="2834640"/>
            <a:ext cx="2011680" cy="1097280"/>
          </a:xfrm>
          <a:prstGeom prst="rect">
            <a:avLst/>
          </a:prstGeom>
          <a:solidFill>
            <a:srgbClr val="46648C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097280" y="283464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1">
                <a:solidFill>
                  <a:srgbClr val="FFFFFF"/>
                </a:solidFill>
                <a:latin typeface="Arial"/>
              </a:defRPr>
            </a:pPr>
            <a:r>
              <a:t>Trading</a:t>
            </a:r>
            <a:br/>
            <a:r>
              <a:t>Comparables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08960" y="283464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3108960" y="283464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800" b="0">
                <a:solidFill>
                  <a:srgbClr val="404040"/>
                </a:solidFill>
                <a:latin typeface="Arial"/>
              </a:defRPr>
            </a:pPr>
            <a:r>
              <a:t>Public healthcare services companies provide</a:t>
            </a:r>
            <a:br/>
            <a:r>
              <a:t>liquidity benchmark with slight discount</a:t>
            </a:r>
            <a:br/>
            <a:r>
              <a:t>reflecting current market conditions.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00800" y="283464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400800" y="283464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US$735 – 840mm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46720" y="283464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046720" y="283464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EV/Revenue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09760" y="283464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09760" y="283464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3.5x –</a:t>
            </a:r>
            <a:br/>
            <a:r>
              <a:t>4.0x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424160" y="283464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10424160" y="283464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3.3x –</a:t>
            </a:r>
            <a:br/>
            <a:r>
              <a:t>3.8x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97280" y="3931920"/>
            <a:ext cx="2011680" cy="1097280"/>
          </a:xfrm>
          <a:prstGeom prst="rect">
            <a:avLst/>
          </a:prstGeom>
          <a:solidFill>
            <a:srgbClr val="325032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1097280" y="393192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1">
                <a:solidFill>
                  <a:srgbClr val="FFFFFF"/>
                </a:solidFill>
                <a:latin typeface="Arial"/>
              </a:defRPr>
            </a:pPr>
            <a:r>
              <a:t>Discounted Cash</a:t>
            </a:r>
            <a:br/>
            <a:r>
              <a:t>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08960" y="393192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3108960" y="393192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800" b="0">
                <a:solidFill>
                  <a:srgbClr val="404040"/>
                </a:solidFill>
                <a:latin typeface="Arial"/>
              </a:defRPr>
            </a:pPr>
            <a:r>
              <a:t>Base case assumes 12% revenue CAGR through</a:t>
            </a:r>
            <a:br/>
            <a:r>
              <a:t>2027 with EBITDA margin expansion from 19% to</a:t>
            </a:r>
            <a:br/>
            <a:r>
              <a:t>22% via operational leverage.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00800" y="393192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00800" y="393192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US$780 – 920mm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46720" y="393192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8046720" y="393192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NPV Analysis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509760" y="393192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9509760" y="393192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3.7x –</a:t>
            </a:r>
            <a:br/>
            <a:r>
              <a:t>4.4x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424160" y="393192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10424160" y="393192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3.5x –</a:t>
            </a:r>
            <a:br/>
            <a:r>
              <a:t>4.1x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82880" y="1737360"/>
            <a:ext cx="822960" cy="1097280"/>
          </a:xfrm>
          <a:prstGeom prst="rect">
            <a:avLst/>
          </a:prstGeom>
          <a:solidFill>
            <a:srgbClr val="183A58"/>
          </a:solidFill>
          <a:ln w="6350"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182880" y="1737360"/>
            <a:ext cx="822960" cy="1097280"/>
          </a:xfrm>
          <a:prstGeom prst="rect">
            <a:avLst/>
          </a:prstGeom>
          <a:noFill/>
        </p:spPr>
        <p:txBody>
          <a:bodyPr wrap="square" anchor="ctr" lIns="18288" rIns="18288" tIns="18288" bIns="18288">
            <a:spAutoFit/>
          </a:bodyPr>
          <a:lstStyle/>
          <a:p>
            <a:pPr algn="ctr">
              <a:defRPr sz="900" b="1">
                <a:solidFill>
                  <a:srgbClr val="FFFFFF"/>
                </a:solidFill>
                <a:latin typeface="Arial"/>
              </a:defRPr>
            </a:pPr>
            <a:r>
              <a:t>PRECEDENT TRANSACTIONS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2880" y="2834640"/>
            <a:ext cx="822960" cy="1097280"/>
          </a:xfrm>
          <a:prstGeom prst="rect">
            <a:avLst/>
          </a:prstGeom>
          <a:solidFill>
            <a:srgbClr val="46648C"/>
          </a:solidFill>
          <a:ln w="6350">
            <a:solidFill>
              <a:srgbClr val="4664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82880" y="2834640"/>
            <a:ext cx="822960" cy="1097280"/>
          </a:xfrm>
          <a:prstGeom prst="rect">
            <a:avLst/>
          </a:prstGeom>
          <a:noFill/>
        </p:spPr>
        <p:txBody>
          <a:bodyPr wrap="square" anchor="ctr" lIns="18288" rIns="18288" tIns="18288" bIns="18288">
            <a:spAutoFit/>
          </a:bodyPr>
          <a:lstStyle/>
          <a:p>
            <a:pPr algn="ctr">
              <a:defRPr sz="900" b="1">
                <a:solidFill>
                  <a:srgbClr val="FFFFFF"/>
                </a:solidFill>
                <a:latin typeface="Arial"/>
              </a:defRPr>
            </a:pPr>
            <a:r>
              <a:t>TRADING COMPS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2880" y="3931920"/>
            <a:ext cx="822960" cy="1097280"/>
          </a:xfrm>
          <a:prstGeom prst="rect">
            <a:avLst/>
          </a:prstGeom>
          <a:solidFill>
            <a:srgbClr val="325032"/>
          </a:solidFill>
          <a:ln w="6350">
            <a:solidFill>
              <a:srgbClr val="325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182880" y="3931920"/>
            <a:ext cx="822960" cy="1097280"/>
          </a:xfrm>
          <a:prstGeom prst="rect">
            <a:avLst/>
          </a:prstGeom>
          <a:noFill/>
        </p:spPr>
        <p:txBody>
          <a:bodyPr wrap="square" anchor="ctr" lIns="18288" rIns="18288" tIns="18288" bIns="18288">
            <a:spAutoFit/>
          </a:bodyPr>
          <a:lstStyle/>
          <a:p>
            <a:pPr algn="ctr">
              <a:defRPr sz="900" b="1">
                <a:solidFill>
                  <a:srgbClr val="FFFFFF"/>
                </a:solidFill>
                <a:latin typeface="Arial"/>
              </a:defRPr>
            </a:pPr>
            <a:r>
              <a:t>DCF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2025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