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Revenue (USD millions)</c:v>
                </c:pt>
              </c:strCache>
            </c:strRef>
          </c:tx>
          <c:spPr>
            <a:solidFill>
              <a:srgbClr val="183A58"/>
            </a:solidFill>
          </c:spPr>
          <c:dPt>
            <c:idx val="0"/>
            <c:spPr>
              <a:solidFill>
                <a:srgbClr val="183A58"/>
              </a:solidFill>
            </c:spPr>
          </c:dPt>
          <c:dPt>
            <c:idx val="1"/>
            <c:spPr>
              <a:solidFill>
                <a:srgbClr val="183A58"/>
              </a:solidFill>
            </c:spPr>
          </c:dPt>
          <c:dPt>
            <c:idx val="2"/>
            <c:spPr>
              <a:solidFill>
                <a:srgbClr val="183A58"/>
              </a:solidFill>
            </c:spPr>
          </c:dPt>
          <c:dPt>
            <c:idx val="3"/>
            <c:spPr>
              <a:solidFill>
                <a:srgbClr val="183A58"/>
              </a:solidFill>
            </c:spPr>
          </c:dPt>
          <c:dPt>
            <c:idx val="4"/>
            <c:spPr>
              <a:solidFill>
                <a:srgbClr val="183A58"/>
              </a:solidFill>
            </c:spPr>
          </c:dPt>
          <c:cat>
            <c:strRef>
              <c:f>Sheet1!$A$2:$A$6</c:f>
              <c:strCache>
                <c:ptCount val="5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1.2</c:v>
                </c:pt>
                <c:pt idx="1">
                  <c:v>4.0</c:v>
                </c:pt>
                <c:pt idx="2">
                  <c:v>9.5</c:v>
                </c:pt>
                <c:pt idx="3">
                  <c:v>21.0</c:v>
                </c:pt>
                <c:pt idx="4">
                  <c:v>38.0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EBITDA (USD millions)</c:v>
                </c:pt>
              </c:strCache>
            </c:strRef>
          </c:tx>
          <c:spPr>
            <a:solidFill>
              <a:srgbClr val="B5975B"/>
            </a:solidFill>
          </c:spPr>
          <c:dPt>
            <c:idx val="0"/>
            <c:spPr>
              <a:solidFill>
                <a:srgbClr val="B5975B"/>
              </a:solidFill>
            </c:spPr>
          </c:dPt>
          <c:dPt>
            <c:idx val="1"/>
            <c:spPr>
              <a:solidFill>
                <a:srgbClr val="B5975B"/>
              </a:solidFill>
            </c:spPr>
          </c:dPt>
          <c:dPt>
            <c:idx val="2"/>
            <c:spPr>
              <a:solidFill>
                <a:srgbClr val="B5975B"/>
              </a:solidFill>
            </c:spPr>
          </c:dPt>
          <c:dPt>
            <c:idx val="3"/>
            <c:spPr>
              <a:solidFill>
                <a:srgbClr val="B5975B"/>
              </a:solidFill>
            </c:spPr>
          </c:dPt>
          <c:dPt>
            <c:idx val="4"/>
            <c:spPr>
              <a:solidFill>
                <a:srgbClr val="B5975B"/>
              </a:solidFill>
            </c:spPr>
          </c:dPt>
          <c:cat>
            <c:strRef>
              <c:f>Sheet1!$A$2:$A$6</c:f>
              <c:strCache>
                <c:ptCount val="5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-2.0</c:v>
                </c:pt>
                <c:pt idx="1">
                  <c:v>-1.0</c:v>
                </c:pt>
                <c:pt idx="2">
                  <c:v>-0.5</c:v>
                </c:pt>
                <c:pt idx="3">
                  <c:v>1.2</c:v>
                </c:pt>
                <c:pt idx="4">
                  <c:v>5.7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Arial"/>
              </a:defRPr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45.0"/>
          <c:min val="0.0"/>
        </c:scaling>
        <c:delete val="0"/>
        <c:axPos val="l"/>
        <c:majorGridlines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Arial"/>
              </a:defRPr>
            </a:pPr>
          </a:p>
        </c:txPr>
        <c:crossAx val="-2068027336"/>
        <c:crosses val="autoZero"/>
      </c:valAx>
    </c:plotArea>
    <c:legend>
      <c:legendPos val="t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Revenue (USD millions)</c:v>
                </c:pt>
              </c:strCache>
            </c:strRef>
          </c:tx>
          <c:spPr>
            <a:solidFill>
              <a:srgbClr val="183A58"/>
            </a:solidFill>
          </c:spPr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2024E</c:v>
                </c:pt>
                <c:pt idx="2">
                  <c:v>2025E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21.0</c:v>
                </c:pt>
                <c:pt idx="1">
                  <c:v>38.0</c:v>
                </c:pt>
                <c:pt idx="2">
                  <c:v>66.0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EBITDA (USD millions)</c:v>
                </c:pt>
              </c:strCache>
            </c:strRef>
          </c:tx>
          <c:spPr>
            <a:solidFill>
              <a:srgbClr val="B5975B"/>
            </a:solidFill>
          </c:spPr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2024E</c:v>
                </c:pt>
                <c:pt idx="2">
                  <c:v>2025E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1.2</c:v>
                </c:pt>
                <c:pt idx="1">
                  <c:v>5.7</c:v>
                </c:pt>
                <c:pt idx="2">
                  <c:v>15.0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/>
            </a:pP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Revenue (HK$ M)</c:v>
                </c:pt>
              </c:strCache>
            </c:strRef>
          </c:tx>
          <c:dPt>
            <c:idx val="0"/>
            <c:spPr>
              <a:solidFill>
                <a:srgbClr val="183A58"/>
              </a:solidFill>
            </c:spPr>
          </c:dPt>
          <c:dPt>
            <c:idx val="1"/>
            <c:spPr>
              <a:solidFill>
                <a:srgbClr val="183A58"/>
              </a:solidFill>
            </c:spPr>
          </c:dPt>
          <c:dPt>
            <c:idx val="2"/>
            <c:spPr>
              <a:solidFill>
                <a:srgbClr val="183A58"/>
              </a:solidFill>
            </c:spPr>
          </c:dPt>
          <c:dPt>
            <c:idx val="3"/>
            <c:spPr>
              <a:solidFill>
                <a:srgbClr val="183A58"/>
              </a:solidFill>
            </c:spPr>
          </c:dPt>
          <c:dPt>
            <c:idx val="4"/>
            <c:spPr>
              <a:solidFill>
                <a:srgbClr val="183A58"/>
              </a:solidFill>
            </c:spPr>
          </c:dPt>
          <c:cat>
            <c:strRef>
              <c:f>Sheet1!$A$2:$A$6</c:f>
              <c:strCache>
                <c:ptCount val="5"/>
                <c:pt idx="0">
                  <c:v>LangChain</c:v>
                </c:pt>
                <c:pt idx="1">
                  <c:v>CrewAI</c:v>
                </c:pt>
                <c:pt idx="2">
                  <c:v>OpenAI Assistants API</c:v>
                </c:pt>
                <c:pt idx="3">
                  <c:v>Haystack</c:v>
                </c:pt>
                <c:pt idx="4">
                  <c:v>Eden AI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30</c:v>
                </c:pt>
                <c:pt idx="1">
                  <c:v>5</c:v>
                </c:pt>
                <c:pt idx="2">
                  <c:v>300</c:v>
                </c:pt>
                <c:pt idx="3">
                  <c:v>8</c:v>
                </c:pt>
                <c:pt idx="4">
                  <c:v>10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Arial"/>
              </a:defRPr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360.0"/>
        </c:scaling>
        <c:delete val="0"/>
        <c:axPos val="l"/>
        <c:majorGridlines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Arial"/>
              </a:defRPr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/>
            </a:pP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EBITDA Margin %</c:v>
                </c:pt>
              </c:strCache>
            </c:strRef>
          </c:tx>
          <c:spPr>
            <a:ln w="38100">
              <a:solidFill>
                <a:srgbClr val="B5975B"/>
              </a:solidFill>
            </a:ln>
          </c:spPr>
          <c:dPt>
            <c:idx val="0"/>
            <c:spPr>
              <a:solidFill>
                <a:srgbClr val="B5975B"/>
              </a:solidFill>
              <a:ln>
                <a:solidFill>
                  <a:srgbClr val="B5975B"/>
                </a:solidFill>
              </a:ln>
            </c:spPr>
          </c:dPt>
          <c:dPt>
            <c:idx val="1"/>
            <c:spPr>
              <a:solidFill>
                <a:srgbClr val="B5975B"/>
              </a:solidFill>
              <a:ln>
                <a:solidFill>
                  <a:srgbClr val="B5975B"/>
                </a:solidFill>
              </a:ln>
            </c:spPr>
          </c:dPt>
          <c:dPt>
            <c:idx val="2"/>
            <c:spPr>
              <a:solidFill>
                <a:srgbClr val="B5975B"/>
              </a:solidFill>
              <a:ln>
                <a:solidFill>
                  <a:srgbClr val="B5975B"/>
                </a:solidFill>
              </a:ln>
            </c:spPr>
          </c:dPt>
          <c:dPt>
            <c:idx val="3"/>
            <c:spPr>
              <a:solidFill>
                <a:srgbClr val="B5975B"/>
              </a:solidFill>
              <a:ln>
                <a:solidFill>
                  <a:srgbClr val="B5975B"/>
                </a:solidFill>
              </a:ln>
            </c:spPr>
          </c:dPt>
          <c:dPt>
            <c:idx val="4"/>
            <c:spPr>
              <a:solidFill>
                <a:srgbClr val="B5975B"/>
              </a:solidFill>
              <a:ln>
                <a:solidFill>
                  <a:srgbClr val="B5975B"/>
                </a:solidFill>
              </a:ln>
            </c:spPr>
          </c:dPt>
          <c:cat>
            <c:strRef>
              <c:f>Sheet1!$A$2:$A$6</c:f>
              <c:strCache>
                <c:ptCount val="5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2024E</c:v>
                </c:pt>
                <c:pt idx="4">
                  <c:v>2025E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-25.0</c:v>
                </c:pt>
                <c:pt idx="1">
                  <c:v>-5.0</c:v>
                </c:pt>
                <c:pt idx="2">
                  <c:v>5.7</c:v>
                </c:pt>
                <c:pt idx="3">
                  <c:v>15.0</c:v>
                </c:pt>
                <c:pt idx="4">
                  <c:v>22.7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Arial"/>
              </a:defRPr>
            </a:pPr>
          </a:p>
        </c:txPr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>
          <c:max val="30.0"/>
        </c:scaling>
        <c:delete val="0"/>
        <c:axPos val="l"/>
        <c:majorGridlines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Arial"/>
              </a:defRPr>
            </a:pPr>
          </a:p>
        </c:txPr>
        <c:crossAx val="2118791784"/>
        <c:crosses val="autoZero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4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Business Overview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1188720"/>
            <a:ext cx="6400800" cy="10972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0">
                <a:solidFill>
                  <a:srgbClr val="404040"/>
                </a:solidFill>
                <a:latin typeface="Arial"/>
              </a:rPr>
              <a:t>LlamaIndex is a leading AI infrastructure company enabling developers and enterprises to build knowledge assistants and agentic workflows over unstructured data.</a:t>
            </a:r>
          </a:p>
        </p:txBody>
      </p:sp>
      <p:sp>
        <p:nvSpPr>
          <p:cNvPr id="5" name="Oval 4"/>
          <p:cNvSpPr/>
          <p:nvPr/>
        </p:nvSpPr>
        <p:spPr>
          <a:xfrm>
            <a:off x="914400" y="2377440"/>
            <a:ext cx="109728" cy="109728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1024128" y="2423160"/>
            <a:ext cx="3657600" cy="18288"/>
          </a:xfrm>
          <a:prstGeom prst="rect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Oval 6"/>
          <p:cNvSpPr/>
          <p:nvPr/>
        </p:nvSpPr>
        <p:spPr>
          <a:xfrm>
            <a:off x="4572000" y="2377440"/>
            <a:ext cx="109728" cy="109728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822960" y="2103120"/>
            <a:ext cx="4572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100" b="1">
                <a:solidFill>
                  <a:srgbClr val="183A58"/>
                </a:solidFill>
                <a:latin typeface="Arial"/>
              </a:rPr>
              <a:t>2023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80560" y="2103120"/>
            <a:ext cx="4572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100" b="1">
                <a:solidFill>
                  <a:srgbClr val="183A58"/>
                </a:solidFill>
                <a:latin typeface="Arial"/>
              </a:rPr>
              <a:t>2025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37760" y="2286000"/>
            <a:ext cx="2743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(2+ years of operation)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315200" y="1188720"/>
            <a:ext cx="4389120" cy="530352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7498079" y="1280160"/>
            <a:ext cx="402336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200" b="1">
                <a:solidFill>
                  <a:srgbClr val="183A58"/>
                </a:solidFill>
                <a:latin typeface="Arial"/>
              </a:rPr>
              <a:t>Key Operational Highlights</a:t>
            </a:r>
          </a:p>
        </p:txBody>
      </p:sp>
      <p:sp>
        <p:nvSpPr>
          <p:cNvPr id="13" name="Oval 12"/>
          <p:cNvSpPr/>
          <p:nvPr/>
        </p:nvSpPr>
        <p:spPr>
          <a:xfrm>
            <a:off x="7589520" y="1673352"/>
            <a:ext cx="36576" cy="36576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7699248" y="1600200"/>
            <a:ext cx="3886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Rapidly scaled from open-source project to 3M+ monthly downloads and 300+ enterprise clients.</a:t>
            </a:r>
          </a:p>
        </p:txBody>
      </p:sp>
      <p:sp>
        <p:nvSpPr>
          <p:cNvPr id="15" name="Oval 14"/>
          <p:cNvSpPr/>
          <p:nvPr/>
        </p:nvSpPr>
        <p:spPr>
          <a:xfrm>
            <a:off x="7589520" y="2221992"/>
            <a:ext cx="36576" cy="36576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7699248" y="2148840"/>
            <a:ext cx="3886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Enterprise-grade cloud platform (LlamaCloud) and document parser (LlamaParse) powering knowledge management for Fortune 500s.</a:t>
            </a:r>
          </a:p>
        </p:txBody>
      </p:sp>
      <p:sp>
        <p:nvSpPr>
          <p:cNvPr id="17" name="Oval 16"/>
          <p:cNvSpPr/>
          <p:nvPr/>
        </p:nvSpPr>
        <p:spPr>
          <a:xfrm>
            <a:off x="7589520" y="2770632"/>
            <a:ext cx="36576" cy="36576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7699248" y="2697480"/>
            <a:ext cx="3886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Strategic partnerships with Salesforce, KPMG, and major global investors accelerate innovation and adoption.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1520" y="2743200"/>
            <a:ext cx="59436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Core Business Lines &amp; Capabilities</a:t>
            </a:r>
          </a:p>
        </p:txBody>
      </p:sp>
      <p:sp>
        <p:nvSpPr>
          <p:cNvPr id="20" name="Oval 19"/>
          <p:cNvSpPr/>
          <p:nvPr/>
        </p:nvSpPr>
        <p:spPr>
          <a:xfrm>
            <a:off x="822960" y="3182112"/>
            <a:ext cx="36576" cy="36576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932688" y="3108960"/>
            <a:ext cx="3200400" cy="4114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LlamaIndex Framework for developer-led agentic RAG and knowledge assistant solutions.</a:t>
            </a:r>
          </a:p>
        </p:txBody>
      </p:sp>
      <p:sp>
        <p:nvSpPr>
          <p:cNvPr id="22" name="Oval 21"/>
          <p:cNvSpPr/>
          <p:nvPr/>
        </p:nvSpPr>
        <p:spPr>
          <a:xfrm>
            <a:off x="822960" y="3639312"/>
            <a:ext cx="36576" cy="36576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932688" y="3566160"/>
            <a:ext cx="3200400" cy="4114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LlamaCloud for secure, scalable, production-grade ingestion and retrieval of unstructured enterprise data.</a:t>
            </a:r>
          </a:p>
        </p:txBody>
      </p:sp>
      <p:sp>
        <p:nvSpPr>
          <p:cNvPr id="24" name="Oval 23"/>
          <p:cNvSpPr/>
          <p:nvPr/>
        </p:nvSpPr>
        <p:spPr>
          <a:xfrm>
            <a:off x="3840480" y="3182112"/>
            <a:ext cx="36576" cy="36576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3950208" y="3108960"/>
            <a:ext cx="3200400" cy="4114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LlamaParse for advanced, high-fidelity extraction from PDFs, PowerPoints, and complex documents.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31520" y="5303520"/>
            <a:ext cx="64008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Strategic Market Positioning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31520" y="5577840"/>
            <a:ext cx="6400800" cy="7315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LlamaIndex is positioned as the enterprise standard for connecting LLMs to private, complex data-trusted by leading global organizations.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31520" y="6400800"/>
            <a:ext cx="36576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900">
                <a:solidFill>
                  <a:srgbClr val="808080"/>
                </a:solidFill>
                <a:latin typeface="Arial"/>
              </a:rPr>
              <a:t>Confidential | September 08, 2025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686800" y="6400800"/>
            <a:ext cx="3200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900">
                <a:solidFill>
                  <a:srgbClr val="808080"/>
                </a:solidFill>
                <a:latin typeface="Arial"/>
              </a:rPr>
              <a:t>Moelis &amp; Company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Margin &amp; Cost Resilience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28016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EBITDA Margin Trend</a:t>
            </a:r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914400" y="1645920"/>
          <a:ext cx="5486400" cy="201168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0" y="3749039"/>
            <a:ext cx="228600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r"/>
            <a:r>
              <a:rPr sz="800" b="0">
                <a:solidFill>
                  <a:srgbClr val="404040"/>
                </a:solidFill>
                <a:latin typeface="Arial"/>
              </a:rPr>
              <a:t>Source: Company financials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02336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Cost Management &amp; Efficiency Initiatives</a:t>
            </a:r>
          </a:p>
        </p:txBody>
      </p:sp>
      <p:sp>
        <p:nvSpPr>
          <p:cNvPr id="8" name="Oval 7"/>
          <p:cNvSpPr/>
          <p:nvPr/>
        </p:nvSpPr>
        <p:spPr>
          <a:xfrm>
            <a:off x="1097280" y="438912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1234440" y="4343400"/>
            <a:ext cx="502920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183A58"/>
                </a:solidFill>
                <a:latin typeface="Arial"/>
              </a:rPr>
              <a:t>Hybrid Cloud &amp; GPU-as-a-Service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34440" y="4480560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Leverage hybrid infrastructure and on-demand GPU clusters to minimize CapEx and optimize cloud spend.</a:t>
            </a:r>
          </a:p>
        </p:txBody>
      </p:sp>
      <p:sp>
        <p:nvSpPr>
          <p:cNvPr id="11" name="Oval 10"/>
          <p:cNvSpPr/>
          <p:nvPr/>
        </p:nvSpPr>
        <p:spPr>
          <a:xfrm>
            <a:off x="1097280" y="480060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1234440" y="4754880"/>
            <a:ext cx="502920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183A58"/>
                </a:solidFill>
                <a:latin typeface="Arial"/>
              </a:rPr>
              <a:t>Architectural Automation &amp; Reuse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34440" y="4892040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Automate retraining, anomaly detection, and enforce reuse before new model training to reduce redundant costs.</a:t>
            </a:r>
          </a:p>
        </p:txBody>
      </p:sp>
      <p:sp>
        <p:nvSpPr>
          <p:cNvPr id="14" name="Oval 13"/>
          <p:cNvSpPr/>
          <p:nvPr/>
        </p:nvSpPr>
        <p:spPr>
          <a:xfrm>
            <a:off x="1097280" y="521208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1234440" y="5166360"/>
            <a:ext cx="502920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183A58"/>
                </a:solidFill>
                <a:latin typeface="Arial"/>
              </a:rPr>
              <a:t>Negotiated Cloud Pricing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34440" y="5303520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Secure committed use discounts and reserved instances to reduce compute costs by up to 60%.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15200" y="1280160"/>
            <a:ext cx="45720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Risk Mitigation Strategies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315200" y="1645920"/>
            <a:ext cx="4572000" cy="164592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7315200" y="1645920"/>
            <a:ext cx="91440" cy="1645920"/>
          </a:xfrm>
          <a:prstGeom prst="rect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7589520" y="1737360"/>
            <a:ext cx="41148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B5975B"/>
                </a:solidFill>
                <a:latin typeface="Arial"/>
              </a:rPr>
              <a:t>Risk Mitigation Strategy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89520" y="1965960"/>
            <a:ext cx="4114800" cy="32004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Enforce FinOps, security controls, and scalable automation to maintain EBITDA margin resilience as scale grows.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589520" y="2331720"/>
            <a:ext cx="4114800" cy="16459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183A58"/>
                </a:solidFill>
                <a:latin typeface="Arial"/>
              </a:rPr>
              <a:t>Key Benefits: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772400" y="2514600"/>
            <a:ext cx="3931920" cy="10058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• Reduced risk exposure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72400" y="2633472"/>
            <a:ext cx="3931920" cy="10058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• Enhanced stability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772400" y="2752344"/>
            <a:ext cx="3931920" cy="10058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• Improved resilience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315200" y="3474720"/>
            <a:ext cx="4572000" cy="731520"/>
          </a:xfrm>
          <a:prstGeom prst="rect">
            <a:avLst/>
          </a:prstGeom>
          <a:solidFill>
            <a:srgbClr val="F0FF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TextBox 26"/>
          <p:cNvSpPr txBox="1"/>
          <p:nvPr/>
        </p:nvSpPr>
        <p:spPr>
          <a:xfrm>
            <a:off x="7498079" y="3566160"/>
            <a:ext cx="420624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228B22"/>
                </a:solidFill>
                <a:latin typeface="Arial"/>
              </a:rPr>
              <a:t>BANKER'S VIEW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98079" y="3703320"/>
            <a:ext cx="420624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Strong cost discipline and risk management framework support sustainable profitability.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7200" y="630936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08, 2025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144000" y="630936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 &amp; Company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SEA Conglomerate Strategic Buyers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11277295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914400"/>
                <a:gridCol w="3840480"/>
                <a:gridCol w="2011680"/>
                <a:gridCol w="1645920"/>
                <a:gridCol w="1218895"/>
              </a:tblGrid>
              <a:tr h="548640"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Name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Country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Description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Key shareholders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Key financials (US$m)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Contact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</a:tr>
              <a:tr h="1005840"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NVIDIA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USA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World's largest AI chipmaker and cloud infra leader.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Institutional, retail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Market cap $4T; leading AI infra revenue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N/A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005840"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Microsoft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USA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Leading global cloud and enterprise software provider.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Institutional, retail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Market cap $3.2T; $282B revenue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N/A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005840"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Alphabet (Google)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USA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Global leader in AI, cloud, and search.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Institutional, retail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Market cap $2T+; $350B revenue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N/A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005840"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International Holding Co.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UAE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Abu Dhabi-based conglomerate in AI, healthcare, agri, real estate.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Abu Dhabi investors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Market cap $240B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N/A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08, 2025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0" y="640080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 &amp; Company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SEA Conglomerate Strategic Buyers (cont'd)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1127729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914400"/>
                <a:gridCol w="3840480"/>
                <a:gridCol w="2011680"/>
                <a:gridCol w="1645920"/>
                <a:gridCol w="1218895"/>
              </a:tblGrid>
              <a:tr h="548640"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Name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Country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Description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Key shareholders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Key financials (US$m)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Contact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</a:tr>
              <a:tr h="1005840"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Tencent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China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Tech conglomerate in cloud, fintech, and gaming.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Institutional, retail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Market cap ~$600B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N/A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08, 2025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0" y="640080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 &amp; Company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Strategic Buyer Profiles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463040"/>
          <a:ext cx="10515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320"/>
                <a:gridCol w="2286000"/>
                <a:gridCol w="2286000"/>
                <a:gridCol w="2011680"/>
                <a:gridCol w="1371600"/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Buyer Name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Description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Strategic Rationale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Key Synergies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Fit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</a:tr>
              <a:tr h="548640">
                <a:tc>
                  <a:txBody>
                    <a:bodyPr wrap="square"/>
                    <a:lstStyle/>
                    <a:p>
                      <a:pPr algn="l"/>
                      <a:r>
                        <a:rPr sz="1100" b="1">
                          <a:solidFill>
                            <a:srgbClr val="404040"/>
                          </a:solidFill>
                          <a:latin typeface="Arial"/>
                        </a:rPr>
                        <a:t>NVIDIA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N/A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World's largest AI chipmaker and GPU/cloud infrastructure leader.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Expand AI infrastructure and accelerate agentic platform adoption for enterprise customers.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High (9/10) - Strategic AI infra alignment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 wrap="square"/>
                    <a:lstStyle/>
                    <a:p>
                      <a:pPr algn="l"/>
                      <a:r>
                        <a:rPr sz="1100" b="1">
                          <a:solidFill>
                            <a:srgbClr val="404040"/>
                          </a:solidFill>
                          <a:latin typeface="Arial"/>
                        </a:rPr>
                        <a:t>Microsoft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N/A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Leading global cloud, enterprise software, and AI provider (Azure, Copilot).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Broaden Azure AI suite and integrate advanced document/agent tech for enterprise clients.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High (9/10) - Platform &amp; cloud synergy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  <a:tr h="548640">
                <a:tc>
                  <a:txBody>
                    <a:bodyPr wrap="square"/>
                    <a:lstStyle/>
                    <a:p>
                      <a:pPr algn="l"/>
                      <a:r>
                        <a:rPr sz="1100" b="1">
                          <a:solidFill>
                            <a:srgbClr val="404040"/>
                          </a:solidFill>
                          <a:latin typeface="Arial"/>
                        </a:rPr>
                        <a:t>Alphabet (Google)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N/A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Global leader in AI research, cloud, and enterprise platforms.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Strengthen Gemini/GCP AI ecosystem and enterprise knowledge search capabilities.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High (8/10) - Enterprise AI expansion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 wrap="square"/>
                    <a:lstStyle/>
                    <a:p>
                      <a:pPr algn="l"/>
                      <a:r>
                        <a:rPr sz="1100" b="1">
                          <a:solidFill>
                            <a:srgbClr val="404040"/>
                          </a:solidFill>
                          <a:latin typeface="Arial"/>
                        </a:rPr>
                        <a:t>International Holding Co.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N/A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Abu Dhabi-based conglomerate in AI, healthcare, real estate, and agri.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Diversify AI and knowledge management for regional/global clients.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Medium (7/10) - New tech diversification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08, 2025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0" y="640080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 &amp; Company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Financial Buyer Profiles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463040"/>
          <a:ext cx="10515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320"/>
                <a:gridCol w="2286000"/>
                <a:gridCol w="2286000"/>
                <a:gridCol w="2011680"/>
                <a:gridCol w="1371600"/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Buyer Name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Description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Strategic Rationale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Key Synergies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Fit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</a:tr>
              <a:tr h="548640">
                <a:tc>
                  <a:txBody>
                    <a:bodyPr wrap="square"/>
                    <a:lstStyle/>
                    <a:p>
                      <a:pPr algn="l"/>
                      <a:r>
                        <a:rPr sz="1100" b="1">
                          <a:solidFill>
                            <a:srgbClr val="404040"/>
                          </a:solidFill>
                          <a:latin typeface="Arial"/>
                        </a:rPr>
                        <a:t>Sequoia Capital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N/A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Top global VC with deep SaaS/AI portfolio.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Invest in next-gen AI infra platforms with high ARR growth and global enterprise adoption.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High (9/10) - Proven SaaS investor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 wrap="square"/>
                    <a:lstStyle/>
                    <a:p>
                      <a:pPr algn="l"/>
                      <a:r>
                        <a:rPr sz="1100" b="1">
                          <a:solidFill>
                            <a:srgbClr val="404040"/>
                          </a:solidFill>
                          <a:latin typeface="Arial"/>
                        </a:rPr>
                        <a:t>Andreessen Horowitz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N/A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Leading VC with strong AI and developer tool focus.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Back high-growth, open-source AI platforms shaping data-centric enterprise AI.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High (8/10) - Open source/AI focus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  <a:tr h="548640">
                <a:tc>
                  <a:txBody>
                    <a:bodyPr wrap="square"/>
                    <a:lstStyle/>
                    <a:p>
                      <a:pPr algn="l"/>
                      <a:r>
                        <a:rPr sz="1100" b="1">
                          <a:solidFill>
                            <a:srgbClr val="404040"/>
                          </a:solidFill>
                          <a:latin typeface="Arial"/>
                        </a:rPr>
                        <a:t>SoftBank Vision Fund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N/A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Global tech investor in AI, cloud, and infrastructure.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Invest in differentiated AI infrastructure for next-gen enterprise digital transformation.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Medium (7/10) - Global scale, broad portfolio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 wrap="square"/>
                    <a:lstStyle/>
                    <a:p>
                      <a:pPr algn="l"/>
                      <a:r>
                        <a:rPr sz="1100" b="1">
                          <a:solidFill>
                            <a:srgbClr val="404040"/>
                          </a:solidFill>
                          <a:latin typeface="Arial"/>
                        </a:rPr>
                        <a:t>Khosla Ventures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N/A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Venture fund with focus on deep tech and AI.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Early-stage AI and infra investor seeking category leaders.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Medium (7/10) - Deep tech focus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08, 2025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0" y="640080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 &amp; Company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Investor Process Overview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400" b="1">
                <a:solidFill>
                  <a:srgbClr val="183A58"/>
                </a:solidFill>
                <a:latin typeface="Arial"/>
              </a:rPr>
              <a:t>Key Diligence Topics</a:t>
            </a:r>
          </a:p>
        </p:txBody>
      </p:sp>
      <p:sp>
        <p:nvSpPr>
          <p:cNvPr id="5" name="Oval 4"/>
          <p:cNvSpPr/>
          <p:nvPr/>
        </p:nvSpPr>
        <p:spPr>
          <a:xfrm>
            <a:off x="594360" y="1764792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731520" y="1691640"/>
            <a:ext cx="512064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Arial"/>
              </a:rPr>
              <a:t>Team and technical talent depth</a:t>
            </a:r>
          </a:p>
        </p:txBody>
      </p:sp>
      <p:sp>
        <p:nvSpPr>
          <p:cNvPr id="7" name="Oval 6"/>
          <p:cNvSpPr/>
          <p:nvPr/>
        </p:nvSpPr>
        <p:spPr>
          <a:xfrm>
            <a:off x="594360" y="214884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731520" y="2075688"/>
            <a:ext cx="512064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Arial"/>
              </a:rPr>
              <a:t>Intellectual property (code base, connectors, agentic workflows)</a:t>
            </a:r>
          </a:p>
        </p:txBody>
      </p:sp>
      <p:sp>
        <p:nvSpPr>
          <p:cNvPr id="9" name="Oval 8"/>
          <p:cNvSpPr/>
          <p:nvPr/>
        </p:nvSpPr>
        <p:spPr>
          <a:xfrm>
            <a:off x="594360" y="2532888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731520" y="2459736"/>
            <a:ext cx="512064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Arial"/>
              </a:rPr>
              <a:t>Enterprise traction, customer use cases, and reference checks</a:t>
            </a:r>
          </a:p>
        </p:txBody>
      </p:sp>
      <p:sp>
        <p:nvSpPr>
          <p:cNvPr id="11" name="Oval 10"/>
          <p:cNvSpPr/>
          <p:nvPr/>
        </p:nvSpPr>
        <p:spPr>
          <a:xfrm>
            <a:off x="594360" y="2916936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731520" y="2843784"/>
            <a:ext cx="512064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Arial"/>
              </a:rPr>
              <a:t>Recurring revenue growth and margin trends</a:t>
            </a:r>
          </a:p>
        </p:txBody>
      </p:sp>
      <p:sp>
        <p:nvSpPr>
          <p:cNvPr id="13" name="Oval 12"/>
          <p:cNvSpPr/>
          <p:nvPr/>
        </p:nvSpPr>
        <p:spPr>
          <a:xfrm>
            <a:off x="594360" y="3300984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731520" y="3227832"/>
            <a:ext cx="512064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Arial"/>
              </a:rPr>
              <a:t>Security, data privacy, and compliance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200" y="365760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400" b="1">
                <a:solidFill>
                  <a:srgbClr val="183A58"/>
                </a:solidFill>
                <a:latin typeface="Arial"/>
              </a:rPr>
              <a:t>Risk Factors &amp; Mitigants</a:t>
            </a:r>
          </a:p>
        </p:txBody>
      </p:sp>
      <p:sp>
        <p:nvSpPr>
          <p:cNvPr id="16" name="Oval 15"/>
          <p:cNvSpPr/>
          <p:nvPr/>
        </p:nvSpPr>
        <p:spPr>
          <a:xfrm>
            <a:off x="594360" y="4032503"/>
            <a:ext cx="54864" cy="54864"/>
          </a:xfrm>
          <a:prstGeom prst="ellipse">
            <a:avLst/>
          </a:prstGeom>
          <a:solidFill>
            <a:srgbClr val="DC14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731520" y="3977639"/>
            <a:ext cx="237744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DC143C"/>
                </a:solidFill>
                <a:latin typeface="Arial"/>
              </a:rPr>
              <a:t>Rapid changes in AI technology and buyer priorities</a:t>
            </a:r>
          </a:p>
        </p:txBody>
      </p:sp>
      <p:sp>
        <p:nvSpPr>
          <p:cNvPr id="18" name="Oval 17"/>
          <p:cNvSpPr/>
          <p:nvPr/>
        </p:nvSpPr>
        <p:spPr>
          <a:xfrm>
            <a:off x="3291840" y="4032503"/>
            <a:ext cx="54864" cy="54864"/>
          </a:xfrm>
          <a:prstGeom prst="ellipse">
            <a:avLst/>
          </a:prstGeom>
          <a:solidFill>
            <a:srgbClr val="228B2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3429000" y="3977639"/>
            <a:ext cx="256032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228B22"/>
                </a:solidFill>
                <a:latin typeface="Arial"/>
              </a:rPr>
              <a:t>Retention plans and incentives for core team</a:t>
            </a:r>
          </a:p>
        </p:txBody>
      </p:sp>
      <p:sp>
        <p:nvSpPr>
          <p:cNvPr id="20" name="Oval 19"/>
          <p:cNvSpPr/>
          <p:nvPr/>
        </p:nvSpPr>
        <p:spPr>
          <a:xfrm>
            <a:off x="594360" y="4352543"/>
            <a:ext cx="54864" cy="54864"/>
          </a:xfrm>
          <a:prstGeom prst="ellipse">
            <a:avLst/>
          </a:prstGeom>
          <a:solidFill>
            <a:srgbClr val="DC14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731520" y="4297679"/>
            <a:ext cx="237744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DC143C"/>
                </a:solidFill>
                <a:latin typeface="Arial"/>
              </a:rPr>
              <a:t>Intense competition from other frameworks and cloud providers</a:t>
            </a:r>
          </a:p>
        </p:txBody>
      </p:sp>
      <p:sp>
        <p:nvSpPr>
          <p:cNvPr id="22" name="Oval 21"/>
          <p:cNvSpPr/>
          <p:nvPr/>
        </p:nvSpPr>
        <p:spPr>
          <a:xfrm>
            <a:off x="3291840" y="4352543"/>
            <a:ext cx="54864" cy="54864"/>
          </a:xfrm>
          <a:prstGeom prst="ellipse">
            <a:avLst/>
          </a:prstGeom>
          <a:solidFill>
            <a:srgbClr val="228B2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3429000" y="4297679"/>
            <a:ext cx="256032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228B22"/>
                </a:solidFill>
                <a:latin typeface="Arial"/>
              </a:rPr>
              <a:t>Performance-milestone-based earn-outs</a:t>
            </a:r>
          </a:p>
        </p:txBody>
      </p:sp>
      <p:sp>
        <p:nvSpPr>
          <p:cNvPr id="24" name="Oval 23"/>
          <p:cNvSpPr/>
          <p:nvPr/>
        </p:nvSpPr>
        <p:spPr>
          <a:xfrm>
            <a:off x="594360" y="4672583"/>
            <a:ext cx="54864" cy="54864"/>
          </a:xfrm>
          <a:prstGeom prst="ellipse">
            <a:avLst/>
          </a:prstGeom>
          <a:solidFill>
            <a:srgbClr val="DC14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731520" y="4617719"/>
            <a:ext cx="237744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DC143C"/>
                </a:solidFill>
                <a:latin typeface="Arial"/>
              </a:rPr>
              <a:t>Integration and culture fit challenges</a:t>
            </a:r>
          </a:p>
        </p:txBody>
      </p:sp>
      <p:sp>
        <p:nvSpPr>
          <p:cNvPr id="26" name="Oval 25"/>
          <p:cNvSpPr/>
          <p:nvPr/>
        </p:nvSpPr>
        <p:spPr>
          <a:xfrm>
            <a:off x="3291840" y="4672583"/>
            <a:ext cx="54864" cy="54864"/>
          </a:xfrm>
          <a:prstGeom prst="ellipse">
            <a:avLst/>
          </a:prstGeom>
          <a:solidFill>
            <a:srgbClr val="228B2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TextBox 26"/>
          <p:cNvSpPr txBox="1"/>
          <p:nvPr/>
        </p:nvSpPr>
        <p:spPr>
          <a:xfrm>
            <a:off x="3429000" y="4617719"/>
            <a:ext cx="256032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228B22"/>
                </a:solidFill>
                <a:latin typeface="Arial"/>
              </a:rPr>
              <a:t>IP escrow/documentation for all pipelines</a:t>
            </a:r>
          </a:p>
        </p:txBody>
      </p:sp>
      <p:sp>
        <p:nvSpPr>
          <p:cNvPr id="28" name="Oval 27"/>
          <p:cNvSpPr/>
          <p:nvPr/>
        </p:nvSpPr>
        <p:spPr>
          <a:xfrm>
            <a:off x="594360" y="4992622"/>
            <a:ext cx="54864" cy="54864"/>
          </a:xfrm>
          <a:prstGeom prst="ellipse">
            <a:avLst/>
          </a:prstGeom>
          <a:solidFill>
            <a:srgbClr val="DC14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TextBox 28"/>
          <p:cNvSpPr txBox="1"/>
          <p:nvPr/>
        </p:nvSpPr>
        <p:spPr>
          <a:xfrm>
            <a:off x="731520" y="4937758"/>
            <a:ext cx="237744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DC143C"/>
                </a:solidFill>
                <a:latin typeface="Arial"/>
              </a:rPr>
              <a:t>Reliance on key technical talent</a:t>
            </a:r>
          </a:p>
        </p:txBody>
      </p:sp>
      <p:sp>
        <p:nvSpPr>
          <p:cNvPr id="30" name="Oval 29"/>
          <p:cNvSpPr/>
          <p:nvPr/>
        </p:nvSpPr>
        <p:spPr>
          <a:xfrm>
            <a:off x="3291840" y="4992622"/>
            <a:ext cx="54864" cy="54864"/>
          </a:xfrm>
          <a:prstGeom prst="ellipse">
            <a:avLst/>
          </a:prstGeom>
          <a:solidFill>
            <a:srgbClr val="228B2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TextBox 30"/>
          <p:cNvSpPr txBox="1"/>
          <p:nvPr/>
        </p:nvSpPr>
        <p:spPr>
          <a:xfrm>
            <a:off x="3429000" y="4937758"/>
            <a:ext cx="256032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228B22"/>
                </a:solidFill>
                <a:latin typeface="Arial"/>
              </a:rPr>
              <a:t>Customer transition programs post-acquisition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400800" y="1371600"/>
            <a:ext cx="530352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400" b="1">
                <a:solidFill>
                  <a:srgbClr val="183A58"/>
                </a:solidFill>
                <a:latin typeface="Arial"/>
              </a:rPr>
              <a:t>Synergy Opportunities</a:t>
            </a:r>
          </a:p>
        </p:txBody>
      </p:sp>
      <p:sp>
        <p:nvSpPr>
          <p:cNvPr id="33" name="Oval 32"/>
          <p:cNvSpPr/>
          <p:nvPr/>
        </p:nvSpPr>
        <p:spPr>
          <a:xfrm>
            <a:off x="6537960" y="1764792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TextBox 33"/>
          <p:cNvSpPr txBox="1"/>
          <p:nvPr/>
        </p:nvSpPr>
        <p:spPr>
          <a:xfrm>
            <a:off x="6675120" y="1691640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Arial"/>
              </a:rPr>
              <a:t>Integrate agentic RAG platform into larger AI/cloud suites</a:t>
            </a:r>
          </a:p>
        </p:txBody>
      </p:sp>
      <p:sp>
        <p:nvSpPr>
          <p:cNvPr id="35" name="Oval 34"/>
          <p:cNvSpPr/>
          <p:nvPr/>
        </p:nvSpPr>
        <p:spPr>
          <a:xfrm>
            <a:off x="6537960" y="214884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TextBox 35"/>
          <p:cNvSpPr txBox="1"/>
          <p:nvPr/>
        </p:nvSpPr>
        <p:spPr>
          <a:xfrm>
            <a:off x="6675120" y="2075688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Arial"/>
              </a:rPr>
              <a:t>Acquire AI talent and proven product team</a:t>
            </a:r>
          </a:p>
        </p:txBody>
      </p:sp>
      <p:sp>
        <p:nvSpPr>
          <p:cNvPr id="37" name="Oval 36"/>
          <p:cNvSpPr/>
          <p:nvPr/>
        </p:nvSpPr>
        <p:spPr>
          <a:xfrm>
            <a:off x="6537960" y="2532888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TextBox 37"/>
          <p:cNvSpPr txBox="1"/>
          <p:nvPr/>
        </p:nvSpPr>
        <p:spPr>
          <a:xfrm>
            <a:off x="6675120" y="2459736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Arial"/>
              </a:rPr>
              <a:t>Cross-sell to enterprise client base</a:t>
            </a:r>
          </a:p>
        </p:txBody>
      </p:sp>
      <p:sp>
        <p:nvSpPr>
          <p:cNvPr id="39" name="Oval 38"/>
          <p:cNvSpPr/>
          <p:nvPr/>
        </p:nvSpPr>
        <p:spPr>
          <a:xfrm>
            <a:off x="6537960" y="2916936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TextBox 39"/>
          <p:cNvSpPr txBox="1"/>
          <p:nvPr/>
        </p:nvSpPr>
        <p:spPr>
          <a:xfrm>
            <a:off x="6675120" y="2843784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Arial"/>
              </a:rPr>
              <a:t>Leverage proprietary connectors and parsing pipelines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00800" y="3657600"/>
            <a:ext cx="530352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400" b="1">
                <a:solidFill>
                  <a:srgbClr val="183A58"/>
                </a:solidFill>
                <a:latin typeface="Arial"/>
              </a:rPr>
              <a:t>Transaction Timeline</a:t>
            </a:r>
          </a:p>
        </p:txBody>
      </p:sp>
      <p:sp>
        <p:nvSpPr>
          <p:cNvPr id="42" name="Oval 41"/>
          <p:cNvSpPr/>
          <p:nvPr/>
        </p:nvSpPr>
        <p:spPr>
          <a:xfrm>
            <a:off x="6537960" y="4032503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TextBox 42"/>
          <p:cNvSpPr txBox="1"/>
          <p:nvPr/>
        </p:nvSpPr>
        <p:spPr>
          <a:xfrm>
            <a:off x="6675120" y="3977639"/>
            <a:ext cx="502920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404040"/>
                </a:solidFill>
                <a:latin typeface="Arial"/>
              </a:rPr>
              <a:t>Preparation: 2-3 weeks - NDA, data room, initial buyer list</a:t>
            </a:r>
          </a:p>
        </p:txBody>
      </p:sp>
      <p:sp>
        <p:nvSpPr>
          <p:cNvPr id="44" name="Oval 43"/>
          <p:cNvSpPr/>
          <p:nvPr/>
        </p:nvSpPr>
        <p:spPr>
          <a:xfrm>
            <a:off x="6537960" y="4352543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TextBox 44"/>
          <p:cNvSpPr txBox="1"/>
          <p:nvPr/>
        </p:nvSpPr>
        <p:spPr>
          <a:xfrm>
            <a:off x="6675120" y="4297679"/>
            <a:ext cx="502920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404040"/>
                </a:solidFill>
                <a:latin typeface="Arial"/>
              </a:rPr>
              <a:t>Initial diligence: 3-4 weeks - Tech/code review, customer calls</a:t>
            </a:r>
          </a:p>
        </p:txBody>
      </p:sp>
      <p:sp>
        <p:nvSpPr>
          <p:cNvPr id="46" name="Oval 45"/>
          <p:cNvSpPr/>
          <p:nvPr/>
        </p:nvSpPr>
        <p:spPr>
          <a:xfrm>
            <a:off x="6537960" y="4672583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TextBox 46"/>
          <p:cNvSpPr txBox="1"/>
          <p:nvPr/>
        </p:nvSpPr>
        <p:spPr>
          <a:xfrm>
            <a:off x="6675120" y="4617719"/>
            <a:ext cx="502920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404040"/>
                </a:solidFill>
                <a:latin typeface="Arial"/>
              </a:rPr>
              <a:t>Deep diligence: 4-5 weeks - Financials, IP, team interviews, security</a:t>
            </a:r>
          </a:p>
        </p:txBody>
      </p:sp>
      <p:sp>
        <p:nvSpPr>
          <p:cNvPr id="48" name="Oval 47"/>
          <p:cNvSpPr/>
          <p:nvPr/>
        </p:nvSpPr>
        <p:spPr>
          <a:xfrm>
            <a:off x="6537960" y="4992622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TextBox 48"/>
          <p:cNvSpPr txBox="1"/>
          <p:nvPr/>
        </p:nvSpPr>
        <p:spPr>
          <a:xfrm>
            <a:off x="6675120" y="4937758"/>
            <a:ext cx="502920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404040"/>
                </a:solidFill>
                <a:latin typeface="Arial"/>
              </a:rPr>
              <a:t>Final offers: 2 weeks - Negotiation, board approvals</a:t>
            </a:r>
          </a:p>
        </p:txBody>
      </p:sp>
      <p:sp>
        <p:nvSpPr>
          <p:cNvPr id="50" name="Oval 49"/>
          <p:cNvSpPr/>
          <p:nvPr/>
        </p:nvSpPr>
        <p:spPr>
          <a:xfrm>
            <a:off x="6537960" y="5312663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TextBox 50"/>
          <p:cNvSpPr txBox="1"/>
          <p:nvPr/>
        </p:nvSpPr>
        <p:spPr>
          <a:xfrm>
            <a:off x="6675120" y="5257799"/>
            <a:ext cx="502920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404040"/>
                </a:solidFill>
                <a:latin typeface="Arial"/>
              </a:rPr>
              <a:t>Signing/closing: 2-3 weeks - SPA/APA, regulatory, final close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57200" y="630936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08, 2025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144000" y="630936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 &amp; Company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Investor Considerations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280160"/>
            <a:ext cx="5029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 b="1">
                <a:solidFill>
                  <a:srgbClr val="183A58"/>
                </a:solidFill>
                <a:latin typeface="Arial"/>
              </a:defRPr>
            </a:pPr>
            <a:r>
              <a:t>Considerations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1280160"/>
            <a:ext cx="5029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 b="1">
                <a:solidFill>
                  <a:srgbClr val="183A58"/>
                </a:solidFill>
                <a:latin typeface="Arial"/>
              </a:defRPr>
            </a:pPr>
            <a:r>
              <a:t>Mitigants</a:t>
            </a:r>
          </a:p>
        </p:txBody>
      </p:sp>
      <p:sp>
        <p:nvSpPr>
          <p:cNvPr id="6" name="Oval 5"/>
          <p:cNvSpPr/>
          <p:nvPr/>
        </p:nvSpPr>
        <p:spPr>
          <a:xfrm>
            <a:off x="640080" y="1645920"/>
            <a:ext cx="274320" cy="274320"/>
          </a:xfrm>
          <a:prstGeom prst="ellipse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640080" y="164592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5840" y="1485900"/>
            <a:ext cx="4754880" cy="594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Intense competition from other AI infra and RAG platforms</a:t>
            </a:r>
          </a:p>
        </p:txBody>
      </p:sp>
      <p:sp>
        <p:nvSpPr>
          <p:cNvPr id="9" name="Oval 8"/>
          <p:cNvSpPr/>
          <p:nvPr/>
        </p:nvSpPr>
        <p:spPr>
          <a:xfrm>
            <a:off x="6126480" y="164592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6126480" y="164592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i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92240" y="1485900"/>
            <a:ext cx="5212080" cy="594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Continuous R&amp;D, connector expansion, and rapid feature rollout</a:t>
            </a:r>
          </a:p>
        </p:txBody>
      </p:sp>
      <p:sp>
        <p:nvSpPr>
          <p:cNvPr id="12" name="Oval 11"/>
          <p:cNvSpPr/>
          <p:nvPr/>
        </p:nvSpPr>
        <p:spPr>
          <a:xfrm>
            <a:off x="640080" y="2331720"/>
            <a:ext cx="274320" cy="274320"/>
          </a:xfrm>
          <a:prstGeom prst="ellipse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640080" y="233172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05840" y="2171700"/>
            <a:ext cx="4754880" cy="594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Rapid pace of AI technology evolution and platform fragmentation</a:t>
            </a:r>
          </a:p>
        </p:txBody>
      </p:sp>
      <p:sp>
        <p:nvSpPr>
          <p:cNvPr id="15" name="Oval 14"/>
          <p:cNvSpPr/>
          <p:nvPr/>
        </p:nvSpPr>
        <p:spPr>
          <a:xfrm>
            <a:off x="6126480" y="233172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6126480" y="233172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i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92240" y="2171700"/>
            <a:ext cx="5212080" cy="594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Retention and incentive plans for core team</a:t>
            </a:r>
          </a:p>
        </p:txBody>
      </p:sp>
      <p:sp>
        <p:nvSpPr>
          <p:cNvPr id="18" name="Oval 17"/>
          <p:cNvSpPr/>
          <p:nvPr/>
        </p:nvSpPr>
        <p:spPr>
          <a:xfrm>
            <a:off x="640080" y="3017520"/>
            <a:ext cx="274320" cy="274320"/>
          </a:xfrm>
          <a:prstGeom prst="ellipse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640080" y="301752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?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05840" y="2857500"/>
            <a:ext cx="4754880" cy="594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Dependence on key engineering and product talent</a:t>
            </a:r>
          </a:p>
        </p:txBody>
      </p:sp>
      <p:sp>
        <p:nvSpPr>
          <p:cNvPr id="21" name="Oval 20"/>
          <p:cNvSpPr/>
          <p:nvPr/>
        </p:nvSpPr>
        <p:spPr>
          <a:xfrm>
            <a:off x="6126480" y="301752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TextBox 21"/>
          <p:cNvSpPr txBox="1"/>
          <p:nvPr/>
        </p:nvSpPr>
        <p:spPr>
          <a:xfrm>
            <a:off x="6126480" y="301752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i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92240" y="2857500"/>
            <a:ext cx="5212080" cy="594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Robust security, privacy, and compliance certifications</a:t>
            </a:r>
          </a:p>
        </p:txBody>
      </p:sp>
      <p:sp>
        <p:nvSpPr>
          <p:cNvPr id="24" name="Oval 23"/>
          <p:cNvSpPr/>
          <p:nvPr/>
        </p:nvSpPr>
        <p:spPr>
          <a:xfrm>
            <a:off x="640080" y="3703320"/>
            <a:ext cx="274320" cy="274320"/>
          </a:xfrm>
          <a:prstGeom prst="ellipse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640080" y="370332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?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05840" y="3543300"/>
            <a:ext cx="4754880" cy="594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Enterprise sales cycles and security/compliance hurdles</a:t>
            </a:r>
          </a:p>
        </p:txBody>
      </p:sp>
      <p:sp>
        <p:nvSpPr>
          <p:cNvPr id="27" name="Oval 26"/>
          <p:cNvSpPr/>
          <p:nvPr/>
        </p:nvSpPr>
        <p:spPr>
          <a:xfrm>
            <a:off x="6126480" y="370332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TextBox 27"/>
          <p:cNvSpPr txBox="1"/>
          <p:nvPr/>
        </p:nvSpPr>
        <p:spPr>
          <a:xfrm>
            <a:off x="6126480" y="370332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i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492240" y="3543300"/>
            <a:ext cx="5212080" cy="594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Focus on high-value enterprise verticals and global partnerships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08, 2025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144000" y="640080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 &amp; Company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Product &amp; Service Footprint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Oval 3"/>
          <p:cNvSpPr/>
          <p:nvPr/>
        </p:nvSpPr>
        <p:spPr>
          <a:xfrm>
            <a:off x="731520" y="128016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1097280" y="1280160"/>
            <a:ext cx="50292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LlamaIndex Framework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280" y="1508760"/>
            <a:ext cx="5029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Open-source framework for building LLM-powered knowledge assistants and agentic workflows over enterprise data.</a:t>
            </a:r>
          </a:p>
        </p:txBody>
      </p:sp>
      <p:sp>
        <p:nvSpPr>
          <p:cNvPr id="7" name="Oval 6"/>
          <p:cNvSpPr/>
          <p:nvPr/>
        </p:nvSpPr>
        <p:spPr>
          <a:xfrm>
            <a:off x="731520" y="205740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1097280" y="2057400"/>
            <a:ext cx="50292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LlamaCloud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97280" y="2286000"/>
            <a:ext cx="5029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Secure, scalable SaaS and on-premise platform for ingesting, indexing, and retrieving unstructured enterprise data.</a:t>
            </a:r>
          </a:p>
        </p:txBody>
      </p:sp>
      <p:sp>
        <p:nvSpPr>
          <p:cNvPr id="10" name="Oval 9"/>
          <p:cNvSpPr/>
          <p:nvPr/>
        </p:nvSpPr>
        <p:spPr>
          <a:xfrm>
            <a:off x="731520" y="283464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1097280" y="2834640"/>
            <a:ext cx="50292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LlamaParse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97280" y="3063240"/>
            <a:ext cx="5029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Advanced parser for extracting structured data from complex documents, PDFs, and PowerPoints for enterprise RAG.</a:t>
            </a:r>
          </a:p>
        </p:txBody>
      </p:sp>
      <p:sp>
        <p:nvSpPr>
          <p:cNvPr id="13" name="Oval 12"/>
          <p:cNvSpPr/>
          <p:nvPr/>
        </p:nvSpPr>
        <p:spPr>
          <a:xfrm>
            <a:off x="731520" y="361188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1097280" y="3611880"/>
            <a:ext cx="50292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LlamaHub &amp; Data Connectors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97280" y="3840480"/>
            <a:ext cx="5029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Library of connectors for apps like Notion, Slack, Google Docs, and SQL, enabling seamless workflow automation.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83680" y="128016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400" b="1">
                <a:solidFill>
                  <a:srgbClr val="183A58"/>
                </a:solidFill>
                <a:latin typeface="Arial"/>
              </a:rPr>
              <a:t>Product &amp; Service Market Coverage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583680" y="1645920"/>
          <a:ext cx="50292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7360"/>
                <a:gridCol w="1280160"/>
                <a:gridCol w="1005840"/>
                <a:gridCol w="1005840"/>
              </a:tblGrid>
              <a:tr h="512064">
                <a:tc>
                  <a:txBody>
                    <a:bodyPr/>
                    <a:lstStyle/>
                    <a:p>
                      <a:pPr algn="ctr"/>
                      <a:r>
                        <a:rPr sz="900" b="1">
                          <a:solidFill>
                            <a:srgbClr val="FFFFFF"/>
                          </a:solidFill>
                          <a:latin typeface="Arial"/>
                        </a:rPr>
                        <a:t>Region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 b="1">
                          <a:solidFill>
                            <a:srgbClr val="FFFFFF"/>
                          </a:solidFill>
                          <a:latin typeface="Arial"/>
                        </a:rPr>
                        <a:t>Market Segment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 b="1">
                          <a:solidFill>
                            <a:srgbClr val="FFFFFF"/>
                          </a:solidFill>
                          <a:latin typeface="Arial"/>
                        </a:rPr>
                        <a:t>Major Assets/Products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 b="1">
                          <a:solidFill>
                            <a:srgbClr val="FFFFFF"/>
                          </a:solidFill>
                          <a:latin typeface="Arial"/>
                        </a:rPr>
                        <a:t>Coverage Details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</a:tr>
              <a:tr h="512064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United States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Finance, Tech, Services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LlamaCloud, LlamaParse, Framework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Enterprise deployments, Fortune 500 clients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</a:tr>
              <a:tr h="512064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Europe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Consulting, Manufacturing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LlamaCloud, LlamaParse, Connectors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KPMG, industry leaders, RAG and AI workflow standardization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  <a:tr h="512064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Asia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Tech, Financial Services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LlamaCloud, Framework, Data Connectors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Adoption in India, Singapore, Japan; growing in SE Asia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</a:tr>
              <a:tr h="512064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Global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Open Source/Dev Community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LlamaIndex Framework, LlamaHub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3M+ monthly downloads, developer adoption worldwide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583680" y="438912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400" b="1">
                <a:solidFill>
                  <a:srgbClr val="183A58"/>
                </a:solidFill>
                <a:latin typeface="Arial"/>
              </a:rPr>
              <a:t>Key Operational Metrics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583680" y="4663440"/>
            <a:ext cx="5029200" cy="18288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6858000" y="4846320"/>
            <a:ext cx="201168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Monthly Downloads M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58000" y="5029200"/>
            <a:ext cx="201168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600" b="1">
                <a:solidFill>
                  <a:srgbClr val="183A58"/>
                </a:solidFill>
                <a:latin typeface="Arial"/>
              </a:rPr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58000" y="5349240"/>
            <a:ext cx="201168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Pages Processed M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858000" y="5532120"/>
            <a:ext cx="201168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600" b="1">
                <a:solidFill>
                  <a:srgbClr val="183A58"/>
                </a:solidFill>
                <a:latin typeface="Arial"/>
              </a:rPr>
              <a:t>150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144000" y="4846320"/>
            <a:ext cx="201168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Enterprise Clients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144000" y="5029200"/>
            <a:ext cx="201168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600" b="1">
                <a:solidFill>
                  <a:srgbClr val="183A58"/>
                </a:solidFill>
                <a:latin typeface="Arial"/>
              </a:rPr>
              <a:t>300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144000" y="5349240"/>
            <a:ext cx="201168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Waitlist Organizations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144000" y="5532120"/>
            <a:ext cx="201168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600" b="1">
                <a:solidFill>
                  <a:srgbClr val="183A58"/>
                </a:solidFill>
                <a:latin typeface="Arial"/>
              </a:rPr>
              <a:t>10000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3152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08, 2025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686800" y="6400800"/>
            <a:ext cx="3200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 &amp; Company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Historical Financial Performance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188720"/>
            <a:ext cx="10058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600" b="1">
                <a:solidFill>
                  <a:srgbClr val="183A58"/>
                </a:solidFill>
                <a:latin typeface="Arial"/>
              </a:rPr>
              <a:t>Company - 5-Year Financial Performance</a:t>
            </a:r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1828800" y="1554480"/>
          <a:ext cx="8229600" cy="21031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28800" y="3749039"/>
            <a:ext cx="82296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800" b="0">
                <a:solidFill>
                  <a:srgbClr val="404040"/>
                </a:solidFill>
                <a:latin typeface="Arial"/>
              </a:rPr>
              <a:t>*Historical figures represent estimated performance based on market trends.</a:t>
            </a:r>
          </a:p>
        </p:txBody>
      </p:sp>
      <p:sp>
        <p:nvSpPr>
          <p:cNvPr id="7" name="Rectangle 6"/>
          <p:cNvSpPr/>
          <p:nvPr/>
        </p:nvSpPr>
        <p:spPr>
          <a:xfrm>
            <a:off x="694944" y="4023360"/>
            <a:ext cx="2560320" cy="100584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786384" y="4114800"/>
            <a:ext cx="237744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404040"/>
                </a:solidFill>
                <a:latin typeface="Arial"/>
              </a:rPr>
              <a:t>Key Metric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6384" y="429768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800" b="1">
                <a:solidFill>
                  <a:srgbClr val="183A58"/>
                </a:solidFill>
                <a:latin typeface="Arial"/>
              </a:rPr>
              <a:t>120%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6384" y="4526280"/>
            <a:ext cx="237744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(Historical)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6384" y="470916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</a:p>
        </p:txBody>
      </p:sp>
      <p:sp>
        <p:nvSpPr>
          <p:cNvPr id="12" name="Rectangle 11"/>
          <p:cNvSpPr/>
          <p:nvPr/>
        </p:nvSpPr>
        <p:spPr>
          <a:xfrm>
            <a:off x="3493008" y="4023360"/>
            <a:ext cx="2560320" cy="100584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3584448" y="4114800"/>
            <a:ext cx="237744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404040"/>
                </a:solidFill>
                <a:latin typeface="Arial"/>
              </a:rPr>
              <a:t>Key Metric 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84448" y="429768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800" b="1">
                <a:solidFill>
                  <a:srgbClr val="183A58"/>
                </a:solidFill>
                <a:latin typeface="Arial"/>
              </a:rPr>
              <a:t>38.0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84448" y="4526280"/>
            <a:ext cx="237744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(Historical)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84448" y="470916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</a:p>
        </p:txBody>
      </p:sp>
      <p:sp>
        <p:nvSpPr>
          <p:cNvPr id="17" name="Rectangle 16"/>
          <p:cNvSpPr/>
          <p:nvPr/>
        </p:nvSpPr>
        <p:spPr>
          <a:xfrm>
            <a:off x="6291072" y="4023360"/>
            <a:ext cx="2560320" cy="100584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6382512" y="4114800"/>
            <a:ext cx="237744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404040"/>
                </a:solidFill>
                <a:latin typeface="Arial"/>
              </a:rPr>
              <a:t>Key Metric 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82512" y="429768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800" b="1">
                <a:solidFill>
                  <a:srgbClr val="183A58"/>
                </a:solidFill>
                <a:latin typeface="Arial"/>
              </a:rPr>
              <a:t>5.7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382512" y="4526280"/>
            <a:ext cx="237744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(Historical)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382512" y="470916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</a:p>
        </p:txBody>
      </p:sp>
      <p:sp>
        <p:nvSpPr>
          <p:cNvPr id="22" name="Rectangle 21"/>
          <p:cNvSpPr/>
          <p:nvPr/>
        </p:nvSpPr>
        <p:spPr>
          <a:xfrm>
            <a:off x="9089136" y="4023360"/>
            <a:ext cx="2560320" cy="100584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9180576" y="4114800"/>
            <a:ext cx="237744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404040"/>
                </a:solidFill>
                <a:latin typeface="Arial"/>
              </a:rPr>
              <a:t>Key Metric 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180576" y="429768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800" b="1">
                <a:solidFill>
                  <a:srgbClr val="183A58"/>
                </a:solidFill>
                <a:latin typeface="Arial"/>
              </a:rPr>
              <a:t>300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180576" y="4526280"/>
            <a:ext cx="237744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(Historical)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180576" y="470916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</a:p>
        </p:txBody>
      </p:sp>
      <p:sp>
        <p:nvSpPr>
          <p:cNvPr id="27" name="TextBox 26"/>
          <p:cNvSpPr txBox="1"/>
          <p:nvPr/>
        </p:nvSpPr>
        <p:spPr>
          <a:xfrm>
            <a:off x="914400" y="5212080"/>
            <a:ext cx="64008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Revenue Growth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14400" y="5440680"/>
            <a:ext cx="6400800" cy="14630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● 2020-2024E CAGR: 120%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14400" y="5605272"/>
            <a:ext cx="6400800" cy="14630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● Strong cloud adoption drives scaling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14400" y="5769864"/>
            <a:ext cx="6400800" cy="14630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● Enterprise customer base expands rapidly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498079" y="5120640"/>
            <a:ext cx="4389120" cy="914400"/>
          </a:xfrm>
          <a:prstGeom prst="rect">
            <a:avLst/>
          </a:prstGeom>
          <a:solidFill>
            <a:srgbClr val="F0FF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TextBox 31"/>
          <p:cNvSpPr txBox="1"/>
          <p:nvPr/>
        </p:nvSpPr>
        <p:spPr>
          <a:xfrm>
            <a:off x="7680960" y="5212080"/>
            <a:ext cx="402336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228B22"/>
                </a:solidFill>
                <a:latin typeface="Arial"/>
              </a:rPr>
              <a:t>Banker View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680960" y="5394960"/>
            <a:ext cx="4023360" cy="5943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LlamaIndex's high ARR growth, operational leverage, and enterprise traction match leading SaaS benchmarks.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57200" y="6309360"/>
            <a:ext cx="36576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808080"/>
                </a:solidFill>
                <a:latin typeface="Arial"/>
              </a:rPr>
              <a:t>Confidential | September 08, 2025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686800" y="6309360"/>
            <a:ext cx="32004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r"/>
            <a:r>
              <a:rPr sz="900" b="0">
                <a:solidFill>
                  <a:srgbClr val="808080"/>
                </a:solidFill>
                <a:latin typeface="Arial"/>
              </a:rPr>
              <a:t>Moelis &amp; Company Investment Opportunity    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Management Team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00887" y="1325880"/>
            <a:ext cx="5029200" cy="320040"/>
          </a:xfrm>
          <a:prstGeom prst="rect">
            <a:avLst/>
          </a:prstGeom>
          <a:noFill/>
        </p:spPr>
        <p:txBody>
          <a:bodyPr wrap="square" lIns="36576" rIns="36576" tIns="14630" bIns="14630">
            <a:spAutoFit/>
          </a:bodyPr>
          <a:lstStyle/>
          <a:p>
            <a:pPr algn="l">
              <a:defRPr sz="1400" b="1">
                <a:solidFill>
                  <a:srgbClr val="183A58"/>
                </a:solidFill>
                <a:latin typeface="Arial"/>
              </a:defRPr>
            </a:pPr>
            <a:r>
              <a:t>Chief Executive Officer (CEO)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0887" y="1691640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Co-founder of LlamaIndex; led company from open-source project to enterprise SaaS adoption.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0887" y="2075688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Former applied research scientist at Uber focused on AI/ML infrastructure.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0887" y="2459736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Speaker at major AI industry conferences and recognized RAG pioneer.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0887" y="2843784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Holds Computer Science degrees from Princeton and Stanford.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0887" y="3227832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Passionate about developer experience and enterprise AI deployment.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0887" y="3703320"/>
            <a:ext cx="5029200" cy="320040"/>
          </a:xfrm>
          <a:prstGeom prst="rect">
            <a:avLst/>
          </a:prstGeom>
          <a:noFill/>
        </p:spPr>
        <p:txBody>
          <a:bodyPr wrap="square" lIns="36576" rIns="36576" tIns="14630" bIns="14630">
            <a:spAutoFit/>
          </a:bodyPr>
          <a:lstStyle/>
          <a:p>
            <a:pPr algn="l">
              <a:defRPr sz="1400" b="1">
                <a:solidFill>
                  <a:srgbClr val="183A58"/>
                </a:solidFill>
                <a:latin typeface="Arial"/>
              </a:defRPr>
            </a:pPr>
            <a:r>
              <a:t>Chief Technology Officer (CTO)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0887" y="4069080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Co-founder of LlamaIndex; architect of LlamaCloud and core agent platform.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0887" y="4453128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Early engineer at Uber with focus on distributed backend systems.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0887" y="4837176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Expert in open-source AI/ML stack and developer tooling.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0887" y="5221224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Drives reliability, scalability, and developer-first product design.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0887" y="5605272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Holds a degree in Computer Science.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61607" y="1325880"/>
            <a:ext cx="5029200" cy="320040"/>
          </a:xfrm>
          <a:prstGeom prst="rect">
            <a:avLst/>
          </a:prstGeom>
          <a:noFill/>
        </p:spPr>
        <p:txBody>
          <a:bodyPr wrap="square" lIns="36576" rIns="36576" tIns="14630" bIns="14630">
            <a:spAutoFit/>
          </a:bodyPr>
          <a:lstStyle/>
          <a:p>
            <a:pPr algn="l">
              <a:defRPr sz="1400" b="1">
                <a:solidFill>
                  <a:srgbClr val="183A58"/>
                </a:solidFill>
                <a:latin typeface="Arial"/>
              </a:defRPr>
            </a:pPr>
            <a:r>
              <a:t>Founding Account Executive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61607" y="1691640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Sales/customer success leader; drove enterprise adoption including Fortune 500 clients.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61607" y="2075688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Built go-to-market and customer enablement programs at high-growth SaaS/AI startups.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61607" y="2459736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Former enterprise sales leader at multiple technology companies.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61607" y="2843784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Instrumental in scaling LlamaIndex's enterprise waitlist.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61607" y="3227832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Focuses on onboarding, scaling, and customer support.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61607" y="3703320"/>
            <a:ext cx="5029200" cy="320040"/>
          </a:xfrm>
          <a:prstGeom prst="rect">
            <a:avLst/>
          </a:prstGeom>
          <a:noFill/>
        </p:spPr>
        <p:txBody>
          <a:bodyPr wrap="square" lIns="36576" rIns="36576" tIns="14630" bIns="14630">
            <a:spAutoFit/>
          </a:bodyPr>
          <a:lstStyle/>
          <a:p>
            <a:pPr algn="l">
              <a:defRPr sz="1400" b="1">
                <a:solidFill>
                  <a:srgbClr val="183A58"/>
                </a:solidFill>
                <a:latin typeface="Arial"/>
              </a:defRPr>
            </a:pPr>
            <a:r>
              <a:t>Founding AI Engineer, Customer Facing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61607" y="4069080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Specialist in customer-facing AI engineering and technical implementation.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461607" y="4453128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Leads onboarding and integration for key enterprise deployments.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461607" y="4837176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AI/ML engineering and applied research background.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61607" y="5221224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Manages client success with LlamaCloud and custom agent solutions.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461607" y="5605272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Focuses on bespoke AI workflow development.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65760" y="6355080"/>
            <a:ext cx="5486400" cy="365760"/>
          </a:xfrm>
          <a:prstGeom prst="rect">
            <a:avLst/>
          </a:prstGeom>
          <a:noFill/>
        </p:spPr>
        <p:txBody>
          <a:bodyPr wrap="none" lIns="45720" rIns="45720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08, 2025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686800" y="6355080"/>
            <a:ext cx="2926080" cy="365760"/>
          </a:xfrm>
          <a:prstGeom prst="rect">
            <a:avLst/>
          </a:prstGeom>
          <a:noFill/>
        </p:spPr>
        <p:txBody>
          <a:bodyPr wrap="none" lIns="45720" rIns="45720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 &amp; Company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Growth Strategy &amp; Projections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28016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Multi-Pronged Growth Strategy</a:t>
            </a:r>
          </a:p>
        </p:txBody>
      </p:sp>
      <p:sp>
        <p:nvSpPr>
          <p:cNvPr id="5" name="Oval 4"/>
          <p:cNvSpPr/>
          <p:nvPr/>
        </p:nvSpPr>
        <p:spPr>
          <a:xfrm>
            <a:off x="640080" y="164592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777240" y="160020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Accelerate enterprise cloud (LlamaCloud) and advanced document parser (LlamaParse) rollouts.</a:t>
            </a:r>
          </a:p>
        </p:txBody>
      </p:sp>
      <p:sp>
        <p:nvSpPr>
          <p:cNvPr id="7" name="Oval 6"/>
          <p:cNvSpPr/>
          <p:nvPr/>
        </p:nvSpPr>
        <p:spPr>
          <a:xfrm>
            <a:off x="640080" y="196596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777240" y="192024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Expand industry-specific agent workflows for finance, legal, and market research.</a:t>
            </a:r>
          </a:p>
        </p:txBody>
      </p:sp>
      <p:sp>
        <p:nvSpPr>
          <p:cNvPr id="9" name="Oval 8"/>
          <p:cNvSpPr/>
          <p:nvPr/>
        </p:nvSpPr>
        <p:spPr>
          <a:xfrm>
            <a:off x="640080" y="228600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777240" y="224028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Scale developer ecosystem and open-source adoption via LlamaHub integrations and new connectors.</a:t>
            </a:r>
          </a:p>
        </p:txBody>
      </p:sp>
      <p:sp>
        <p:nvSpPr>
          <p:cNvPr id="11" name="Oval 10"/>
          <p:cNvSpPr/>
          <p:nvPr/>
        </p:nvSpPr>
        <p:spPr>
          <a:xfrm>
            <a:off x="640080" y="2606039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777240" y="2560319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Drive international expansion into EMEA and APAC with regional partnerships.</a:t>
            </a:r>
          </a:p>
        </p:txBody>
      </p:sp>
      <p:sp>
        <p:nvSpPr>
          <p:cNvPr id="13" name="Oval 12"/>
          <p:cNvSpPr/>
          <p:nvPr/>
        </p:nvSpPr>
        <p:spPr>
          <a:xfrm>
            <a:off x="640080" y="292608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777240" y="288036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Invest in R&amp;D for multimodal (text+image) and structured output agent capabilities.</a:t>
            </a:r>
          </a:p>
        </p:txBody>
      </p:sp>
      <p:graphicFrame>
        <p:nvGraphicFramePr>
          <p:cNvPr id="15" name="Chart 14"/>
          <p:cNvGraphicFramePr>
            <a:graphicFrameLocks noGrp="1"/>
          </p:cNvGraphicFramePr>
          <p:nvPr/>
        </p:nvGraphicFramePr>
        <p:xfrm>
          <a:off x="6858000" y="1280160"/>
          <a:ext cx="5029200" cy="201168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858000" y="3291840"/>
            <a:ext cx="50292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Revenue &amp; EBITDA Projections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58000" y="3566160"/>
            <a:ext cx="50292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■ Revenue (USD millions)  ■ EBITDA (USD millions)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7200" y="4023360"/>
            <a:ext cx="114300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Key Planning Assumptions</a:t>
            </a:r>
          </a:p>
        </p:txBody>
      </p:sp>
      <p:sp>
        <p:nvSpPr>
          <p:cNvPr id="19" name="Oval 18"/>
          <p:cNvSpPr/>
          <p:nvPr/>
        </p:nvSpPr>
        <p:spPr>
          <a:xfrm>
            <a:off x="640080" y="4389120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777240" y="4343400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Market growth projections and economic indicators</a:t>
            </a:r>
          </a:p>
        </p:txBody>
      </p:sp>
      <p:sp>
        <p:nvSpPr>
          <p:cNvPr id="21" name="Oval 20"/>
          <p:cNvSpPr/>
          <p:nvPr/>
        </p:nvSpPr>
        <p:spPr>
          <a:xfrm>
            <a:off x="640080" y="4663440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TextBox 21"/>
          <p:cNvSpPr txBox="1"/>
          <p:nvPr/>
        </p:nvSpPr>
        <p:spPr>
          <a:xfrm>
            <a:off x="777240" y="4617720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Regulatory environment and compliance requirements</a:t>
            </a:r>
          </a:p>
        </p:txBody>
      </p:sp>
      <p:sp>
        <p:nvSpPr>
          <p:cNvPr id="23" name="Oval 22"/>
          <p:cNvSpPr/>
          <p:nvPr/>
        </p:nvSpPr>
        <p:spPr>
          <a:xfrm>
            <a:off x="640080" y="4937759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777240" y="4892039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Technology adoption and digital transformation ROI</a:t>
            </a:r>
          </a:p>
        </p:txBody>
      </p:sp>
      <p:sp>
        <p:nvSpPr>
          <p:cNvPr id="25" name="Oval 24"/>
          <p:cNvSpPr/>
          <p:nvPr/>
        </p:nvSpPr>
        <p:spPr>
          <a:xfrm>
            <a:off x="6583680" y="4389120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TextBox 25"/>
          <p:cNvSpPr txBox="1"/>
          <p:nvPr/>
        </p:nvSpPr>
        <p:spPr>
          <a:xfrm>
            <a:off x="6720840" y="4343400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Capital allocation and investment priorities</a:t>
            </a:r>
          </a:p>
        </p:txBody>
      </p:sp>
      <p:sp>
        <p:nvSpPr>
          <p:cNvPr id="27" name="Oval 26"/>
          <p:cNvSpPr/>
          <p:nvPr/>
        </p:nvSpPr>
        <p:spPr>
          <a:xfrm>
            <a:off x="6583680" y="4663440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TextBox 27"/>
          <p:cNvSpPr txBox="1"/>
          <p:nvPr/>
        </p:nvSpPr>
        <p:spPr>
          <a:xfrm>
            <a:off x="6720840" y="4617720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ESG commitments and sustainability targets</a:t>
            </a:r>
          </a:p>
        </p:txBody>
      </p:sp>
      <p:sp>
        <p:nvSpPr>
          <p:cNvPr id="29" name="Oval 28"/>
          <p:cNvSpPr/>
          <p:nvPr/>
        </p:nvSpPr>
        <p:spPr>
          <a:xfrm>
            <a:off x="6583680" y="4937759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TextBox 29"/>
          <p:cNvSpPr txBox="1"/>
          <p:nvPr/>
        </p:nvSpPr>
        <p:spPr>
          <a:xfrm>
            <a:off x="6720840" y="4892039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Competitive positioning and market dynamics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08, 2025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144000" y="640080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 &amp; Company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Competitive Positioning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Revenue Comparison vs. Competitors</a:t>
            </a:r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457200" y="1554480"/>
          <a:ext cx="5486400" cy="2286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58000" y="118872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Competitive Assessment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858000" y="1554480"/>
          <a:ext cx="4572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720"/>
                <a:gridCol w="914400"/>
                <a:gridCol w="914400"/>
                <a:gridCol w="822960"/>
                <a:gridCol w="731520"/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FFFFFF"/>
                          </a:solidFill>
                          <a:latin typeface="Arial"/>
                        </a:rPr>
                        <a:t>Provider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FFFFFF"/>
                          </a:solidFill>
                          <a:latin typeface="Arial"/>
                        </a:rPr>
                        <a:t>Scale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FFFFFF"/>
                          </a:solidFill>
                          <a:latin typeface="Arial"/>
                        </a:rPr>
                        <a:t>Quality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FFFFFF"/>
                          </a:solidFill>
                          <a:latin typeface="Arial"/>
                        </a:rPr>
                        <a:t>Innovation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FFFFFF"/>
                          </a:solidFill>
                          <a:latin typeface="Arial"/>
                        </a:rPr>
                        <a:t>Distribution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183A58"/>
                          </a:solidFill>
                          <a:latin typeface="Arial"/>
                        </a:rPr>
                        <a:t>Breadlife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183A58"/>
                          </a:solidFill>
                          <a:latin typeface="Arial"/>
                        </a:rPr>
                        <a:t>●●●●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183A58"/>
                          </a:solidFill>
                          <a:latin typeface="Arial"/>
                        </a:rPr>
                        <a:t>●●●●●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183A58"/>
                          </a:solidFill>
                          <a:latin typeface="Arial"/>
                        </a:rPr>
                        <a:t>●●●●●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183A58"/>
                          </a:solidFill>
                          <a:latin typeface="Arial"/>
                        </a:rPr>
                        <a:t>●●●●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Sari Roti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●●●●●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●●●●●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Holland Bakery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●●●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●●●●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●●●●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●●●</a:t>
                      </a:r>
                    </a:p>
                  </a:txBody>
                  <a:tcPr marL="45720" marR="45720" marT="45720" marB="4572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BreadTalk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217920" y="3657600"/>
            <a:ext cx="54864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800" b="0">
                <a:solidFill>
                  <a:srgbClr val="404040"/>
                </a:solidFill>
                <a:latin typeface="Arial"/>
              </a:rPr>
              <a:t>Source: Management estimates, competitor websites, July 2024 [Medium Confidence]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411480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Barriers to Entry</a:t>
            </a:r>
          </a:p>
        </p:txBody>
      </p:sp>
      <p:sp>
        <p:nvSpPr>
          <p:cNvPr id="10" name="Oval 9"/>
          <p:cNvSpPr/>
          <p:nvPr/>
        </p:nvSpPr>
        <p:spPr>
          <a:xfrm>
            <a:off x="640080" y="448056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777240" y="443484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Retrieval Quality Requires deep expertise and evaluation to replicate LlamaIndex's retrieval reliability.</a:t>
            </a:r>
          </a:p>
        </p:txBody>
      </p:sp>
      <p:sp>
        <p:nvSpPr>
          <p:cNvPr id="12" name="Oval 11"/>
          <p:cNvSpPr/>
          <p:nvPr/>
        </p:nvSpPr>
        <p:spPr>
          <a:xfrm>
            <a:off x="640080" y="480060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777240" y="475488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Connector Ecosystem Comprehensive, well-documented connectors are difficult and slow to match.</a:t>
            </a:r>
          </a:p>
        </p:txBody>
      </p:sp>
      <p:sp>
        <p:nvSpPr>
          <p:cNvPr id="14" name="Oval 13"/>
          <p:cNvSpPr/>
          <p:nvPr/>
        </p:nvSpPr>
        <p:spPr>
          <a:xfrm>
            <a:off x="640080" y="512064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777240" y="507492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Enterprise Security Proven security and compliance for enterprise is challenging for new entrants.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58000" y="347472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Company's Unique Advantages</a:t>
            </a:r>
          </a:p>
        </p:txBody>
      </p:sp>
      <p:sp>
        <p:nvSpPr>
          <p:cNvPr id="17" name="Oval 16"/>
          <p:cNvSpPr/>
          <p:nvPr/>
        </p:nvSpPr>
        <p:spPr>
          <a:xfrm>
            <a:off x="7040880" y="384048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7178040" y="3794760"/>
            <a:ext cx="45720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Data-centric Agent Design Excels at retrieval over complex, private, and heterogeneous data.</a:t>
            </a:r>
          </a:p>
        </p:txBody>
      </p:sp>
      <p:sp>
        <p:nvSpPr>
          <p:cNvPr id="19" name="Oval 18"/>
          <p:cNvSpPr/>
          <p:nvPr/>
        </p:nvSpPr>
        <p:spPr>
          <a:xfrm>
            <a:off x="7040880" y="416052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7178040" y="4114800"/>
            <a:ext cx="45720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Grounded Retrieval Reduces hallucination risk via robust citation and source-tracing.</a:t>
            </a:r>
          </a:p>
        </p:txBody>
      </p:sp>
      <p:sp>
        <p:nvSpPr>
          <p:cNvPr id="21" name="Oval 20"/>
          <p:cNvSpPr/>
          <p:nvPr/>
        </p:nvSpPr>
        <p:spPr>
          <a:xfrm>
            <a:off x="7040880" y="448056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TextBox 21"/>
          <p:cNvSpPr txBox="1"/>
          <p:nvPr/>
        </p:nvSpPr>
        <p:spPr>
          <a:xfrm>
            <a:off x="7178040" y="4434840"/>
            <a:ext cx="45720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Production-Grade Reliability Favored by enterprises for reliability, context control, and traceability.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7200" y="3931920"/>
            <a:ext cx="548640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800" b="0">
                <a:solidFill>
                  <a:srgbClr val="404040"/>
                </a:solidFill>
                <a:latin typeface="Arial"/>
              </a:rPr>
              <a:t>Source: Company analysis, industry reports, 2024 [High Confidence]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57200" y="6400800"/>
            <a:ext cx="36576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08, 2025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686800" y="6400800"/>
            <a:ext cx="3200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 &amp; Company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Valuation Overview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280160"/>
            <a:ext cx="10058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183A58"/>
                </a:solidFill>
                <a:latin typeface="Arial"/>
              </a:defRPr>
            </a:pPr>
            <a:r>
              <a:t>Implied EV/Post IRFS-16 EBITDA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645920"/>
          <a:ext cx="112471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4114800"/>
                <a:gridCol w="1828800"/>
                <a:gridCol w="1371600"/>
                <a:gridCol w="2103120"/>
              </a:tblGrid>
              <a:tr h="1028700">
                <a:tc>
                  <a:txBody>
                    <a:bodyPr/>
                    <a:lstStyle/>
                    <a:p>
                      <a:pPr algn="ctr"/>
                      <a:r>
                        <a:rPr sz="1000" b="1">
                          <a:solidFill>
                            <a:srgbClr val="FFFFFF"/>
                          </a:solidFill>
                          <a:latin typeface="Arial"/>
                        </a:rPr>
                        <a:t>Methodology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 b="1">
                          <a:solidFill>
                            <a:srgbClr val="FFFFFF"/>
                          </a:solidFill>
                          <a:latin typeface="Arial"/>
                        </a:rPr>
                        <a:t>Commentary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 b="1">
                          <a:solidFill>
                            <a:srgbClr val="FFFFFF"/>
                          </a:solidFill>
                          <a:latin typeface="Arial"/>
                        </a:rPr>
                        <a:t>Enterprise Value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 b="1">
                          <a:solidFill>
                            <a:srgbClr val="FFFFFF"/>
                          </a:solidFill>
                          <a:latin typeface="Arial"/>
                        </a:rPr>
                        <a:t>Metric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 b="1">
                          <a:solidFill>
                            <a:srgbClr val="FFFFFF"/>
                          </a:solidFill>
                          <a:latin typeface="Arial"/>
                        </a:rPr>
                        <a:t>22A' / 23E (Rev)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Trading Multiples (EV/Revenue)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Based on annualized run-rate revenue and peer SaaS/AI benchmarks.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$76-114M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EV/Revenue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3.6x / 3.0x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Trading Multiples (EV/EBITDA)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Early-stage EBITDA is low/negative; multiples reflect high-growth SaaS benchmarks.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$76-114M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EV/EBITDA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n/a / 40x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Discounted Cash Flow (DCF)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Assumes 120-150% CAGR, margin expansion, and sector risk premium.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$90-120M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DCF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n/a / n/a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>
                <a:solidFill>
                  <a:srgbClr val="808080"/>
                </a:solidFill>
                <a:latin typeface="Arial"/>
              </a:defRPr>
            </a:pPr>
            <a:r>
              <a:t>Confidential | September 2025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05295" y="64008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800">
                <a:solidFill>
                  <a:srgbClr val="808080"/>
                </a:solidFill>
                <a:latin typeface="Arial"/>
              </a:defRPr>
            </a:pPr>
            <a:r>
              <a:t>Moelis &amp; Company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Precedent Transactions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1828800" y="1371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183A58"/>
                </a:solidFill>
                <a:latin typeface="Arial"/>
              </a:defRPr>
            </a:pPr>
            <a:r>
              <a:t>EV/Revenue Multiples by Transaction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645920" y="-17099280"/>
            <a:ext cx="1645920" cy="2057400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1645920" y="-17327880"/>
            <a:ext cx="164592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 b="1">
                <a:latin typeface="Arial"/>
              </a:defRPr>
            </a:pPr>
            <a:r>
              <a:t>50.0x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45920" y="3566160"/>
            <a:ext cx="164592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latin typeface="Arial"/>
              </a:defRPr>
            </a:pPr>
            <a:r>
              <a:t>T1</a:t>
            </a:r>
          </a:p>
        </p:txBody>
      </p:sp>
      <p:sp>
        <p:nvSpPr>
          <p:cNvPr id="8" name="Rectangle 7"/>
          <p:cNvSpPr/>
          <p:nvPr/>
        </p:nvSpPr>
        <p:spPr>
          <a:xfrm>
            <a:off x="3383280" y="-9281160"/>
            <a:ext cx="1645920" cy="1275588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3383280" y="-9509760"/>
            <a:ext cx="164592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 b="1">
                <a:latin typeface="Arial"/>
              </a:defRPr>
            </a:pPr>
            <a:r>
              <a:t>31.0x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83280" y="3566160"/>
            <a:ext cx="164592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latin typeface="Arial"/>
              </a:defRPr>
            </a:pPr>
            <a:r>
              <a:t>T2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120640" y="-8046720"/>
            <a:ext cx="1645920" cy="1152144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5120640" y="-8275320"/>
            <a:ext cx="164592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 b="1">
                <a:latin typeface="Arial"/>
              </a:defRPr>
            </a:pPr>
            <a:r>
              <a:t>28.0x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20640" y="3566160"/>
            <a:ext cx="164592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latin typeface="Arial"/>
              </a:defRPr>
            </a:pPr>
            <a:r>
              <a:t>T3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58000" y="-6812280"/>
            <a:ext cx="1645920" cy="1028700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6858000" y="-7040880"/>
            <a:ext cx="164592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 b="1">
                <a:latin typeface="Arial"/>
              </a:defRPr>
            </a:pPr>
            <a:r>
              <a:t>25.0x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58000" y="3566160"/>
            <a:ext cx="164592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latin typeface="Arial"/>
              </a:defRPr>
            </a:pPr>
            <a:r>
              <a:t>T4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595360" y="-4754880"/>
            <a:ext cx="1645920" cy="822960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8595360" y="-4983480"/>
            <a:ext cx="164592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 b="1">
                <a:latin typeface="Arial"/>
              </a:defRPr>
            </a:pPr>
            <a:r>
              <a:t>20.0x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595360" y="3566160"/>
            <a:ext cx="164592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latin typeface="Arial"/>
              </a:defRPr>
            </a:pPr>
            <a:r>
              <a:t>T5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365760" y="4389120"/>
          <a:ext cx="118872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720"/>
              </a:tblGrid>
              <a:tr h="274320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Date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Target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Acquirer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Country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EV ($M)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Revenue ($M)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EV/Revenue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1600200" y="4389120"/>
          <a:ext cx="86868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7360"/>
                <a:gridCol w="1737360"/>
                <a:gridCol w="1737360"/>
                <a:gridCol w="1737360"/>
                <a:gridCol w="1737360"/>
              </a:tblGrid>
              <a:tr h="274320"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Q2 2025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Q1 2025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Q4 2024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Q3 2024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Q1 2024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Reka AI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EliseAI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Cohere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Mistral AI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Glean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Salesforce Vent...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General Catalys...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Oracle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Andreessen Horo...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Sequoia Capital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USA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USA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Canada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France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USA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$10,000,000,000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$2,200,000,000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$2,100,000,000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$500,000,000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$1,200,000,000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$200,000,000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$70,000,000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$75,000,000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$20,000,000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$60,000,000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50.0x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31.0x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28.0x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25.0x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20.0x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2025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705295" y="64008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 &amp; Company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