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Product &amp; Service Footprint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731520" y="128016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1097280" y="128016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LlamaIndex Framework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97280" y="150876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Open-source framework for building LLM-powered knowledge assistants and agentic workflows over enterprise data.</a:t>
            </a:r>
          </a:p>
        </p:txBody>
      </p:sp>
      <p:sp>
        <p:nvSpPr>
          <p:cNvPr id="7" name="Oval 6"/>
          <p:cNvSpPr/>
          <p:nvPr/>
        </p:nvSpPr>
        <p:spPr>
          <a:xfrm>
            <a:off x="731520" y="205740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097280" y="2057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LlamaCloud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97280" y="228600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Secure, scalable SaaS and on-premise platform for ingesting, indexing, and retrieving unstructured enterprise data.</a:t>
            </a:r>
          </a:p>
        </p:txBody>
      </p:sp>
      <p:sp>
        <p:nvSpPr>
          <p:cNvPr id="10" name="Oval 9"/>
          <p:cNvSpPr/>
          <p:nvPr/>
        </p:nvSpPr>
        <p:spPr>
          <a:xfrm>
            <a:off x="731520" y="283464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097280" y="28346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LlamaParse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280" y="306324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Advanced parser for extracting structured data from complex documents, PDFs, and PowerPoints for enterprise RAG.</a:t>
            </a:r>
          </a:p>
        </p:txBody>
      </p:sp>
      <p:sp>
        <p:nvSpPr>
          <p:cNvPr id="13" name="Oval 12"/>
          <p:cNvSpPr/>
          <p:nvPr/>
        </p:nvSpPr>
        <p:spPr>
          <a:xfrm>
            <a:off x="731520" y="3611880"/>
            <a:ext cx="274320" cy="274320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1097280" y="361188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200" b="1">
                <a:solidFill>
                  <a:srgbClr val="183A58"/>
                </a:solidFill>
                <a:latin typeface="Arial"/>
              </a:rPr>
              <a:t>LlamaHub &amp; Data Connectors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280" y="3840480"/>
            <a:ext cx="5029200" cy="5029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Library of connectors for apps like Notion, Slack, Google Docs, and SQL, enabling seamless workflow automation.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583680" y="128016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Product &amp; Service Market Coverage</a:t>
            </a: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6583680" y="1645920"/>
          <a:ext cx="502920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37360"/>
                <a:gridCol w="1280160"/>
                <a:gridCol w="1005840"/>
                <a:gridCol w="1005840"/>
              </a:tblGrid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Region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Market Segment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Major Assets/Products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 b="1">
                          <a:solidFill>
                            <a:srgbClr val="FFFFFF"/>
                          </a:solidFill>
                          <a:latin typeface="Arial"/>
                        </a:rPr>
                        <a:t>Coverage Details</a:t>
                      </a:r>
                    </a:p>
                  </a:txBody>
                  <a:tcPr marL="45720" marR="45720" marT="45720" marB="45720">
                    <a:solidFill>
                      <a:srgbClr val="183A58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United States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Finance, Tech, Services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LlamaParse, Framework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Enterprise deployments, Fortune 500 clients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Europe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Consulting, Manufacturing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LlamaParse, Connectors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KPMG, industry leaders, RAG and AI workflow standardization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Asia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Tech, Financial Services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LlamaCloud, Framework, Data Connectors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Adoption in India, Singapore, Japan; growing in SE Asia</a:t>
                      </a:r>
                    </a:p>
                  </a:txBody>
                  <a:tcPr marL="45720" marR="45720" marT="45720" marB="45720">
                    <a:solidFill>
                      <a:srgbClr val="FFFFFF"/>
                    </a:solidFill>
                  </a:tcPr>
                </a:tc>
              </a:tr>
              <a:tr h="512064"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Global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Open Source/Dev Community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LlamaIndex Framework, LlamaHub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900">
                          <a:solidFill>
                            <a:srgbClr val="404040"/>
                          </a:solidFill>
                          <a:latin typeface="Arial"/>
                        </a:rPr>
                        <a:t>3M+ monthly downloads, developer adoption worldwide</a:t>
                      </a:r>
                    </a:p>
                  </a:txBody>
                  <a:tcPr marL="45720" marR="45720" marT="45720" marB="45720">
                    <a:solidFill>
                      <a:srgbClr val="F0F0F0"/>
                    </a:solidFill>
                  </a:tcPr>
                </a:tc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583680" y="4389120"/>
            <a:ext cx="50292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ctr"/>
            <a:r>
              <a:rPr sz="1400" b="1">
                <a:solidFill>
                  <a:srgbClr val="183A58"/>
                </a:solidFill>
                <a:latin typeface="Arial"/>
              </a:rPr>
              <a:t>Key Operational Metrics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583680" y="4663440"/>
            <a:ext cx="5029200" cy="1828800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858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Monthly Downloads M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58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858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Pages Processed 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58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150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0" y="484632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Enterprise Clients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9144000" y="502920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300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0" y="5349240"/>
            <a:ext cx="201168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000" b="0">
                <a:solidFill>
                  <a:srgbClr val="404040"/>
                </a:solidFill>
                <a:latin typeface="Arial"/>
              </a:rPr>
              <a:t>Waitlist Organizations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0" y="5532120"/>
            <a:ext cx="201168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600" b="1">
                <a:solidFill>
                  <a:srgbClr val="183A58"/>
                </a:solidFill>
                <a:latin typeface="Arial"/>
              </a:rPr>
              <a:t>10000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3152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08,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LlamaIndex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