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274515.0</c:v>
                </c:pt>
                <c:pt idx="1">
                  <c:v>365817.0</c:v>
                </c:pt>
                <c:pt idx="2">
                  <c:v>394328.0</c:v>
                </c:pt>
                <c:pt idx="3">
                  <c:v>383285.0</c:v>
                </c:pt>
                <c:pt idx="4">
                  <c:v>394000.0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81400.0</c:v>
                </c:pt>
                <c:pt idx="1">
                  <c:v>120233.0</c:v>
                </c:pt>
                <c:pt idx="2">
                  <c:v>130541.0</c:v>
                </c:pt>
                <c:pt idx="3">
                  <c:v>125000.0</c:v>
                </c:pt>
                <c:pt idx="4">
                  <c:v>130000.0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Times New Roman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73193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Times New Roman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383285.0</c:v>
                </c:pt>
                <c:pt idx="1">
                  <c:v>391035.0</c:v>
                </c:pt>
                <c:pt idx="2">
                  <c:v>420000.0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112000.0</c:v>
                </c:pt>
                <c:pt idx="1">
                  <c:v>115000.0</c:v>
                </c:pt>
                <c:pt idx="2">
                  <c:v>124000.0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Apple</c:v>
                </c:pt>
                <c:pt idx="1">
                  <c:v>Samsung Electronics</c:v>
                </c:pt>
                <c:pt idx="2">
                  <c:v>Microsoft</c:v>
                </c:pt>
                <c:pt idx="3">
                  <c:v>Alphabet (Google)</c:v>
                </c:pt>
                <c:pt idx="4">
                  <c:v>Huawei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394000.0</c:v>
                </c:pt>
                <c:pt idx="1">
                  <c:v>236.0</c:v>
                </c:pt>
                <c:pt idx="2">
                  <c:v>236.0</c:v>
                </c:pt>
                <c:pt idx="3">
                  <c:v>307.0</c:v>
                </c:pt>
                <c:pt idx="4">
                  <c:v>110.0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Times New Roman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728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Times New Roman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2024E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42.5</c:v>
                </c:pt>
                <c:pt idx="1">
                  <c:v>44.0</c:v>
                </c:pt>
                <c:pt idx="2">
                  <c:v>44.5</c:v>
                </c:pt>
                <c:pt idx="3">
                  <c:v>45.0</c:v>
                </c:pt>
                <c:pt idx="4">
                  <c:v>46.0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Times New Roman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Times New Roman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Times New Roman"/>
              </a:rPr>
              <a:t>Company description not available. LLM must generate industry-specific business overview.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Times New Roman"/>
              </a:rPr>
              <a:t>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Times New Roman"/>
              </a:rPr>
              <a:t>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(9+ years of growth and expansion)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Times New Roman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Deeply integrated ecosystem delivering seamless user experience across devices and services.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Privacy-first AI and security architecture, building consumer trust and regulatory resilience.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Recurring, high-margin services revenue stream diversifying beyond hardware sales.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Times New Roman"/>
              </a:rPr>
              <a:t>Core Business Lines &amp; Capabilities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520" y="457200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Times New Roman"/>
              </a:rPr>
              <a:t>Strategic Market Positioning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" y="4846320"/>
            <a:ext cx="64008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Times New Roman"/>
              </a:rPr>
              <a:t>Apple commands the premium technology ecosystem by integrating proprietary hardware, software, and services, leveraging privacy-centric AI and seamless device interoperability to differentiate from competitors and drive high-margin, recurring revenue streams in a rapidly evolving digital landscape.[1][2] The company maintains competitive differentiation through operational excellence and strategic market focus.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808080"/>
                </a:solidFill>
                <a:latin typeface="Times New Roman"/>
              </a:rPr>
              <a:t>Confidential | September 12,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>
                <a:solidFill>
                  <a:srgbClr val="808080"/>
                </a:solidFill>
                <a:latin typeface="Times New Roman"/>
              </a:rPr>
              <a:t>Apple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Times New Roman"/>
                        </a:rPr>
                        <a:t>Blackstone Group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World's largest alternative asset manager, focusing on large-scale buyouts and technology investments.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Investment in Apple would provide stable cash flows, global brand exposure, and opportunities for operational optimization.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Capital structure optimization, global expansion, and leveraging Blackstone's operational expertise.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High (9/10)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Times New Roman"/>
                        </a:rPr>
                        <a:t>KKR &amp; Co. Inc.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Global investment firm with a focus on large-cap technology and consumer companies.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Apple offers a unique opportunity for long-term value creation through innovation and global scale.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Operational improvements, digital transformation, and expansion into new markets.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High (8/10)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Times New Roman"/>
                        </a:rPr>
                        <a:t>CVC Capital Partners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Leading private equity and investment advisory firm with a global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Apple's strong cash flow and brand make it an attractive anchor investment for technology-focused funds.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Portfolio integration, cost optimization, and leveraging CVC's global network.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Medium-High (8/10)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Times New Roman"/>
                        </a:rPr>
                        <a:t>Temasek Holdings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Singaporean sovereign wealth fund with significant investments in technology and consumer sectors.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Apple aligns with Temasek's focus on innovation, sustainability, and global growth.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Access to Asian markets, sustainability initiatives, and long-term capital support.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Medium (7/10)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Confidential | September 12,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Apple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500" b="1">
                          <a:solidFill>
                            <a:srgbClr val="FFFFFF"/>
                          </a:solidFill>
                          <a:latin typeface="Times New Roman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 b="1">
                          <a:solidFill>
                            <a:srgbClr val="FFFFFF"/>
                          </a:solidFill>
                          <a:latin typeface="Times New Roman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 b="1">
                          <a:solidFill>
                            <a:srgbClr val="FFFFFF"/>
                          </a:solidFill>
                          <a:latin typeface="Times New Roman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 b="1">
                          <a:solidFill>
                            <a:srgbClr val="FFFFFF"/>
                          </a:solidFill>
                          <a:latin typeface="Times New Roman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 b="1">
                          <a:solidFill>
                            <a:srgbClr val="FFFFFF"/>
                          </a:solidFill>
                          <a:latin typeface="Times New Roman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 b="1">
                          <a:solidFill>
                            <a:srgbClr val="FFFFFF"/>
                          </a:solidFill>
                          <a:latin typeface="Times New Roman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Samsung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South Korea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Diversified conglomerate with businesses in electronics, semiconductors, construction, and financial services.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Lee family, institutional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2024 revenue: ~$220B; Market cap: ~$400B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Tencent Holdings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Leading technology conglomerate with interests in social media, gaming, fintech, and cloud computing.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Pony Ma (founder), institutional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2024 revenue: ~$90B; Market cap: ~$400B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SoftBank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Japan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Global conglomerate with investments in technology, telecommunications, and venture capital.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Masayoshi Son (founder), institutional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2024 revenue: ~$50B; Market cap: ~$70B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200" b="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Confidential | September 12,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Apple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Times New Roman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Times New Roman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Times New Roman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Times New Roman"/>
              </a:rPr>
              <a:t>Apple Silicon Vertical Integration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In-house chip design reduces dependency on third parties, improves performance, and lowers long-term costs.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Times New Roman"/>
              </a:rPr>
              <a:t>Supply Chain Diversification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Expanding manufacturing footprint in India and Vietnam to mitigate geopolitical and logistics risks.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Times New Roman"/>
              </a:rPr>
              <a:t>Operational Automation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Investing in robotics and AI-driven logistics to enhance efficiency and reduce labor costs.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Times New Roman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Times New Roman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Times New Roman"/>
              </a:rPr>
              <a:t>Proactive investment in supply chain resilience, regulatory compliance, and continuous innovation to sustain margins and minimize operational disruptions.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Times New Roman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• Operational flexibility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• Market responsiveness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• Cost adaptability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Times New Roman"/>
              </a:rPr>
              <a:t>BANKER'S VIEW - DATA REQUIRED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LLM must generate professional banker analysis based on company-specific risk profile and market positioning.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Confidential | September 12,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Apple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83A58"/>
                </a:solidFill>
                <a:latin typeface="Times New Roman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83A58"/>
                </a:solidFill>
                <a:latin typeface="Times New Roman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73736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  <a:latin typeface="Times New Roman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55448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200" b="0">
                <a:solidFill>
                  <a:srgbClr val="404040"/>
                </a:solidFill>
                <a:latin typeface="Times New Roman"/>
              </a:defRPr>
            </a:pPr>
            <a:r>
              <a:t>Slowing iPhone demand and device replacement cycles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7373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  <a:latin typeface="Times New Roman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55448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200" b="0">
                <a:solidFill>
                  <a:srgbClr val="404040"/>
                </a:solidFill>
                <a:latin typeface="Times New Roman"/>
              </a:defRPr>
            </a:pPr>
            <a:r>
              <a:t>Accelerate services and recurring revenue streams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74320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  <a:latin typeface="Times New Roman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56032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200" b="0">
                <a:solidFill>
                  <a:srgbClr val="404040"/>
                </a:solidFill>
                <a:latin typeface="Times New Roman"/>
              </a:defRPr>
            </a:pPr>
            <a:r>
              <a:t>Intensifying competition from Samsung and Chinese OEMs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7432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  <a:latin typeface="Times New Roman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56032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200" b="0">
                <a:solidFill>
                  <a:srgbClr val="404040"/>
                </a:solidFill>
                <a:latin typeface="Times New Roman"/>
              </a:defRPr>
            </a:pPr>
            <a:r>
              <a:t>Invest in differentiated AI and ecosystem integration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749039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  <a:latin typeface="Times New Roman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3566159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200" b="0">
                <a:solidFill>
                  <a:srgbClr val="404040"/>
                </a:solidFill>
                <a:latin typeface="Times New Roman"/>
              </a:defRPr>
            </a:pPr>
            <a:r>
              <a:t>Regulatory scrutiny on App Store and data privacy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749039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  <a:latin typeface="Times New Roman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3566159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200" b="0">
                <a:solidFill>
                  <a:srgbClr val="404040"/>
                </a:solidFill>
                <a:latin typeface="Times New Roman"/>
              </a:defRPr>
            </a:pPr>
            <a:r>
              <a:t>Enhance compliance and transparency in digital markets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475488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  <a:latin typeface="Times New Roman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457200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200" b="0">
                <a:solidFill>
                  <a:srgbClr val="404040"/>
                </a:solidFill>
                <a:latin typeface="Times New Roman"/>
              </a:defRPr>
            </a:pPr>
            <a:r>
              <a:t>Supply chain disruptions and geopolitical risks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4754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  <a:latin typeface="Times New Roman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457200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200" b="0">
                <a:solidFill>
                  <a:srgbClr val="404040"/>
                </a:solidFill>
                <a:latin typeface="Times New Roman"/>
              </a:defRPr>
            </a:pPr>
            <a:r>
              <a:t>Diversify suppliers and localize manufacturing</a:t>
            </a:r>
          </a:p>
        </p:txBody>
      </p:sp>
      <p:sp>
        <p:nvSpPr>
          <p:cNvPr id="30" name="Oval 29"/>
          <p:cNvSpPr/>
          <p:nvPr/>
        </p:nvSpPr>
        <p:spPr>
          <a:xfrm>
            <a:off x="640080" y="5760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400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  <a:latin typeface="Times New Roman"/>
              </a:defRPr>
            </a:pPr>
            <a: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5840" y="557784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200" b="0">
                <a:solidFill>
                  <a:srgbClr val="404040"/>
                </a:solidFill>
                <a:latin typeface="Times New Roman"/>
              </a:defRPr>
            </a:pPr>
            <a:r>
              <a:t>Execution risk in AI and new product launches</a:t>
            </a:r>
          </a:p>
        </p:txBody>
      </p:sp>
      <p:sp>
        <p:nvSpPr>
          <p:cNvPr id="33" name="Oval 32"/>
          <p:cNvSpPr/>
          <p:nvPr/>
        </p:nvSpPr>
        <p:spPr>
          <a:xfrm>
            <a:off x="6126480" y="5760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1264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  <a:latin typeface="Times New Roman"/>
              </a:defRPr>
            </a:pPr>
            <a:r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92240" y="557784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200" b="0">
                <a:solidFill>
                  <a:srgbClr val="404040"/>
                </a:solidFill>
                <a:latin typeface="Times New Roman"/>
              </a:defRPr>
            </a:pPr>
            <a:r>
              <a:t>Maintain robust R&amp;D and product innovation pipeline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Confidential | September 12, 2025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Apple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Times New Roman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Times New Roman"/>
              </a:rPr>
              <a:t>AI and silicon innovation pipeline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Times New Roman"/>
              </a:rPr>
              <a:t>Services revenue diversification and growth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Times New Roman"/>
              </a:rPr>
              <a:t>Global supply chain resilience and ESG compliance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Times New Roman"/>
              </a:rPr>
              <a:t>Competitive positioning in premium and emerging markets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Times New Roman"/>
              </a:rPr>
              <a:t>Risk Factors &amp; Mitigants</a:t>
            </a:r>
          </a:p>
        </p:txBody>
      </p:sp>
      <p:sp>
        <p:nvSpPr>
          <p:cNvPr id="14" name="Oval 13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Times New Roman"/>
              </a:rPr>
              <a:t>Market competition and technology evolution</a:t>
            </a:r>
          </a:p>
        </p:txBody>
      </p:sp>
      <p:sp>
        <p:nvSpPr>
          <p:cNvPr id="16" name="Oval 15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Times New Roman"/>
              </a:rPr>
              <a:t>Retention plans and performance incentives for key team</a:t>
            </a:r>
          </a:p>
        </p:txBody>
      </p:sp>
      <p:sp>
        <p:nvSpPr>
          <p:cNvPr id="18" name="Oval 17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Times New Roman"/>
              </a:rPr>
              <a:t>Key personnel retention post-acquisition</a:t>
            </a:r>
          </a:p>
        </p:txBody>
      </p:sp>
      <p:sp>
        <p:nvSpPr>
          <p:cNvPr id="20" name="Oval 19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Times New Roman"/>
              </a:rPr>
              <a:t>Phased integration approach with milestone tracking</a:t>
            </a:r>
          </a:p>
        </p:txBody>
      </p:sp>
      <p:sp>
        <p:nvSpPr>
          <p:cNvPr id="22" name="Oval 21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Times New Roman"/>
              </a:rPr>
              <a:t>Integration complexity and execution risk</a:t>
            </a:r>
          </a:p>
        </p:txBody>
      </p:sp>
      <p:sp>
        <p:nvSpPr>
          <p:cNvPr id="24" name="Oval 23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Times New Roman"/>
              </a:rPr>
              <a:t>Comprehensive due diligence and risk assessment</a:t>
            </a:r>
          </a:p>
        </p:txBody>
      </p:sp>
      <p:sp>
        <p:nvSpPr>
          <p:cNvPr id="26" name="Oval 25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Times New Roman"/>
              </a:rPr>
              <a:t>Regulatory and compliance considerations</a:t>
            </a:r>
          </a:p>
        </p:txBody>
      </p:sp>
      <p:sp>
        <p:nvSpPr>
          <p:cNvPr id="28" name="Oval 27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Times New Roman"/>
              </a:rPr>
              <a:t>Strong legal and compliance framework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Times New Roman"/>
              </a:rPr>
              <a:t>Synergy Opportunities</a:t>
            </a:r>
          </a:p>
        </p:txBody>
      </p:sp>
      <p:sp>
        <p:nvSpPr>
          <p:cNvPr id="31" name="Oval 30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Times New Roman"/>
              </a:rPr>
              <a:t>Cross-selling services to device install base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Times New Roman"/>
              </a:rPr>
              <a:t>Leveraging AI platform for new product categories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Times New Roman"/>
              </a:rPr>
              <a:t>Expanding health and wellness ecosystem partnerships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Times New Roman"/>
              </a:rPr>
              <a:t>Transaction Timeline</a:t>
            </a:r>
          </a:p>
        </p:txBody>
      </p:sp>
      <p:sp>
        <p:nvSpPr>
          <p:cNvPr id="38" name="Oval 37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Times New Roman"/>
              </a:rPr>
              <a:t>Phase 1: Initial screening and NDA execution (Weeks 1-2)</a:t>
            </a:r>
          </a:p>
        </p:txBody>
      </p:sp>
      <p:sp>
        <p:nvSpPr>
          <p:cNvPr id="40" name="Oval 39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Times New Roman"/>
              </a:rPr>
              <a:t>Phase 2: Deep dive diligence—financials, technology, and market (Weeks 3-6)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Times New Roman"/>
              </a:rPr>
              <a:t>Phase 3: Final negotiations, approvals, and closing (Weeks 7-10)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Confidential | September 12, 2025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Apple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Times New Roman"/>
              </a:rPr>
              <a:t>{'title'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Times New Roman"/>
              </a:rPr>
              <a:t>'iPhone (Flagship Devices)', 'desc': 'Industry-leading smartphones with proprietary silicon (A19 Pro), advanced AI, and camera systems, commanding 62% of the global premium segment and setting benchmarks for device integration and user experience.[1][3]'}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Times New Roman"/>
              </a:rPr>
              <a:t>{'title'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Times New Roman"/>
              </a:rPr>
              <a:t>'Apple Services', 'desc': 'Comprehensive digital ecosystem including App Store, Music, TV+, iCloud, and AppleCare, generating $78.4B in annual revenue and driving high-margin, recurring income.[2]'}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Times New Roman"/>
              </a:rPr>
              <a:t>{'title'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Times New Roman"/>
              </a:rPr>
              <a:t>'Mac and iPad', 'desc': 'Premium computing devices powered by Apple Silicon (M4), offering superior performance, security, and seamless cross-device functionality for creative and professional users.'}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Times New Roman"/>
              </a:rPr>
              <a:t>{'title'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Times New Roman"/>
              </a:rPr>
              <a:t>'Wearables &amp; Health (Apple Watch, AirPods)', 'desc': 'Market-leading wearables integrating health, fitness, and connectivity features, expanding Apple’s reach into wellness and personal technology verticals.'}</a:t>
            </a:r>
          </a:p>
        </p:txBody>
      </p:sp>
      <p:sp>
        <p:nvSpPr>
          <p:cNvPr id="16" name="Oval 15"/>
          <p:cNvSpPr/>
          <p:nvPr/>
        </p:nvSpPr>
        <p:spPr>
          <a:xfrm>
            <a:off x="731520" y="43891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097280" y="438912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Times New Roman"/>
              </a:rPr>
              <a:t>{'title'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461772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Times New Roman"/>
              </a:rPr>
              <a:t>'Apple Intelligence (AI Platform)', 'desc': 'Privacy-centric AI platform embedded across devices and services, enabling on-device machine learning, contextual awareness, and generative capabilities, differentiating Apple from cloud-first competitors.[1][2]'}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Times New Roman"/>
              </a:rPr>
              <a:t>Product &amp; Service Market Coverage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Times New Roman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Times New Roman"/>
                        </a:rPr>
                        <a:t>Revenue Contribution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Times New Roman"/>
                        </a:rPr>
                        <a:t>Growth Rate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Times New Roman"/>
                        </a:rPr>
                        <a:t>Strategic Priority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Premium Smartphones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$210.0B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3.5% YoY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Core Revenue Driver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Digital Services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$78.4B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12% YoY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Margin Expansion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Wearables &amp; Health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$45.0B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8% YoY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Adjacency Growth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Emerging Markets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$25.0B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15% YoY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Market Penetration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Times New Roman"/>
              </a:rPr>
              <a:t>Key Operational Metrics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766560" y="484632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Annual Revenue (Fy2024)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66560" y="501091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Times New Roman"/>
              </a:rPr>
              <a:t>$391.0B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66560" y="539496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Gross Margin On Premium Products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66560" y="555955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Times New Roman"/>
              </a:rPr>
              <a:t>90%+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09760" y="484632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Developer Ecosystem Size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09760" y="501091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Times New Roman"/>
              </a:rPr>
              <a:t>3.5M+ developers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09760" y="539496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Services Revenue Growth (Yoy)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09760" y="555955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Times New Roman"/>
              </a:rPr>
              <a:t>12%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Confidential | September 12,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Apple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Times New Roman"/>
              </a:rPr>
              <a:t>Revenue &amp; EBITDA (2020-2024E)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Times New Roman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Times New Roman"/>
              </a:rPr>
              <a:t>Revenue CAGR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Times New Roman"/>
              </a:rPr>
              <a:t>9%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(2020-2024E)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Times New Roman"/>
              </a:rPr>
              <a:t>Compound annual growth rate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Times New Roman"/>
              </a:rPr>
              <a:t>Annual Revenue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Times New Roman"/>
              </a:rPr>
              <a:t>$394.0B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(2024E)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Times New Roman"/>
              </a:rPr>
              <a:t>Current revenue run-rate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Times New Roman"/>
              </a:rPr>
              <a:t>EBITDA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Times New Roman"/>
              </a:rPr>
              <a:t>$130.0B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(2024E)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Times New Roman"/>
              </a:rPr>
              <a:t>Sustained profitability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Times New Roman"/>
              </a:rPr>
              <a:t>Market Position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Times New Roman"/>
              </a:rPr>
              <a:t>Data not available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Times New Roman"/>
              </a:rPr>
              <a:t>Requires operational metrics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Times New Roman"/>
              </a:rPr>
              <a:t>Key Growth Drivers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● 2020-2024E Revenue CAGR: 13% driven by global expansion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● Strong subscriber growth in international markets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● Ad-supported tier driving ARPU growth and new subscriber segments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Times New Roman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Strong recurring revenue model, improving margins, and global market leadership position Netflix as premium streaming investment.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Times New Roman"/>
              </a:rPr>
              <a:t>Confidential | September 12,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Times New Roman"/>
              </a:rPr>
              <a:t>Apple Investment Opportunity    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83A58"/>
                </a:solidFill>
                <a:latin typeface="Times New Roman"/>
              </a:defRPr>
            </a:pPr>
            <a:r>
              <a:t>Tim Cook</a:t>
            </a:r>
            <a:br/>
            <a:r>
              <a:t>Chief Executive Officer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CEO of Apple since 2011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Joined Apple in 1998 as Senior Vice President for Worldwide Operations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Previously served as COO, overseeing global sales and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Background in supply chain management at Compaq and IBM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MBA from Duke University, B.S. in Industrial Engineering from Auburn 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83A58"/>
                </a:solidFill>
                <a:latin typeface="Times New Roman"/>
              </a:defRPr>
            </a:pPr>
            <a:r>
              <a:t>Kevan Parekh</a:t>
            </a:r>
            <a:br/>
            <a:r>
              <a:t>Chief Financial Officer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Appointed CFO of Apple in 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Previously served as VP of Finance at Apple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Expertise in global financial operations and capital allocation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Led major share repurchase and dividend programs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MBA from Stanford Graduate School of Business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83A58"/>
                </a:solidFill>
                <a:latin typeface="Times New Roman"/>
              </a:defRPr>
            </a:pPr>
            <a:r>
              <a:t>Jeff Williams</a:t>
            </a:r>
            <a:br/>
            <a:r>
              <a:t>Chief Operating Officer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COO of Apple since 2015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Joined Apple in 1998, held various operations leadership roles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Oversaw development of Apple Watch and health initiatives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Background in engineering and supply chain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MBA from Duke University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83A58"/>
                </a:solidFill>
                <a:latin typeface="Times New Roman"/>
              </a:defRPr>
            </a:pPr>
            <a:r>
              <a:t>John Ternus</a:t>
            </a:r>
            <a:br/>
            <a:r>
              <a:t>Senior Vice President, Hardware Engineering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Leads hardware engineering for all Apple products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Joined Apple in 2001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Key architect of iPhone, iPad, and Mac hardware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Expertise in product design and manufacturing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404040"/>
                </a:solidFill>
                <a:latin typeface="Times New Roman"/>
              </a:defRPr>
            </a:pPr>
            <a:r>
              <a:t>• B.S. in Mechanical Engineering from University of Pennsylvania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Confidential | September 12,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Apple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Times New Roman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Accelerate AI integration across all hardware and services, leveraging proprietary silicon for on-device intelligence.[1][2]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Expand premium device portfolio (iPhone, Mac, iPad) with differentiated features targeting high-value segments.[3]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Scale Apple Services (App Store, Music, TV+, iCloud) to drive recurring revenue and ecosystem lock-in.[2]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Penetrate emerging markets (India, Southeast Asia) through localized offerings and strategic partnerships.[1]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Invest in health, wellness, and wearables to capture adjacent growth verticals.</a:t>
            </a:r>
          </a:p>
        </p:txBody>
      </p:sp>
      <p:sp>
        <p:nvSpPr>
          <p:cNvPr id="15" name="Oval 14"/>
          <p:cNvSpPr/>
          <p:nvPr/>
        </p:nvSpPr>
        <p:spPr>
          <a:xfrm>
            <a:off x="640080" y="3246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77240" y="32004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Advance sustainability initiatives and supply chain resilience to meet regulatory and consumer expectations.</a:t>
            </a:r>
          </a:p>
        </p:txBody>
      </p:sp>
      <p:graphicFrame>
        <p:nvGraphicFramePr>
          <p:cNvPr id="17" name="Chart 16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Times New Roman"/>
              </a:rPr>
              <a:t>Revenue &amp; EBITDA Projections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Times New Roman"/>
              </a:rPr>
              <a:t>■ Revenue (USD millions)  ■ EBITDA (USD millions)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Times New Roman"/>
              </a:rPr>
              <a:t>Key Planning Assumptions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Market growth projections and economic indicators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Regulatory environment and compliance requirements</a:t>
            </a:r>
          </a:p>
        </p:txBody>
      </p:sp>
      <p:sp>
        <p:nvSpPr>
          <p:cNvPr id="25" name="Oval 24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Technology adoption and digital transformation ROI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Capital allocation and investment priorities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ESG commitments and sustainability targets</a:t>
            </a:r>
          </a:p>
        </p:txBody>
      </p:sp>
      <p:sp>
        <p:nvSpPr>
          <p:cNvPr id="31" name="Oval 30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Competitive positioning and market dynamics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Confidential | September 12, 2025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Apple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Times New Roman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Times New Roman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Times New Roman"/>
                        </a:rPr>
                        <a:t>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Times New Roman"/>
                        </a:rPr>
                        <a:t>Integrated Hardware-Software Ecosystem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Times New Roman"/>
                        </a:rPr>
                        <a:t>Global Brand Loyalty &amp; Installed Base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Times New Roman"/>
                        </a:rPr>
                        <a:t>Services Revenue Growth &amp; Recurring Margins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Times New Roman"/>
                        </a:rPr>
                        <a:t>Innovation in AI &amp; Silicon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Times New Roman"/>
                        </a:rPr>
                        <a:t>Apple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Times New Roman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Times New Roman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Times New Roman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Times New Roman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Samsung Electronics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Microsoft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Alphabet (Google)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Times New Roman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Times New Roman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Times New Roman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Patent Protection &amp; Proprietary Technology Apple's extensive patent portfolio and proprietary silicon (Apple Silicon) create significant legal and technical hurdles for new entrants.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Ecosystem Lock-In &amp; Switching Costs Apple's tightly integrated ecosystem (hardware, software, services) increases user switching costs and makes it difficult for competitors to replicate the seamless experience.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Scale of R&amp;D and Capital Investment Apple's massive annual R&amp;D spend and capital investments in supply chain, manufacturing, and retail infrastructure are prohibitive for new entrants.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Global Brand Loyalty &amp; Distribution Apple's global brand recognition, loyal customer base, and exclusive retail/distribution channels present formidable barriers to market entry.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Times New Roman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Integrated Hardware-Software Ecosystem Apple controls both hardware and software, enabling seamless user experiences and rapid innovation across devices.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Brand Strength &amp; Customer Loyalty Apple's brand is among the most valuable globally, driving repeat purchases and premium pricing power.</a:t>
            </a:r>
          </a:p>
        </p:txBody>
      </p:sp>
      <p:sp>
        <p:nvSpPr>
          <p:cNvPr id="23" name="Oval 22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Recurring Services Revenue &amp; Margins Apple's services segment (App Store, iCloud, Apple Music, etc.) delivers high-margin, recurring revenue, now at all-time highs[1][2][3].</a:t>
            </a:r>
          </a:p>
        </p:txBody>
      </p:sp>
      <p:sp>
        <p:nvSpPr>
          <p:cNvPr id="25" name="Oval 24"/>
          <p:cNvSpPr/>
          <p:nvPr/>
        </p:nvSpPr>
        <p:spPr>
          <a:xfrm>
            <a:off x="7040880" y="48005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178040" y="4754879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Times New Roman"/>
              </a:rPr>
              <a:t>Innovation in AI &amp; Custom Silicon Apple leads in custom silicon (Apple Silicon) and is rapidly advancing in AI features (Apple Intelligence), differentiating its products and services[2][3].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Times New Roman"/>
              </a:rPr>
              <a:t>Source: Company analysis, industry reports, 2024 [High Confidence]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Confidential | September 12,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Apple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Precedent Transactions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Times New Roman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103120"/>
            <a:ext cx="2080260" cy="1371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87452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Times New Roman"/>
              </a:defRPr>
            </a:pPr>
            <a:r>
              <a:t>7.5x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Times New Roman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7620" y="2139696"/>
            <a:ext cx="2080260" cy="1335024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817620" y="1911096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Times New Roman"/>
              </a:defRPr>
            </a:pPr>
            <a:r>
              <a:t>7.3x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76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Times New Roman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89320" y="2249425"/>
            <a:ext cx="2080260" cy="1225295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989320" y="2020825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Times New Roman"/>
              </a:defRPr>
            </a:pPr>
            <a:r>
              <a:t>6.7x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893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Times New Roman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61020" y="2212848"/>
            <a:ext cx="2080260" cy="1261872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8161020" y="1984248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Times New Roman"/>
              </a:defRPr>
            </a:pPr>
            <a:r>
              <a:t>6.9x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610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Times New Roman"/>
              </a:defRPr>
            </a:pPr>
            <a:r>
              <a:t>T4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65760" y="4389120"/>
          <a:ext cx="118872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600200" y="4389120"/>
          <a:ext cx="868680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2023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2023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2022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Figma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Mandiant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TeamViewer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Splunk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Adobe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Google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Siemens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Cisco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Europe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$1.5B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$2.2B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$800M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$3.1B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$200M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$300M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$120M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$450M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7.5x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7.3x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6.7x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Times New Roman"/>
                        </a:defRPr>
                      </a:pPr>
                      <a:r>
                        <a:t>6.9x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Confidential | September 2025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Apple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Times New Roman"/>
              </a:defRPr>
            </a:pPr>
            <a:r>
              <a:t>Implied EV/Revenue Multiples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Times New Roman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Times New Roman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Times New Roman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Times New Roman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Times New Roman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DCF Analysis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Discounted cash flow based on projected revenues and margins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$2.5B-$3.0B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NPV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NoneNone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Trading Multiples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Based on public company trading comparables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$2.8B-$3.5B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15.2x / 12.1x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Precedent Transactions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Based on recent M&amp;A transactions in the industry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$3.0B-$3.8B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Times New Roman"/>
                        </a:rPr>
                        <a:t>18.5xNone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Times New Roman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Times New Roman"/>
              </a:defRPr>
            </a:pPr>
            <a:r>
              <a:t>Apple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83A58"/>
                </a:solidFill>
                <a:latin typeface="Times New Roman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Times New Roman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Times New Roman"/>
                        </a:rPr>
                        <a:t>Microsoft Corporation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Global technology leader specializing in software, cloud computing, and hardware solutions.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Acquiring Apple would consolidate Microsoft's dominance in consumer and enterprise technology, expand its hardware footprint, and create the largest ecosystem of devices and services.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Integration of Apple and Microsoft ecosystems, cross-selling of services (Azure, Office 365, Apple Services), supply chain efficiencies, and enhanced R&amp;D capabilities.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High (9/10)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Times New Roman"/>
                        </a:rPr>
                        <a:t>Alphabet Inc. (Google)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Parent company of Google, specializing in internet services, advertising, cloud, and consumer electronics.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A merger would create the world's largest consumer tech platform, combining Android and iOS, and strengthening positions in hardware, AI, and digital services.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Unified app ecosystems, combined AI and cloud infrastructure, advertising reach, and global distribution.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High (8/10)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Times New Roman"/>
                        </a:rPr>
                        <a:t>Amazon.com, Inc.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Global e-commerce, cloud computing, and digital services leader.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Acquiring Apple would allow Amazon to dominate consumer electronics, expand its device ecosystem, and leverage Apple's retail and services network.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Integration of Apple devices with Amazon services (Prime, Alexa), retail and logistics optimization, and expanded digital content offerings.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Medium-High (8/10)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Times New Roman"/>
                        </a:rPr>
                        <a:t>Samsung Electronics Co., Ltd.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South Korean multinational electronics company, leading in smartphones, semiconductors, and displays.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A combination would create the largest global consumer electronics company, with unmatched scale in hardware innovation and manufacturing.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Supply chain integration, R&amp;D collaboration, and expanded global market reach.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Times New Roman"/>
                        </a:rPr>
                        <a:t>Medium (7/10)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Confidential | September 12,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Times New Roman"/>
              </a:defRPr>
            </a:pPr>
            <a:r>
              <a:t>Apple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