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chart1.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col"/>
        <c:grouping val="clustered"/>
        <c:ser>
          <c:idx val="0"/>
          <c:order val="0"/>
          <c:tx>
            <c:strRef>
              <c:f>Sheet1!$B$1</c:f>
              <c:strCache>
                <c:ptCount val="1"/>
                <c:pt idx="0">
                  <c:v>Revenue (USD millions)</c:v>
                </c:pt>
              </c:strCache>
            </c:strRef>
          </c:tx>
          <c:spPr>
            <a:solidFill>
              <a:srgbClr val="FFC0CB"/>
            </a:solidFill>
          </c:spPr>
          <c:dPt>
            <c:idx val="0"/>
            <c:spPr>
              <a:solidFill>
                <a:srgbClr val="FFC0CB"/>
              </a:solidFill>
            </c:spPr>
          </c:dPt>
          <c:cat>
            <c:strRef>
              <c:f>Sheet1!$A$2:$A$2</c:f>
              <c:strCache>
                <c:ptCount val="1"/>
                <c:pt idx="0">
                  <c:v>2024</c:v>
                </c:pt>
              </c:strCache>
            </c:strRef>
          </c:cat>
          <c:val>
            <c:numRef>
              <c:f>Sheet1!$B$2:$B$3</c:f>
              <c:numCache>
                <c:formatCode>General</c:formatCode>
                <c:ptCount val="2"/>
                <c:pt idx="0">
                  <c:v>17000.0</c:v>
                </c:pt>
                <c:pt idx="1">
                  <c:v>9000.0</c:v>
                </c:pt>
              </c:numCache>
            </c:numRef>
          </c:val>
        </c:ser>
        <c:ser>
          <c:idx val="1"/>
          <c:order val="1"/>
          <c:tx>
            <c:strRef>
              <c:f>Sheet1!$C$1</c:f>
              <c:strCache>
                <c:ptCount val="1"/>
                <c:pt idx="0">
                  <c:v>EBITDA (USD millions)</c:v>
                </c:pt>
              </c:strCache>
            </c:strRef>
          </c:tx>
          <c:spPr>
            <a:solidFill>
              <a:srgbClr val="B5975B"/>
            </a:solidFill>
          </c:spPr>
          <c:dPt>
            <c:idx val="0"/>
            <c:spPr>
              <a:solidFill>
                <a:srgbClr val="B5975B"/>
              </a:solidFill>
            </c:spPr>
          </c:dPt>
          <c:cat>
            <c:strRef>
              <c:f>Sheet1!$A$2:$A$2</c:f>
              <c:strCache>
                <c:ptCount val="1"/>
                <c:pt idx="0">
                  <c:v>2024</c:v>
                </c:pt>
              </c:strCache>
            </c:strRef>
          </c:cat>
          <c:val>
            <c:numRef>
              <c:f>Sheet1!$C$2:$C$2</c:f>
              <c:numCache>
                <c:formatCode>General</c:formatCode>
                <c:ptCount val="1"/>
                <c:pt idx="0">
                  <c:v>2890.0</c:v>
                </c:pt>
              </c:numCache>
            </c:numRef>
          </c:val>
        </c:ser>
        <c:axId val="-2068027336"/>
        <c:axId val="-2113994440"/>
      </c:barChart>
      <c:catAx>
        <c:axId val="-2068027336"/>
        <c:scaling>
          <c:orientation val="minMax"/>
        </c:scaling>
        <c:delete val="0"/>
        <c:axPos val="b"/>
        <c:majorTickMark val="out"/>
        <c:minorTickMark val="none"/>
        <c:tickLblPos val="nextTo"/>
        <c:txPr>
          <a:bodyPr/>
          <a:lstStyle/>
          <a:p>
            <a:pPr>
              <a:defRPr sz="1000">
                <a:latin typeface="Arial"/>
              </a:defRPr>
            </a:pPr>
          </a:p>
        </c:txPr>
        <c:crossAx val="-2113994440"/>
        <c:crosses val="autoZero"/>
        <c:auto val="1"/>
        <c:lblAlgn val="ctr"/>
        <c:lblOffset val="100"/>
        <c:noMultiLvlLbl val="0"/>
      </c:catAx>
      <c:valAx>
        <c:axId val="-2113994440"/>
        <c:scaling>
          <c:max val="20400.0"/>
          <c:min val="0.0"/>
        </c:scaling>
        <c:delete val="0"/>
        <c:axPos val="l"/>
        <c:majorGridlines/>
        <c:majorTickMark val="out"/>
        <c:minorTickMark val="none"/>
        <c:tickLblPos val="nextTo"/>
        <c:txPr>
          <a:bodyPr/>
          <a:lstStyle/>
          <a:p>
            <a:pPr>
              <a:defRPr sz="1000">
                <a:latin typeface="Arial"/>
              </a:defRPr>
            </a:pPr>
          </a:p>
        </c:txPr>
        <c:crossAx val="-2068027336"/>
        <c:crosses val="autoZero"/>
      </c:valAx>
    </c:plotArea>
    <c:legend>
      <c:legendPos val="t"/>
      <c:txPr>
        <a:bodyPr/>
        <a:lstStyle/>
        <a:p>
          <a:pPr>
            <a:defRPr sz="1000"/>
          </a:pPr>
        </a:p>
      </c:txPr>
    </c:legend>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chart>
    <c:title>
      <c:tx>
        <c:rich>
          <a:bodyPr/>
          <a:lstStyle/>
          <a:p>
            <a:pPr>
              <a:defRPr/>
            </a:pPr>
          </a:p>
        </c:rich>
      </c:tx>
      <c:layout/>
      <c:overlay val="0"/>
    </c:title>
    <c:autoTitleDeleted val="0"/>
    <c:plotArea>
      <c:barChart>
        <c:barDir val="col"/>
        <c:grouping val="clustered"/>
        <c:ser>
          <c:idx val="0"/>
          <c:order val="0"/>
          <c:tx>
            <c:strRef>
              <c:f>Sheet1!$B$1</c:f>
              <c:strCache>
                <c:ptCount val="1"/>
                <c:pt idx="0">
                  <c:v>Revenue ($M)</c:v>
                </c:pt>
              </c:strCache>
            </c:strRef>
          </c:tx>
          <c:dPt>
            <c:idx val="0"/>
            <c:spPr>
              <a:solidFill>
                <a:srgbClr val="B5975B"/>
              </a:solidFill>
            </c:spPr>
          </c:dPt>
          <c:cat>
            <c:strRef>
              <c:f>Sheet1!$A$2:$A$2</c:f>
              <c:strCache>
                <c:ptCount val="1"/>
                <c:pt idx="0">
                  <c:v>Sephora</c:v>
                </c:pt>
              </c:strCache>
            </c:strRef>
          </c:cat>
          <c:val>
            <c:numRef>
              <c:f>Sheet1!$B$2:$B$2</c:f>
              <c:numCache>
                <c:formatCode>General</c:formatCode>
                <c:ptCount val="1"/>
                <c:pt idx="0">
                  <c:v>9000.0</c:v>
                </c:pt>
              </c:numCache>
            </c:numRef>
          </c:val>
        </c:ser>
        <c:axId val="-2068027336"/>
        <c:axId val="-2113994440"/>
      </c:barChart>
      <c:catAx>
        <c:axId val="-2068027336"/>
        <c:scaling>
          <c:orientation val="minMax"/>
        </c:scaling>
        <c:delete val="0"/>
        <c:axPos val="b"/>
        <c:majorTickMark val="out"/>
        <c:minorTickMark val="none"/>
        <c:tickLblPos val="nextTo"/>
        <c:txPr>
          <a:bodyPr/>
          <a:lstStyle/>
          <a:p>
            <a:pPr>
              <a:defRPr sz="900">
                <a:latin typeface="Arial"/>
              </a:defRPr>
            </a:pPr>
          </a:p>
        </c:txPr>
        <c:crossAx val="-2113994440"/>
        <c:crosses val="autoZero"/>
        <c:auto val="1"/>
        <c:lblAlgn val="ctr"/>
        <c:lblOffset val="100"/>
        <c:noMultiLvlLbl val="0"/>
      </c:catAx>
      <c:valAx>
        <c:axId val="-2113994440"/>
        <c:scaling>
          <c:max val="10800.0"/>
        </c:scaling>
        <c:delete val="0"/>
        <c:axPos val="l"/>
        <c:majorGridlines/>
        <c:majorTickMark val="out"/>
        <c:minorTickMark val="none"/>
        <c:tickLblPos val="nextTo"/>
        <c:txPr>
          <a:bodyPr/>
          <a:lstStyle/>
          <a:p>
            <a:pPr>
              <a:defRPr sz="900">
                <a:latin typeface="Arial"/>
              </a:defRPr>
            </a:pPr>
          </a:p>
        </c:txPr>
        <c:crossAx val="-2068027336"/>
        <c:crosses val="autoZero"/>
      </c:valAx>
    </c:plotArea>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chart>
    <c:title>
      <c:tx>
        <c:rich>
          <a:bodyPr/>
          <a:lstStyle/>
          <a:p>
            <a:pPr>
              <a:defRPr/>
            </a:pPr>
          </a:p>
        </c:rich>
      </c:tx>
      <c:layout/>
      <c:overlay val="0"/>
    </c:title>
    <c:autoTitleDeleted val="0"/>
    <c:plotArea>
      <c:lineChart>
        <c:grouping val="standard"/>
        <c:varyColors val="0"/>
        <c:ser>
          <c:idx val="0"/>
          <c:order val="0"/>
          <c:tx>
            <c:strRef>
              <c:f>Sheet1!$B$1</c:f>
              <c:strCache>
                <c:ptCount val="1"/>
                <c:pt idx="0">
                  <c:v>EBITDA Margin %</c:v>
                </c:pt>
              </c:strCache>
            </c:strRef>
          </c:tx>
          <c:spPr>
            <a:ln w="38100">
              <a:solidFill>
                <a:srgbClr val="B5975B"/>
              </a:solidFill>
            </a:ln>
          </c:spPr>
          <c:dPt>
            <c:idx val="0"/>
            <c:spPr>
              <a:solidFill>
                <a:srgbClr val="B5975B"/>
              </a:solidFill>
              <a:ln>
                <a:solidFill>
                  <a:srgbClr val="B5975B"/>
                </a:solidFill>
              </a:ln>
            </c:spPr>
          </c:dPt>
          <c:cat>
            <c:strRef>
              <c:f>Sheet1!$A$2:$A$2</c:f>
              <c:strCache>
                <c:ptCount val="1"/>
                <c:pt idx="0">
                  <c:v>2024</c:v>
                </c:pt>
              </c:strCache>
            </c:strRef>
          </c:cat>
          <c:val>
            <c:numRef>
              <c:f>Sheet1!$B$2:$B$1</c:f>
              <c:numCache>
                <c:formatCode>General</c:formatCode>
                <c:ptCount val="0"/>
              </c:numCache>
            </c:numRef>
          </c:val>
          <c:smooth val="0"/>
        </c:ser>
        <c:marker val="1"/>
        <c:smooth val="0"/>
        <c:axId val="2118791784"/>
        <c:axId val="2140495176"/>
      </c:lineChart>
      <c:catAx>
        <c:axId val="2118791784"/>
        <c:scaling>
          <c:orientation val="minMax"/>
        </c:scaling>
        <c:delete val="0"/>
        <c:axPos val="b"/>
        <c:majorTickMark val="out"/>
        <c:minorTickMark val="none"/>
        <c:tickLblPos val="nextTo"/>
        <c:txPr>
          <a:bodyPr/>
          <a:lstStyle/>
          <a:p>
            <a:pPr>
              <a:defRPr sz="1000">
                <a:latin typeface="Arial"/>
              </a:defRPr>
            </a:pPr>
          </a:p>
        </c:txPr>
        <c:crossAx val="2140495176"/>
        <c:crosses val="autoZero"/>
        <c:auto val="1"/>
        <c:lblAlgn val="ctr"/>
        <c:lblOffset val="100"/>
        <c:noMultiLvlLbl val="0"/>
      </c:catAx>
      <c:valAx>
        <c:axId val="2140495176"/>
        <c:scaling>
          <c:max val="50.0"/>
        </c:scaling>
        <c:delete val="0"/>
        <c:axPos val="l"/>
        <c:majorGridlines/>
        <c:majorTickMark val="out"/>
        <c:minorTickMark val="none"/>
        <c:tickLblPos val="nextTo"/>
        <c:txPr>
          <a:bodyPr/>
          <a:lstStyle/>
          <a:p>
            <a:pPr>
              <a:defRPr sz="1000">
                <a:latin typeface="Arial"/>
              </a:defRPr>
            </a:pPr>
          </a:p>
        </c:txPr>
        <c:crossAx val="2118791784"/>
        <c:crosses val="autoZero"/>
      </c:valAx>
    </c:plotArea>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400" b="1">
                <a:solidFill>
                  <a:srgbClr val="FFC0CB"/>
                </a:solidFill>
                <a:latin typeface="Arial"/>
              </a:rPr>
              <a:t>Business Overview</a:t>
            </a:r>
          </a:p>
        </p:txBody>
      </p:sp>
      <p:sp>
        <p:nvSpPr>
          <p:cNvPr id="3" name="Rectangle 2"/>
          <p:cNvSpPr/>
          <p:nvPr/>
        </p:nvSpPr>
        <p:spPr>
          <a:xfrm>
            <a:off x="457200" y="914400"/>
            <a:ext cx="11277295" cy="45720"/>
          </a:xfrm>
          <a:prstGeom prst="rect">
            <a:avLst/>
          </a:prstGeom>
          <a:solidFill>
            <a:srgbClr val="FFC0C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1188720"/>
            <a:ext cx="5943600" cy="914400"/>
          </a:xfrm>
          <a:prstGeom prst="rect">
            <a:avLst/>
          </a:prstGeom>
          <a:noFill/>
          <a:ln>
            <a:noFill/>
          </a:ln>
          <a:effectLst/>
        </p:spPr>
        <p:txBody>
          <a:bodyPr wrap="square">
            <a:spAutoFit/>
          </a:bodyPr>
          <a:lstStyle/>
          <a:p>
            <a:pPr algn="l"/>
            <a:r>
              <a:rPr sz="1200" b="0">
                <a:solidFill>
                  <a:srgbClr val="404040"/>
                </a:solidFill>
                <a:latin typeface="Arial"/>
              </a:rPr>
              <a:t>Sephora is the world's leading global prestige beauty retail brand, operating over 3,200 stores and iconic flagships in 35 markets. It offers a curated selection of more than 300 brands and its own Sephora Collection, spanning fragrance, make-up, haircare, skincare, and beauty tools. Sephora is recognized for its omnichannel network, digital innovation, and immersive customer experiences. Since its inception in 1969 in Limoges, France, and as part of the LVMH Group since 1997, Sephora has disrupted the prestige beauty retail industry and champions inspiration and inclusion in beauty.</a:t>
            </a:r>
          </a:p>
        </p:txBody>
      </p:sp>
      <p:sp>
        <p:nvSpPr>
          <p:cNvPr id="5" name="Oval 4"/>
          <p:cNvSpPr/>
          <p:nvPr/>
        </p:nvSpPr>
        <p:spPr>
          <a:xfrm>
            <a:off x="914400" y="2377440"/>
            <a:ext cx="109728" cy="109728"/>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1024128" y="2423160"/>
            <a:ext cx="3657600" cy="18288"/>
          </a:xfrm>
          <a:prstGeom prst="rect">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Oval 6"/>
          <p:cNvSpPr/>
          <p:nvPr/>
        </p:nvSpPr>
        <p:spPr>
          <a:xfrm>
            <a:off x="4572000" y="2377440"/>
            <a:ext cx="109728" cy="109728"/>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822960" y="2103120"/>
            <a:ext cx="457200" cy="182880"/>
          </a:xfrm>
          <a:prstGeom prst="rect">
            <a:avLst/>
          </a:prstGeom>
          <a:noFill/>
          <a:ln>
            <a:noFill/>
          </a:ln>
          <a:effectLst/>
        </p:spPr>
        <p:txBody>
          <a:bodyPr wrap="square">
            <a:spAutoFit/>
          </a:bodyPr>
          <a:lstStyle/>
          <a:p>
            <a:pPr algn="ctr"/>
            <a:r>
              <a:rPr sz="1100" b="1">
                <a:solidFill>
                  <a:srgbClr val="FFC0CB"/>
                </a:solidFill>
                <a:latin typeface="Arial"/>
              </a:rPr>
              <a:t>1969</a:t>
            </a:r>
          </a:p>
        </p:txBody>
      </p:sp>
      <p:sp>
        <p:nvSpPr>
          <p:cNvPr id="9" name="TextBox 8"/>
          <p:cNvSpPr txBox="1"/>
          <p:nvPr/>
        </p:nvSpPr>
        <p:spPr>
          <a:xfrm>
            <a:off x="4480560" y="2103120"/>
            <a:ext cx="457200" cy="182880"/>
          </a:xfrm>
          <a:prstGeom prst="rect">
            <a:avLst/>
          </a:prstGeom>
          <a:noFill/>
          <a:ln>
            <a:noFill/>
          </a:ln>
          <a:effectLst/>
        </p:spPr>
        <p:txBody>
          <a:bodyPr wrap="square">
            <a:spAutoFit/>
          </a:bodyPr>
          <a:lstStyle/>
          <a:p>
            <a:pPr algn="ctr"/>
            <a:r>
              <a:rPr sz="1100" b="1">
                <a:solidFill>
                  <a:srgbClr val="FFC0CB"/>
                </a:solidFill>
                <a:latin typeface="Arial"/>
              </a:rPr>
              <a:t>2025</a:t>
            </a:r>
          </a:p>
        </p:txBody>
      </p:sp>
      <p:sp>
        <p:nvSpPr>
          <p:cNvPr id="10" name="TextBox 9"/>
          <p:cNvSpPr txBox="1"/>
          <p:nvPr/>
        </p:nvSpPr>
        <p:spPr>
          <a:xfrm>
            <a:off x="4937760" y="2286000"/>
            <a:ext cx="2743200" cy="274320"/>
          </a:xfrm>
          <a:prstGeom prst="rect">
            <a:avLst/>
          </a:prstGeom>
          <a:noFill/>
          <a:ln>
            <a:noFill/>
          </a:ln>
          <a:effectLst/>
        </p:spPr>
        <p:txBody>
          <a:bodyPr wrap="square">
            <a:spAutoFit/>
          </a:bodyPr>
          <a:lstStyle/>
          <a:p>
            <a:pPr algn="l"/>
            <a:r>
              <a:rPr sz="900" b="0">
                <a:solidFill>
                  <a:srgbClr val="404040"/>
                </a:solidFill>
                <a:latin typeface="Arial"/>
              </a:rPr>
              <a:t>(56+ years of operation)</a:t>
            </a:r>
          </a:p>
        </p:txBody>
      </p:sp>
      <p:sp>
        <p:nvSpPr>
          <p:cNvPr id="11" name="Rectangle 10"/>
          <p:cNvSpPr/>
          <p:nvPr/>
        </p:nvSpPr>
        <p:spPr>
          <a:xfrm>
            <a:off x="7498079" y="1188720"/>
            <a:ext cx="4206240" cy="5120640"/>
          </a:xfrm>
          <a:prstGeom prst="rect">
            <a:avLst/>
          </a:prstGeom>
          <a:solidFill>
            <a:srgbClr val="F0F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TextBox 11"/>
          <p:cNvSpPr txBox="1"/>
          <p:nvPr/>
        </p:nvSpPr>
        <p:spPr>
          <a:xfrm>
            <a:off x="7589520" y="1280160"/>
            <a:ext cx="3840480" cy="274320"/>
          </a:xfrm>
          <a:prstGeom prst="rect">
            <a:avLst/>
          </a:prstGeom>
          <a:noFill/>
          <a:ln>
            <a:noFill/>
          </a:ln>
          <a:effectLst/>
        </p:spPr>
        <p:txBody>
          <a:bodyPr wrap="square">
            <a:spAutoFit/>
          </a:bodyPr>
          <a:lstStyle/>
          <a:p>
            <a:pPr algn="ctr"/>
            <a:r>
              <a:rPr sz="1200" b="1">
                <a:solidFill>
                  <a:srgbClr val="FFC0CB"/>
                </a:solidFill>
                <a:latin typeface="Arial"/>
              </a:rPr>
              <a:t>Key Operational Highlights</a:t>
            </a:r>
          </a:p>
        </p:txBody>
      </p:sp>
      <p:sp>
        <p:nvSpPr>
          <p:cNvPr id="13" name="TextBox 12"/>
          <p:cNvSpPr txBox="1"/>
          <p:nvPr/>
        </p:nvSpPr>
        <p:spPr>
          <a:xfrm>
            <a:off x="731520" y="2743200"/>
            <a:ext cx="5943600" cy="274320"/>
          </a:xfrm>
          <a:prstGeom prst="rect">
            <a:avLst/>
          </a:prstGeom>
          <a:noFill/>
          <a:ln>
            <a:noFill/>
          </a:ln>
          <a:effectLst/>
        </p:spPr>
        <p:txBody>
          <a:bodyPr wrap="square">
            <a:spAutoFit/>
          </a:bodyPr>
          <a:lstStyle/>
          <a:p>
            <a:pPr algn="l"/>
            <a:r>
              <a:rPr sz="1200" b="1">
                <a:solidFill>
                  <a:srgbClr val="FFC0CB"/>
                </a:solidFill>
                <a:latin typeface="Arial"/>
              </a:rPr>
              <a:t>Core Business Lines &amp; Capabilities</a:t>
            </a:r>
          </a:p>
        </p:txBody>
      </p:sp>
      <p:sp>
        <p:nvSpPr>
          <p:cNvPr id="14" name="TextBox 13"/>
          <p:cNvSpPr txBox="1"/>
          <p:nvPr/>
        </p:nvSpPr>
        <p:spPr>
          <a:xfrm>
            <a:off x="731520" y="5303520"/>
            <a:ext cx="6400800" cy="274320"/>
          </a:xfrm>
          <a:prstGeom prst="rect">
            <a:avLst/>
          </a:prstGeom>
          <a:noFill/>
          <a:ln>
            <a:noFill/>
          </a:ln>
          <a:effectLst/>
        </p:spPr>
        <p:txBody>
          <a:bodyPr wrap="square">
            <a:spAutoFit/>
          </a:bodyPr>
          <a:lstStyle/>
          <a:p>
            <a:pPr algn="l"/>
            <a:r>
              <a:rPr sz="1200" b="1">
                <a:solidFill>
                  <a:srgbClr val="FFC0CB"/>
                </a:solidFill>
                <a:latin typeface="Arial"/>
              </a:rPr>
              <a:t>Strategic Market Positioning</a:t>
            </a:r>
          </a:p>
        </p:txBody>
      </p:sp>
      <p:sp>
        <p:nvSpPr>
          <p:cNvPr id="15" name="TextBox 14"/>
          <p:cNvSpPr txBox="1"/>
          <p:nvPr/>
        </p:nvSpPr>
        <p:spPr>
          <a:xfrm>
            <a:off x="731520" y="5577840"/>
            <a:ext cx="6400800" cy="731520"/>
          </a:xfrm>
          <a:prstGeom prst="rect">
            <a:avLst/>
          </a:prstGeom>
          <a:noFill/>
          <a:ln>
            <a:noFill/>
          </a:ln>
          <a:effectLst/>
        </p:spPr>
        <p:txBody>
          <a:bodyPr wrap="square">
            <a:spAutoFit/>
          </a:bodyPr>
          <a:lstStyle/>
          <a:p>
            <a:pPr algn="l"/>
            <a:r>
              <a:rPr sz="1000" b="0">
                <a:solidFill>
                  <a:srgbClr val="404040"/>
                </a:solidFill>
                <a:latin typeface="Arial"/>
              </a:rPr>
              <a:t>Strategic market positioning not available. LLM must generate industry-specific positioning analysis.</a:t>
            </a:r>
          </a:p>
        </p:txBody>
      </p:sp>
      <p:sp>
        <p:nvSpPr>
          <p:cNvPr id="16" name="TextBox 15"/>
          <p:cNvSpPr txBox="1"/>
          <p:nvPr/>
        </p:nvSpPr>
        <p:spPr>
          <a:xfrm>
            <a:off x="731520" y="6400800"/>
            <a:ext cx="3657600" cy="182880"/>
          </a:xfrm>
          <a:prstGeom prst="rect">
            <a:avLst/>
          </a:prstGeom>
          <a:noFill/>
        </p:spPr>
        <p:txBody>
          <a:bodyPr wrap="none">
            <a:spAutoFit/>
          </a:bodyPr>
          <a:lstStyle/>
          <a:p>
            <a:pPr algn="l"/>
            <a:r>
              <a:rPr sz="800">
                <a:solidFill>
                  <a:srgbClr val="808080"/>
                </a:solidFill>
                <a:latin typeface="Arial"/>
              </a:rPr>
              <a:t>Confidential | September 11, 2025</a:t>
            </a:r>
          </a:p>
        </p:txBody>
      </p:sp>
      <p:sp>
        <p:nvSpPr>
          <p:cNvPr id="17" name="TextBox 16"/>
          <p:cNvSpPr txBox="1"/>
          <p:nvPr/>
        </p:nvSpPr>
        <p:spPr>
          <a:xfrm>
            <a:off x="8686800" y="6400800"/>
            <a:ext cx="3200400" cy="182880"/>
          </a:xfrm>
          <a:prstGeom prst="rect">
            <a:avLst/>
          </a:prstGeom>
          <a:noFill/>
        </p:spPr>
        <p:txBody>
          <a:bodyPr wrap="none">
            <a:spAutoFit/>
          </a:bodyPr>
          <a:lstStyle/>
          <a:p>
            <a:pPr algn="r"/>
            <a:r>
              <a:rPr sz="800">
                <a:solidFill>
                  <a:srgbClr val="808080"/>
                </a:solidFill>
                <a:latin typeface="Arial"/>
              </a:rPr>
              <a:t>Sephora</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400" b="1">
                <a:solidFill>
                  <a:srgbClr val="FFC0CB"/>
                </a:solidFill>
                <a:latin typeface="Arial"/>
              </a:rPr>
              <a:t>Financial Buyer Profiles</a:t>
            </a:r>
          </a:p>
        </p:txBody>
      </p:sp>
      <p:sp>
        <p:nvSpPr>
          <p:cNvPr id="3" name="Rectangle 2"/>
          <p:cNvSpPr/>
          <p:nvPr/>
        </p:nvSpPr>
        <p:spPr>
          <a:xfrm>
            <a:off x="457200" y="914400"/>
            <a:ext cx="11277295" cy="45720"/>
          </a:xfrm>
          <a:prstGeom prst="rect">
            <a:avLst/>
          </a:prstGeom>
          <a:solidFill>
            <a:srgbClr val="FFC0C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1828800" y="2743200"/>
            <a:ext cx="8229600" cy="914400"/>
          </a:xfrm>
          <a:prstGeom prst="rect">
            <a:avLst/>
          </a:prstGeom>
          <a:noFill/>
          <a:ln>
            <a:noFill/>
          </a:ln>
          <a:effectLst/>
        </p:spPr>
        <p:txBody>
          <a:bodyPr wrap="square">
            <a:spAutoFit/>
          </a:bodyPr>
          <a:lstStyle/>
          <a:p>
            <a:pPr algn="ctr"/>
            <a:r>
              <a:rPr sz="1400" b="0">
                <a:solidFill>
                  <a:srgbClr val="404040"/>
                </a:solidFill>
                <a:latin typeface="Arial"/>
              </a:rPr>
              <a:t>Buyer profiles data will be displayed here when available.</a:t>
            </a:r>
          </a:p>
        </p:txBody>
      </p:sp>
      <p:sp>
        <p:nvSpPr>
          <p:cNvPr id="5" name="TextBox 4"/>
          <p:cNvSpPr txBox="1"/>
          <p:nvPr/>
        </p:nvSpPr>
        <p:spPr>
          <a:xfrm>
            <a:off x="457200" y="6400800"/>
            <a:ext cx="5486400" cy="365760"/>
          </a:xfrm>
          <a:prstGeom prst="rect">
            <a:avLst/>
          </a:prstGeom>
          <a:noFill/>
        </p:spPr>
        <p:txBody>
          <a:bodyPr wrap="none" anchor="ctr">
            <a:spAutoFit/>
          </a:bodyPr>
          <a:lstStyle/>
          <a:p>
            <a:pPr algn="l">
              <a:defRPr sz="800">
                <a:solidFill>
                  <a:srgbClr val="808080"/>
                </a:solidFill>
                <a:latin typeface="Arial"/>
              </a:defRPr>
            </a:pPr>
            <a:r>
              <a:t>Confidential | September 11, 2025</a:t>
            </a:r>
          </a:p>
        </p:txBody>
      </p:sp>
      <p:sp>
        <p:nvSpPr>
          <p:cNvPr id="6" name="TextBox 5"/>
          <p:cNvSpPr txBox="1"/>
          <p:nvPr/>
        </p:nvSpPr>
        <p:spPr>
          <a:xfrm>
            <a:off x="9144000" y="6400800"/>
            <a:ext cx="2743200" cy="365760"/>
          </a:xfrm>
          <a:prstGeom prst="rect">
            <a:avLst/>
          </a:prstGeom>
          <a:noFill/>
        </p:spPr>
        <p:txBody>
          <a:bodyPr wrap="none" anchor="ctr">
            <a:spAutoFit/>
          </a:bodyPr>
          <a:lstStyle/>
          <a:p>
            <a:pPr algn="r">
              <a:defRPr sz="800">
                <a:solidFill>
                  <a:srgbClr val="808080"/>
                </a:solidFill>
                <a:latin typeface="Arial"/>
              </a:defRPr>
            </a:pPr>
            <a:r>
              <a:t>Sephora</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40080" y="731520"/>
            <a:ext cx="10515600" cy="1371600"/>
          </a:xfrm>
          <a:prstGeom prst="rect">
            <a:avLst/>
          </a:prstGeom>
          <a:noFill/>
        </p:spPr>
        <p:txBody>
          <a:bodyPr wrap="none">
            <a:spAutoFit/>
          </a:bodyPr>
          <a:lstStyle/>
          <a:p>
            <a:pPr algn="l"/>
            <a:r>
              <a:rPr sz="1400"/>
              <a:t>Renderer error: cannot access local variable 'slide' where it is not associated with a value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400" b="1">
                <a:solidFill>
                  <a:srgbClr val="FFC0CB"/>
                </a:solidFill>
                <a:latin typeface="Arial"/>
              </a:rPr>
              <a:t>Margin &amp; Cost Resilience</a:t>
            </a:r>
          </a:p>
        </p:txBody>
      </p:sp>
      <p:sp>
        <p:nvSpPr>
          <p:cNvPr id="3" name="Rectangle 2"/>
          <p:cNvSpPr/>
          <p:nvPr/>
        </p:nvSpPr>
        <p:spPr>
          <a:xfrm>
            <a:off x="457200" y="914400"/>
            <a:ext cx="11277295" cy="45720"/>
          </a:xfrm>
          <a:prstGeom prst="rect">
            <a:avLst/>
          </a:prstGeom>
          <a:solidFill>
            <a:srgbClr val="FFC0C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914400" y="1280160"/>
            <a:ext cx="5486400" cy="274320"/>
          </a:xfrm>
          <a:prstGeom prst="rect">
            <a:avLst/>
          </a:prstGeom>
          <a:noFill/>
          <a:ln>
            <a:noFill/>
          </a:ln>
          <a:effectLst/>
        </p:spPr>
        <p:txBody>
          <a:bodyPr wrap="square">
            <a:spAutoFit/>
          </a:bodyPr>
          <a:lstStyle/>
          <a:p>
            <a:pPr algn="l"/>
            <a:r>
              <a:rPr sz="1400" b="1">
                <a:solidFill>
                  <a:srgbClr val="FFC0CB"/>
                </a:solidFill>
                <a:latin typeface="Arial"/>
              </a:rPr>
              <a:t>EBITDA Margin Trend</a:t>
            </a:r>
          </a:p>
        </p:txBody>
      </p:sp>
      <p:graphicFrame>
        <p:nvGraphicFramePr>
          <p:cNvPr id="5" name="Chart 4"/>
          <p:cNvGraphicFramePr>
            <a:graphicFrameLocks noGrp="1"/>
          </p:cNvGraphicFramePr>
          <p:nvPr/>
        </p:nvGraphicFramePr>
        <p:xfrm>
          <a:off x="914400" y="1645920"/>
          <a:ext cx="5486400" cy="2011680"/>
        </p:xfrm>
        <a:graphic>
          <a:graphicData uri="http://schemas.openxmlformats.org/drawingml/2006/chart">
            <c:chart xmlns:c="http://schemas.openxmlformats.org/drawingml/2006/chart" r:id="rId2"/>
          </a:graphicData>
        </a:graphic>
      </p:graphicFrame>
      <p:sp>
        <p:nvSpPr>
          <p:cNvPr id="6" name="TextBox 5"/>
          <p:cNvSpPr txBox="1"/>
          <p:nvPr/>
        </p:nvSpPr>
        <p:spPr>
          <a:xfrm>
            <a:off x="4572000" y="3749039"/>
            <a:ext cx="2286000" cy="137160"/>
          </a:xfrm>
          <a:prstGeom prst="rect">
            <a:avLst/>
          </a:prstGeom>
          <a:noFill/>
          <a:ln>
            <a:noFill/>
          </a:ln>
          <a:effectLst/>
        </p:spPr>
        <p:txBody>
          <a:bodyPr wrap="square">
            <a:spAutoFit/>
          </a:bodyPr>
          <a:lstStyle/>
          <a:p>
            <a:pPr algn="r"/>
            <a:r>
              <a:rPr sz="800" b="0">
                <a:solidFill>
                  <a:srgbClr val="404040"/>
                </a:solidFill>
                <a:latin typeface="Arial"/>
              </a:rPr>
              <a:t>Source: Company financials</a:t>
            </a:r>
          </a:p>
        </p:txBody>
      </p:sp>
      <p:sp>
        <p:nvSpPr>
          <p:cNvPr id="7" name="TextBox 6"/>
          <p:cNvSpPr txBox="1"/>
          <p:nvPr/>
        </p:nvSpPr>
        <p:spPr>
          <a:xfrm>
            <a:off x="914400" y="4023360"/>
            <a:ext cx="5486400" cy="274320"/>
          </a:xfrm>
          <a:prstGeom prst="rect">
            <a:avLst/>
          </a:prstGeom>
          <a:noFill/>
          <a:ln>
            <a:noFill/>
          </a:ln>
          <a:effectLst/>
        </p:spPr>
        <p:txBody>
          <a:bodyPr wrap="square">
            <a:spAutoFit/>
          </a:bodyPr>
          <a:lstStyle/>
          <a:p>
            <a:pPr algn="l"/>
            <a:r>
              <a:rPr sz="1400" b="1">
                <a:solidFill>
                  <a:srgbClr val="FFC0CB"/>
                </a:solidFill>
                <a:latin typeface="Arial"/>
              </a:rPr>
              <a:t>Cost Management &amp; Efficiency Initiatives</a:t>
            </a:r>
          </a:p>
        </p:txBody>
      </p:sp>
      <p:sp>
        <p:nvSpPr>
          <p:cNvPr id="8" name="Oval 7"/>
          <p:cNvSpPr/>
          <p:nvPr/>
        </p:nvSpPr>
        <p:spPr>
          <a:xfrm>
            <a:off x="1097280" y="4389120"/>
            <a:ext cx="54864" cy="54864"/>
          </a:xfrm>
          <a:prstGeom prst="ellipse">
            <a:avLst/>
          </a:prstGeom>
          <a:solidFill>
            <a:srgbClr val="B597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1234440" y="4343400"/>
            <a:ext cx="5029200" cy="137160"/>
          </a:xfrm>
          <a:prstGeom prst="rect">
            <a:avLst/>
          </a:prstGeom>
          <a:noFill/>
          <a:ln>
            <a:noFill/>
          </a:ln>
          <a:effectLst/>
        </p:spPr>
        <p:txBody>
          <a:bodyPr wrap="square">
            <a:spAutoFit/>
          </a:bodyPr>
          <a:lstStyle/>
          <a:p>
            <a:pPr algn="l"/>
            <a:r>
              <a:rPr sz="1000" b="1">
                <a:solidFill>
                  <a:srgbClr val="FFC0CB"/>
                </a:solidFill>
                <a:latin typeface="Arial"/>
              </a:rPr>
              <a:t>Cost Management Data Required</a:t>
            </a:r>
          </a:p>
        </p:txBody>
      </p:sp>
      <p:sp>
        <p:nvSpPr>
          <p:cNvPr id="10" name="TextBox 9"/>
          <p:cNvSpPr txBox="1"/>
          <p:nvPr/>
        </p:nvSpPr>
        <p:spPr>
          <a:xfrm>
            <a:off x="1234440" y="4480560"/>
            <a:ext cx="5029200" cy="256032"/>
          </a:xfrm>
          <a:prstGeom prst="rect">
            <a:avLst/>
          </a:prstGeom>
          <a:noFill/>
          <a:ln>
            <a:noFill/>
          </a:ln>
          <a:effectLst/>
        </p:spPr>
        <p:txBody>
          <a:bodyPr wrap="square">
            <a:spAutoFit/>
          </a:bodyPr>
          <a:lstStyle/>
          <a:p>
            <a:pPr algn="l"/>
            <a:r>
              <a:rPr sz="900" b="0">
                <a:solidFill>
                  <a:srgbClr val="404040"/>
                </a:solidFill>
                <a:latin typeface="Arial"/>
              </a:rPr>
              <a:t>LLM must generate industry-specific cost management initiatives</a:t>
            </a:r>
          </a:p>
        </p:txBody>
      </p:sp>
      <p:sp>
        <p:nvSpPr>
          <p:cNvPr id="11" name="Oval 10"/>
          <p:cNvSpPr/>
          <p:nvPr/>
        </p:nvSpPr>
        <p:spPr>
          <a:xfrm>
            <a:off x="1097280" y="4800600"/>
            <a:ext cx="54864" cy="54864"/>
          </a:xfrm>
          <a:prstGeom prst="ellipse">
            <a:avLst/>
          </a:prstGeom>
          <a:solidFill>
            <a:srgbClr val="B597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TextBox 11"/>
          <p:cNvSpPr txBox="1"/>
          <p:nvPr/>
        </p:nvSpPr>
        <p:spPr>
          <a:xfrm>
            <a:off x="1234440" y="4754880"/>
            <a:ext cx="5029200" cy="137160"/>
          </a:xfrm>
          <a:prstGeom prst="rect">
            <a:avLst/>
          </a:prstGeom>
          <a:noFill/>
          <a:ln>
            <a:noFill/>
          </a:ln>
          <a:effectLst/>
        </p:spPr>
        <p:txBody>
          <a:bodyPr wrap="square">
            <a:spAutoFit/>
          </a:bodyPr>
          <a:lstStyle/>
          <a:p>
            <a:pPr algn="l"/>
            <a:r>
              <a:rPr sz="1000" b="1">
                <a:solidFill>
                  <a:srgbClr val="FFC0CB"/>
                </a:solidFill>
                <a:latin typeface="Arial"/>
              </a:rPr>
              <a:t>No Generic Fallbacks</a:t>
            </a:r>
          </a:p>
        </p:txBody>
      </p:sp>
      <p:sp>
        <p:nvSpPr>
          <p:cNvPr id="13" name="TextBox 12"/>
          <p:cNvSpPr txBox="1"/>
          <p:nvPr/>
        </p:nvSpPr>
        <p:spPr>
          <a:xfrm>
            <a:off x="1234440" y="4892040"/>
            <a:ext cx="5029200" cy="256032"/>
          </a:xfrm>
          <a:prstGeom prst="rect">
            <a:avLst/>
          </a:prstGeom>
          <a:noFill/>
          <a:ln>
            <a:noFill/>
          </a:ln>
          <a:effectLst/>
        </p:spPr>
        <p:txBody>
          <a:bodyPr wrap="square">
            <a:spAutoFit/>
          </a:bodyPr>
          <a:lstStyle/>
          <a:p>
            <a:pPr algn="l"/>
            <a:r>
              <a:rPr sz="900" b="0">
                <a:solidFill>
                  <a:srgbClr val="404040"/>
                </a:solidFill>
                <a:latin typeface="Arial"/>
              </a:rPr>
              <a:t>All content must be relevant to company's actual business model</a:t>
            </a:r>
          </a:p>
        </p:txBody>
      </p:sp>
      <p:sp>
        <p:nvSpPr>
          <p:cNvPr id="14" name="Oval 13"/>
          <p:cNvSpPr/>
          <p:nvPr/>
        </p:nvSpPr>
        <p:spPr>
          <a:xfrm>
            <a:off x="1097280" y="5212080"/>
            <a:ext cx="54864" cy="54864"/>
          </a:xfrm>
          <a:prstGeom prst="ellipse">
            <a:avLst/>
          </a:prstGeom>
          <a:solidFill>
            <a:srgbClr val="B597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TextBox 14"/>
          <p:cNvSpPr txBox="1"/>
          <p:nvPr/>
        </p:nvSpPr>
        <p:spPr>
          <a:xfrm>
            <a:off x="1234440" y="5166360"/>
            <a:ext cx="5029200" cy="137160"/>
          </a:xfrm>
          <a:prstGeom prst="rect">
            <a:avLst/>
          </a:prstGeom>
          <a:noFill/>
          <a:ln>
            <a:noFill/>
          </a:ln>
          <a:effectLst/>
        </p:spPr>
        <p:txBody>
          <a:bodyPr wrap="square">
            <a:spAutoFit/>
          </a:bodyPr>
          <a:lstStyle/>
          <a:p>
            <a:pPr algn="l"/>
            <a:r>
              <a:rPr sz="1000" b="1">
                <a:solidFill>
                  <a:srgbClr val="FFC0CB"/>
                </a:solidFill>
                <a:latin typeface="Arial"/>
              </a:rPr>
              <a:t>Industry-Appropriate Content</a:t>
            </a:r>
          </a:p>
        </p:txBody>
      </p:sp>
      <p:sp>
        <p:nvSpPr>
          <p:cNvPr id="16" name="TextBox 15"/>
          <p:cNvSpPr txBox="1"/>
          <p:nvPr/>
        </p:nvSpPr>
        <p:spPr>
          <a:xfrm>
            <a:off x="1234440" y="5303520"/>
            <a:ext cx="5029200" cy="256032"/>
          </a:xfrm>
          <a:prstGeom prst="rect">
            <a:avLst/>
          </a:prstGeom>
          <a:noFill/>
          <a:ln>
            <a:noFill/>
          </a:ln>
          <a:effectLst/>
        </p:spPr>
        <p:txBody>
          <a:bodyPr wrap="square">
            <a:spAutoFit/>
          </a:bodyPr>
          <a:lstStyle/>
          <a:p>
            <a:pPr algn="l"/>
            <a:r>
              <a:rPr sz="900" b="0">
                <a:solidFill>
                  <a:srgbClr val="404040"/>
                </a:solidFill>
                <a:latin typeface="Arial"/>
              </a:rPr>
              <a:t>Cost initiatives must match company's operational profile</a:t>
            </a:r>
          </a:p>
        </p:txBody>
      </p:sp>
      <p:sp>
        <p:nvSpPr>
          <p:cNvPr id="17" name="TextBox 16"/>
          <p:cNvSpPr txBox="1"/>
          <p:nvPr/>
        </p:nvSpPr>
        <p:spPr>
          <a:xfrm>
            <a:off x="7315200" y="1280160"/>
            <a:ext cx="4572000" cy="274320"/>
          </a:xfrm>
          <a:prstGeom prst="rect">
            <a:avLst/>
          </a:prstGeom>
          <a:noFill/>
          <a:ln>
            <a:noFill/>
          </a:ln>
          <a:effectLst/>
        </p:spPr>
        <p:txBody>
          <a:bodyPr wrap="square">
            <a:spAutoFit/>
          </a:bodyPr>
          <a:lstStyle/>
          <a:p>
            <a:pPr algn="l"/>
            <a:r>
              <a:rPr sz="1400" b="1">
                <a:solidFill>
                  <a:srgbClr val="FFC0CB"/>
                </a:solidFill>
                <a:latin typeface="Arial"/>
              </a:rPr>
              <a:t>Risk Mitigation Strategies</a:t>
            </a:r>
          </a:p>
        </p:txBody>
      </p:sp>
      <p:sp>
        <p:nvSpPr>
          <p:cNvPr id="18" name="Rectangle 17"/>
          <p:cNvSpPr/>
          <p:nvPr/>
        </p:nvSpPr>
        <p:spPr>
          <a:xfrm>
            <a:off x="7315200" y="1645920"/>
            <a:ext cx="4572000" cy="1645920"/>
          </a:xfrm>
          <a:prstGeom prst="rect">
            <a:avLst/>
          </a:prstGeom>
          <a:solidFill>
            <a:srgbClr val="F0F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Rectangle 18"/>
          <p:cNvSpPr/>
          <p:nvPr/>
        </p:nvSpPr>
        <p:spPr>
          <a:xfrm>
            <a:off x="7315200" y="1645920"/>
            <a:ext cx="91440" cy="1645920"/>
          </a:xfrm>
          <a:prstGeom prst="rect">
            <a:avLst/>
          </a:prstGeom>
          <a:solidFill>
            <a:srgbClr val="B597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TextBox 19"/>
          <p:cNvSpPr txBox="1"/>
          <p:nvPr/>
        </p:nvSpPr>
        <p:spPr>
          <a:xfrm>
            <a:off x="7589520" y="1737360"/>
            <a:ext cx="4114800" cy="228600"/>
          </a:xfrm>
          <a:prstGeom prst="rect">
            <a:avLst/>
          </a:prstGeom>
          <a:noFill/>
          <a:ln>
            <a:noFill/>
          </a:ln>
          <a:effectLst/>
        </p:spPr>
        <p:txBody>
          <a:bodyPr wrap="square">
            <a:spAutoFit/>
          </a:bodyPr>
          <a:lstStyle/>
          <a:p>
            <a:pPr algn="l"/>
            <a:r>
              <a:rPr sz="1200" b="1">
                <a:solidFill>
                  <a:srgbClr val="B5975B"/>
                </a:solidFill>
                <a:latin typeface="Arial"/>
              </a:rPr>
              <a:t>Risk Mitigation Data Required</a:t>
            </a:r>
          </a:p>
        </p:txBody>
      </p:sp>
      <p:sp>
        <p:nvSpPr>
          <p:cNvPr id="21" name="TextBox 20"/>
          <p:cNvSpPr txBox="1"/>
          <p:nvPr/>
        </p:nvSpPr>
        <p:spPr>
          <a:xfrm>
            <a:off x="7589520" y="1965960"/>
            <a:ext cx="4114800" cy="320040"/>
          </a:xfrm>
          <a:prstGeom prst="rect">
            <a:avLst/>
          </a:prstGeom>
          <a:noFill/>
          <a:ln>
            <a:noFill/>
          </a:ln>
          <a:effectLst/>
        </p:spPr>
        <p:txBody>
          <a:bodyPr wrap="square">
            <a:spAutoFit/>
          </a:bodyPr>
          <a:lstStyle/>
          <a:p>
            <a:pPr algn="l"/>
            <a:r>
              <a:rPr sz="1000" b="0">
                <a:solidFill>
                  <a:srgbClr val="404040"/>
                </a:solidFill>
                <a:latin typeface="Arial"/>
              </a:rPr>
              <a:t>LLM must generate industry-specific risk mitigation strategies based on company business model and market risks</a:t>
            </a:r>
          </a:p>
        </p:txBody>
      </p:sp>
      <p:sp>
        <p:nvSpPr>
          <p:cNvPr id="22" name="TextBox 21"/>
          <p:cNvSpPr txBox="1"/>
          <p:nvPr/>
        </p:nvSpPr>
        <p:spPr>
          <a:xfrm>
            <a:off x="7589520" y="2331720"/>
            <a:ext cx="4114800" cy="164592"/>
          </a:xfrm>
          <a:prstGeom prst="rect">
            <a:avLst/>
          </a:prstGeom>
          <a:noFill/>
          <a:ln>
            <a:noFill/>
          </a:ln>
          <a:effectLst/>
        </p:spPr>
        <p:txBody>
          <a:bodyPr wrap="square">
            <a:spAutoFit/>
          </a:bodyPr>
          <a:lstStyle/>
          <a:p>
            <a:pPr algn="l"/>
            <a:r>
              <a:rPr sz="1000" b="1">
                <a:solidFill>
                  <a:srgbClr val="FFC0CB"/>
                </a:solidFill>
                <a:latin typeface="Arial"/>
              </a:rPr>
              <a:t>Key Benefits:</a:t>
            </a:r>
          </a:p>
        </p:txBody>
      </p:sp>
      <p:sp>
        <p:nvSpPr>
          <p:cNvPr id="23" name="TextBox 22"/>
          <p:cNvSpPr txBox="1"/>
          <p:nvPr/>
        </p:nvSpPr>
        <p:spPr>
          <a:xfrm>
            <a:off x="7772400" y="2514600"/>
            <a:ext cx="3931920" cy="100584"/>
          </a:xfrm>
          <a:prstGeom prst="rect">
            <a:avLst/>
          </a:prstGeom>
          <a:noFill/>
          <a:ln>
            <a:noFill/>
          </a:ln>
          <a:effectLst/>
        </p:spPr>
        <p:txBody>
          <a:bodyPr wrap="square">
            <a:spAutoFit/>
          </a:bodyPr>
          <a:lstStyle/>
          <a:p>
            <a:pPr algn="l"/>
            <a:r>
              <a:rPr sz="900" b="0">
                <a:solidFill>
                  <a:srgbClr val="404040"/>
                </a:solidFill>
                <a:latin typeface="Arial"/>
              </a:rPr>
              <a:t>• LLM data required</a:t>
            </a:r>
          </a:p>
        </p:txBody>
      </p:sp>
      <p:sp>
        <p:nvSpPr>
          <p:cNvPr id="24" name="TextBox 23"/>
          <p:cNvSpPr txBox="1"/>
          <p:nvPr/>
        </p:nvSpPr>
        <p:spPr>
          <a:xfrm>
            <a:off x="7772400" y="2633472"/>
            <a:ext cx="3931920" cy="100584"/>
          </a:xfrm>
          <a:prstGeom prst="rect">
            <a:avLst/>
          </a:prstGeom>
          <a:noFill/>
          <a:ln>
            <a:noFill/>
          </a:ln>
          <a:effectLst/>
        </p:spPr>
        <p:txBody>
          <a:bodyPr wrap="square">
            <a:spAutoFit/>
          </a:bodyPr>
          <a:lstStyle/>
          <a:p>
            <a:pPr algn="l"/>
            <a:r>
              <a:rPr sz="900" b="0">
                <a:solidFill>
                  <a:srgbClr val="404040"/>
                </a:solidFill>
                <a:latin typeface="Arial"/>
              </a:rPr>
              <a:t>• No generic fallbacks</a:t>
            </a:r>
          </a:p>
        </p:txBody>
      </p:sp>
      <p:sp>
        <p:nvSpPr>
          <p:cNvPr id="25" name="TextBox 24"/>
          <p:cNvSpPr txBox="1"/>
          <p:nvPr/>
        </p:nvSpPr>
        <p:spPr>
          <a:xfrm>
            <a:off x="7772400" y="2752344"/>
            <a:ext cx="3931920" cy="100584"/>
          </a:xfrm>
          <a:prstGeom prst="rect">
            <a:avLst/>
          </a:prstGeom>
          <a:noFill/>
          <a:ln>
            <a:noFill/>
          </a:ln>
          <a:effectLst/>
        </p:spPr>
        <p:txBody>
          <a:bodyPr wrap="square">
            <a:spAutoFit/>
          </a:bodyPr>
          <a:lstStyle/>
          <a:p>
            <a:pPr algn="l"/>
            <a:r>
              <a:rPr sz="900" b="0">
                <a:solidFill>
                  <a:srgbClr val="404040"/>
                </a:solidFill>
                <a:latin typeface="Arial"/>
              </a:rPr>
              <a:t>• Industry-specific content needed</a:t>
            </a:r>
          </a:p>
        </p:txBody>
      </p:sp>
      <p:sp>
        <p:nvSpPr>
          <p:cNvPr id="26" name="Rectangle 25"/>
          <p:cNvSpPr/>
          <p:nvPr/>
        </p:nvSpPr>
        <p:spPr>
          <a:xfrm>
            <a:off x="7315200" y="3474720"/>
            <a:ext cx="4572000" cy="731520"/>
          </a:xfrm>
          <a:prstGeom prst="rect">
            <a:avLst/>
          </a:prstGeom>
          <a:solidFill>
            <a:srgbClr val="F0FF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 name="TextBox 26"/>
          <p:cNvSpPr txBox="1"/>
          <p:nvPr/>
        </p:nvSpPr>
        <p:spPr>
          <a:xfrm>
            <a:off x="7498079" y="3566160"/>
            <a:ext cx="4206240" cy="137160"/>
          </a:xfrm>
          <a:prstGeom prst="rect">
            <a:avLst/>
          </a:prstGeom>
          <a:noFill/>
          <a:ln>
            <a:noFill/>
          </a:ln>
          <a:effectLst/>
        </p:spPr>
        <p:txBody>
          <a:bodyPr wrap="square">
            <a:spAutoFit/>
          </a:bodyPr>
          <a:lstStyle/>
          <a:p>
            <a:pPr algn="l"/>
            <a:r>
              <a:rPr sz="1000" b="1">
                <a:solidFill>
                  <a:srgbClr val="228B22"/>
                </a:solidFill>
                <a:latin typeface="Arial"/>
              </a:rPr>
              <a:t>BANKER'S VIEW - DATA REQUIRED</a:t>
            </a:r>
          </a:p>
        </p:txBody>
      </p:sp>
      <p:sp>
        <p:nvSpPr>
          <p:cNvPr id="28" name="TextBox 27"/>
          <p:cNvSpPr txBox="1"/>
          <p:nvPr/>
        </p:nvSpPr>
        <p:spPr>
          <a:xfrm>
            <a:off x="7498079" y="3703320"/>
            <a:ext cx="4206240" cy="457200"/>
          </a:xfrm>
          <a:prstGeom prst="rect">
            <a:avLst/>
          </a:prstGeom>
          <a:noFill/>
          <a:ln>
            <a:noFill/>
          </a:ln>
          <a:effectLst/>
        </p:spPr>
        <p:txBody>
          <a:bodyPr wrap="square">
            <a:spAutoFit/>
          </a:bodyPr>
          <a:lstStyle/>
          <a:p>
            <a:pPr algn="l"/>
            <a:r>
              <a:rPr sz="900" b="0">
                <a:solidFill>
                  <a:srgbClr val="404040"/>
                </a:solidFill>
                <a:latin typeface="Arial"/>
              </a:rPr>
              <a:t>LLM must generate professional banker analysis based on company-specific risk profile and market positioning.</a:t>
            </a:r>
          </a:p>
        </p:txBody>
      </p:sp>
      <p:sp>
        <p:nvSpPr>
          <p:cNvPr id="29" name="TextBox 28"/>
          <p:cNvSpPr txBox="1"/>
          <p:nvPr/>
        </p:nvSpPr>
        <p:spPr>
          <a:xfrm>
            <a:off x="457200" y="6309360"/>
            <a:ext cx="5486400" cy="365760"/>
          </a:xfrm>
          <a:prstGeom prst="rect">
            <a:avLst/>
          </a:prstGeom>
          <a:noFill/>
        </p:spPr>
        <p:txBody>
          <a:bodyPr wrap="none" anchor="ctr">
            <a:spAutoFit/>
          </a:bodyPr>
          <a:lstStyle/>
          <a:p>
            <a:pPr algn="l">
              <a:defRPr sz="800">
                <a:solidFill>
                  <a:srgbClr val="808080"/>
                </a:solidFill>
                <a:latin typeface="Arial"/>
              </a:defRPr>
            </a:pPr>
            <a:r>
              <a:t>Confidential | September 11, 2025</a:t>
            </a:r>
          </a:p>
        </p:txBody>
      </p:sp>
      <p:sp>
        <p:nvSpPr>
          <p:cNvPr id="30" name="TextBox 29"/>
          <p:cNvSpPr txBox="1"/>
          <p:nvPr/>
        </p:nvSpPr>
        <p:spPr>
          <a:xfrm>
            <a:off x="9144000" y="6309360"/>
            <a:ext cx="2743200" cy="365760"/>
          </a:xfrm>
          <a:prstGeom prst="rect">
            <a:avLst/>
          </a:prstGeom>
          <a:noFill/>
        </p:spPr>
        <p:txBody>
          <a:bodyPr wrap="none" anchor="ctr">
            <a:spAutoFit/>
          </a:bodyPr>
          <a:lstStyle/>
          <a:p>
            <a:pPr algn="r">
              <a:defRPr sz="800">
                <a:solidFill>
                  <a:srgbClr val="808080"/>
                </a:solidFill>
                <a:latin typeface="Arial"/>
              </a:defRPr>
            </a:pPr>
            <a:r>
              <a:t>Sephora</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400" b="1">
                <a:solidFill>
                  <a:srgbClr val="FFC0CB"/>
                </a:solidFill>
                <a:latin typeface="Arial"/>
              </a:rPr>
              <a:t>Investor Considerations</a:t>
            </a:r>
          </a:p>
        </p:txBody>
      </p:sp>
      <p:sp>
        <p:nvSpPr>
          <p:cNvPr id="3" name="Rectangle 2"/>
          <p:cNvSpPr/>
          <p:nvPr/>
        </p:nvSpPr>
        <p:spPr>
          <a:xfrm>
            <a:off x="457200" y="914400"/>
            <a:ext cx="11277295" cy="45720"/>
          </a:xfrm>
          <a:prstGeom prst="rect">
            <a:avLst/>
          </a:prstGeom>
          <a:solidFill>
            <a:srgbClr val="FFC0C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914400" y="1280160"/>
            <a:ext cx="5029200" cy="457200"/>
          </a:xfrm>
          <a:prstGeom prst="rect">
            <a:avLst/>
          </a:prstGeom>
          <a:noFill/>
        </p:spPr>
        <p:txBody>
          <a:bodyPr wrap="none">
            <a:spAutoFit/>
          </a:bodyPr>
          <a:lstStyle/>
          <a:p>
            <a:pPr algn="ctr">
              <a:defRPr sz="1100" b="1">
                <a:solidFill>
                  <a:srgbClr val="FFC0CB"/>
                </a:solidFill>
                <a:latin typeface="Arial"/>
              </a:defRPr>
            </a:pPr>
            <a:r>
              <a:t>Considerations</a:t>
            </a:r>
          </a:p>
        </p:txBody>
      </p:sp>
      <p:sp>
        <p:nvSpPr>
          <p:cNvPr id="5" name="TextBox 4"/>
          <p:cNvSpPr txBox="1"/>
          <p:nvPr/>
        </p:nvSpPr>
        <p:spPr>
          <a:xfrm>
            <a:off x="6400800" y="1280160"/>
            <a:ext cx="5029200" cy="457200"/>
          </a:xfrm>
          <a:prstGeom prst="rect">
            <a:avLst/>
          </a:prstGeom>
          <a:noFill/>
        </p:spPr>
        <p:txBody>
          <a:bodyPr wrap="none">
            <a:spAutoFit/>
          </a:bodyPr>
          <a:lstStyle/>
          <a:p>
            <a:pPr algn="ctr">
              <a:defRPr sz="1100" b="1">
                <a:solidFill>
                  <a:srgbClr val="FFC0CB"/>
                </a:solidFill>
                <a:latin typeface="Arial"/>
              </a:defRPr>
            </a:pPr>
            <a:r>
              <a:t>Mitigants</a:t>
            </a:r>
          </a:p>
        </p:txBody>
      </p:sp>
      <p:sp>
        <p:nvSpPr>
          <p:cNvPr id="6" name="TextBox 5"/>
          <p:cNvSpPr txBox="1"/>
          <p:nvPr/>
        </p:nvSpPr>
        <p:spPr>
          <a:xfrm>
            <a:off x="457200" y="6400800"/>
            <a:ext cx="5486400" cy="365760"/>
          </a:xfrm>
          <a:prstGeom prst="rect">
            <a:avLst/>
          </a:prstGeom>
          <a:noFill/>
        </p:spPr>
        <p:txBody>
          <a:bodyPr wrap="none" anchor="ctr">
            <a:spAutoFit/>
          </a:bodyPr>
          <a:lstStyle/>
          <a:p>
            <a:pPr algn="l">
              <a:defRPr sz="800">
                <a:solidFill>
                  <a:srgbClr val="808080"/>
                </a:solidFill>
                <a:latin typeface="Arial"/>
              </a:defRPr>
            </a:pPr>
            <a:r>
              <a:t>Confidential | September 11, 2025</a:t>
            </a:r>
          </a:p>
        </p:txBody>
      </p:sp>
      <p:sp>
        <p:nvSpPr>
          <p:cNvPr id="7" name="TextBox 6"/>
          <p:cNvSpPr txBox="1"/>
          <p:nvPr/>
        </p:nvSpPr>
        <p:spPr>
          <a:xfrm>
            <a:off x="9144000" y="6400800"/>
            <a:ext cx="2743200" cy="365760"/>
          </a:xfrm>
          <a:prstGeom prst="rect">
            <a:avLst/>
          </a:prstGeom>
          <a:noFill/>
        </p:spPr>
        <p:txBody>
          <a:bodyPr wrap="none" anchor="ctr">
            <a:spAutoFit/>
          </a:bodyPr>
          <a:lstStyle/>
          <a:p>
            <a:pPr algn="r">
              <a:defRPr sz="800">
                <a:solidFill>
                  <a:srgbClr val="808080"/>
                </a:solidFill>
                <a:latin typeface="Arial"/>
              </a:defRPr>
            </a:pPr>
            <a:r>
              <a:t>Sephora</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400" b="1">
                <a:solidFill>
                  <a:srgbClr val="FFC0CB"/>
                </a:solidFill>
                <a:latin typeface="Arial"/>
              </a:rPr>
              <a:t>Investor Process Overview</a:t>
            </a:r>
          </a:p>
        </p:txBody>
      </p:sp>
      <p:sp>
        <p:nvSpPr>
          <p:cNvPr id="3" name="Rectangle 2"/>
          <p:cNvSpPr/>
          <p:nvPr/>
        </p:nvSpPr>
        <p:spPr>
          <a:xfrm>
            <a:off x="457200" y="914400"/>
            <a:ext cx="11277295" cy="45720"/>
          </a:xfrm>
          <a:prstGeom prst="rect">
            <a:avLst/>
          </a:prstGeom>
          <a:solidFill>
            <a:srgbClr val="FFC0C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1371600"/>
            <a:ext cx="5486400" cy="274320"/>
          </a:xfrm>
          <a:prstGeom prst="rect">
            <a:avLst/>
          </a:prstGeom>
          <a:noFill/>
          <a:ln>
            <a:noFill/>
          </a:ln>
          <a:effectLst/>
        </p:spPr>
        <p:txBody>
          <a:bodyPr wrap="square" lIns="73152" rIns="73152"/>
          <a:lstStyle/>
          <a:p>
            <a:pPr algn="l">
              <a:lnSpc>
                <a:spcPct val="110000"/>
              </a:lnSpc>
            </a:pPr>
            <a:r>
              <a:rPr sz="1400" b="1">
                <a:solidFill>
                  <a:srgbClr val="FFC0CB"/>
                </a:solidFill>
                <a:latin typeface="Arial"/>
              </a:rPr>
              <a:t>Key Diligence Topics</a:t>
            </a:r>
          </a:p>
        </p:txBody>
      </p:sp>
      <p:sp>
        <p:nvSpPr>
          <p:cNvPr id="5" name="TextBox 4"/>
          <p:cNvSpPr txBox="1"/>
          <p:nvPr/>
        </p:nvSpPr>
        <p:spPr>
          <a:xfrm>
            <a:off x="457200" y="3657600"/>
            <a:ext cx="5486400" cy="274320"/>
          </a:xfrm>
          <a:prstGeom prst="rect">
            <a:avLst/>
          </a:prstGeom>
          <a:noFill/>
          <a:ln>
            <a:noFill/>
          </a:ln>
          <a:effectLst/>
        </p:spPr>
        <p:txBody>
          <a:bodyPr wrap="square" lIns="73152" rIns="73152"/>
          <a:lstStyle/>
          <a:p>
            <a:pPr algn="l">
              <a:lnSpc>
                <a:spcPct val="110000"/>
              </a:lnSpc>
            </a:pPr>
            <a:r>
              <a:rPr sz="1400" b="1">
                <a:solidFill>
                  <a:srgbClr val="FFC0CB"/>
                </a:solidFill>
                <a:latin typeface="Arial"/>
              </a:rPr>
              <a:t>Risk Factors &amp; Mitigants</a:t>
            </a:r>
          </a:p>
        </p:txBody>
      </p:sp>
      <p:sp>
        <p:nvSpPr>
          <p:cNvPr id="6" name="TextBox 5"/>
          <p:cNvSpPr txBox="1"/>
          <p:nvPr/>
        </p:nvSpPr>
        <p:spPr>
          <a:xfrm>
            <a:off x="6400800" y="1371600"/>
            <a:ext cx="5303520" cy="274320"/>
          </a:xfrm>
          <a:prstGeom prst="rect">
            <a:avLst/>
          </a:prstGeom>
          <a:noFill/>
          <a:ln>
            <a:noFill/>
          </a:ln>
          <a:effectLst/>
        </p:spPr>
        <p:txBody>
          <a:bodyPr wrap="square" lIns="73152" rIns="73152"/>
          <a:lstStyle/>
          <a:p>
            <a:pPr algn="l">
              <a:lnSpc>
                <a:spcPct val="110000"/>
              </a:lnSpc>
            </a:pPr>
            <a:r>
              <a:rPr sz="1400" b="1">
                <a:solidFill>
                  <a:srgbClr val="FFC0CB"/>
                </a:solidFill>
                <a:latin typeface="Arial"/>
              </a:rPr>
              <a:t>Investment Highlights</a:t>
            </a:r>
          </a:p>
        </p:txBody>
      </p:sp>
      <p:sp>
        <p:nvSpPr>
          <p:cNvPr id="7" name="TextBox 6"/>
          <p:cNvSpPr txBox="1"/>
          <p:nvPr/>
        </p:nvSpPr>
        <p:spPr>
          <a:xfrm>
            <a:off x="6400800" y="3657600"/>
            <a:ext cx="5303520" cy="274320"/>
          </a:xfrm>
          <a:prstGeom prst="rect">
            <a:avLst/>
          </a:prstGeom>
          <a:noFill/>
          <a:ln>
            <a:noFill/>
          </a:ln>
          <a:effectLst/>
        </p:spPr>
        <p:txBody>
          <a:bodyPr wrap="square" lIns="73152" rIns="73152"/>
          <a:lstStyle/>
          <a:p>
            <a:pPr algn="l">
              <a:lnSpc>
                <a:spcPct val="110000"/>
              </a:lnSpc>
            </a:pPr>
            <a:r>
              <a:rPr sz="1400" b="1">
                <a:solidFill>
                  <a:srgbClr val="FFC0CB"/>
                </a:solidFill>
                <a:latin typeface="Arial"/>
              </a:rPr>
              <a:t>Process Next Steps</a:t>
            </a:r>
          </a:p>
        </p:txBody>
      </p:sp>
      <p:sp>
        <p:nvSpPr>
          <p:cNvPr id="8" name="TextBox 7"/>
          <p:cNvSpPr txBox="1"/>
          <p:nvPr/>
        </p:nvSpPr>
        <p:spPr>
          <a:xfrm>
            <a:off x="457200" y="6309360"/>
            <a:ext cx="5486400" cy="365760"/>
          </a:xfrm>
          <a:prstGeom prst="rect">
            <a:avLst/>
          </a:prstGeom>
          <a:noFill/>
        </p:spPr>
        <p:txBody>
          <a:bodyPr wrap="none" anchor="ctr">
            <a:spAutoFit/>
          </a:bodyPr>
          <a:lstStyle/>
          <a:p>
            <a:pPr algn="l">
              <a:defRPr sz="800">
                <a:solidFill>
                  <a:srgbClr val="808080"/>
                </a:solidFill>
                <a:latin typeface="Arial"/>
              </a:defRPr>
            </a:pPr>
            <a:r>
              <a:t>Confidential | September 11, 2025</a:t>
            </a:r>
          </a:p>
        </p:txBody>
      </p:sp>
      <p:sp>
        <p:nvSpPr>
          <p:cNvPr id="9" name="TextBox 8"/>
          <p:cNvSpPr txBox="1"/>
          <p:nvPr/>
        </p:nvSpPr>
        <p:spPr>
          <a:xfrm>
            <a:off x="9144000" y="6309360"/>
            <a:ext cx="2743200" cy="365760"/>
          </a:xfrm>
          <a:prstGeom prst="rect">
            <a:avLst/>
          </a:prstGeom>
          <a:noFill/>
        </p:spPr>
        <p:txBody>
          <a:bodyPr wrap="none" anchor="ctr">
            <a:spAutoFit/>
          </a:bodyPr>
          <a:lstStyle/>
          <a:p>
            <a:pPr algn="r">
              <a:defRPr sz="800">
                <a:solidFill>
                  <a:srgbClr val="808080"/>
                </a:solidFill>
                <a:latin typeface="Arial"/>
              </a:defRPr>
            </a:pPr>
            <a:r>
              <a:t>Sephora</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400" b="1">
                <a:solidFill>
                  <a:srgbClr val="FFC0CB"/>
                </a:solidFill>
                <a:latin typeface="Arial"/>
              </a:rPr>
              <a:t>Product &amp; Service Footprint</a:t>
            </a:r>
          </a:p>
        </p:txBody>
      </p:sp>
      <p:sp>
        <p:nvSpPr>
          <p:cNvPr id="3" name="Rectangle 2"/>
          <p:cNvSpPr/>
          <p:nvPr/>
        </p:nvSpPr>
        <p:spPr>
          <a:xfrm>
            <a:off x="457200" y="914400"/>
            <a:ext cx="11277295" cy="45720"/>
          </a:xfrm>
          <a:prstGeom prst="rect">
            <a:avLst/>
          </a:prstGeom>
          <a:solidFill>
            <a:srgbClr val="FFC0C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583680" y="1280160"/>
            <a:ext cx="5029200" cy="274320"/>
          </a:xfrm>
          <a:prstGeom prst="rect">
            <a:avLst/>
          </a:prstGeom>
          <a:noFill/>
          <a:ln>
            <a:noFill/>
          </a:ln>
          <a:effectLst/>
        </p:spPr>
        <p:txBody>
          <a:bodyPr wrap="square">
            <a:spAutoFit/>
          </a:bodyPr>
          <a:lstStyle/>
          <a:p>
            <a:pPr algn="ctr"/>
            <a:r>
              <a:rPr sz="1400" b="1">
                <a:solidFill>
                  <a:srgbClr val="FFC0CB"/>
                </a:solidFill>
                <a:latin typeface="Arial"/>
              </a:rPr>
              <a:t>Product &amp; Service Market Coverage</a:t>
            </a:r>
          </a:p>
        </p:txBody>
      </p:sp>
      <p:graphicFrame>
        <p:nvGraphicFramePr>
          <p:cNvPr id="5" name="Table 4"/>
          <p:cNvGraphicFramePr>
            <a:graphicFrameLocks noGrp="1"/>
          </p:cNvGraphicFramePr>
          <p:nvPr/>
        </p:nvGraphicFramePr>
        <p:xfrm>
          <a:off x="6583680" y="1645920"/>
          <a:ext cx="1828800" cy="2560320"/>
        </p:xfrm>
        <a:graphic>
          <a:graphicData uri="http://schemas.openxmlformats.org/drawingml/2006/table">
            <a:tbl>
              <a:tblPr firstRow="1" bandRow="1">
                <a:tableStyleId>{5C22544A-7EE6-4342-B048-85BDC9FD1C3A}</a:tableStyleId>
              </a:tblPr>
              <a:tblGrid>
                <a:gridCol w="1097280"/>
                <a:gridCol w="731520"/>
              </a:tblGrid>
              <a:tr h="853440">
                <a:tc>
                  <a:txBody>
                    <a:bodyPr/>
                    <a:lstStyle/>
                    <a:p>
                      <a:pPr algn="ctr"/>
                      <a:r>
                        <a:rPr sz="900" b="1">
                          <a:solidFill>
                            <a:srgbClr val="FFFFFF"/>
                          </a:solidFill>
                          <a:latin typeface="Arial"/>
                        </a:rPr>
                        <a:t>Region</a:t>
                      </a:r>
                    </a:p>
                  </a:txBody>
                  <a:tcPr marL="45720" marR="45720" marT="45720" marB="45720">
                    <a:solidFill>
                      <a:srgbClr val="FFC0CB"/>
                    </a:solidFill>
                  </a:tcPr>
                </a:tc>
                <a:tc>
                  <a:txBody>
                    <a:bodyPr/>
                    <a:lstStyle/>
                    <a:p>
                      <a:pPr algn="ctr"/>
                      <a:r>
                        <a:rPr sz="900" b="1">
                          <a:solidFill>
                            <a:srgbClr val="FFFFFF"/>
                          </a:solidFill>
                          <a:latin typeface="Arial"/>
                        </a:rPr>
                        <a:t>Status</a:t>
                      </a:r>
                    </a:p>
                  </a:txBody>
                  <a:tcPr marL="45720" marR="45720" marT="45720" marB="45720">
                    <a:solidFill>
                      <a:srgbClr val="FFC0CB"/>
                    </a:solidFill>
                  </a:tcPr>
                </a:tc>
              </a:tr>
              <a:tr h="853440">
                <a:tc>
                  <a:txBody>
                    <a:bodyPr/>
                    <a:lstStyle/>
                    <a:p>
                      <a:pPr algn="ctr"/>
                      <a:r>
                        <a:rPr sz="900">
                          <a:solidFill>
                            <a:srgbClr val="404040"/>
                          </a:solidFill>
                          <a:latin typeface="Arial"/>
                        </a:rPr>
                        <a:t>No data</a:t>
                      </a:r>
                    </a:p>
                  </a:txBody>
                  <a:tcPr marL="45720" marR="45720" marT="45720" marB="45720">
                    <a:solidFill>
                      <a:srgbClr val="FFFFFF"/>
                    </a:solidFill>
                  </a:tcPr>
                </a:tc>
                <a:tc>
                  <a:txBody>
                    <a:bodyPr/>
                    <a:lstStyle/>
                    <a:p>
                      <a:pPr algn="ctr"/>
                      <a:r>
                        <a:rPr sz="900">
                          <a:solidFill>
                            <a:srgbClr val="404040"/>
                          </a:solidFill>
                          <a:latin typeface="Arial"/>
                        </a:rPr>
                        <a:t>Please provide</a:t>
                      </a:r>
                    </a:p>
                  </a:txBody>
                  <a:tcPr marL="45720" marR="45720" marT="45720" marB="45720">
                    <a:solidFill>
                      <a:srgbClr val="FFFFFF"/>
                    </a:solidFill>
                  </a:tcPr>
                </a:tc>
              </a:tr>
              <a:tr h="853440">
                <a:tc>
                  <a:txBody>
                    <a:bodyPr/>
                    <a:lstStyle/>
                    <a:p>
                      <a:pPr algn="ctr"/>
                      <a:r>
                        <a:rPr sz="900">
                          <a:solidFill>
                            <a:srgbClr val="404040"/>
                          </a:solidFill>
                          <a:latin typeface="Arial"/>
                        </a:rPr>
                        <a:t>coverage_table</a:t>
                      </a:r>
                    </a:p>
                  </a:txBody>
                  <a:tcPr marL="45720" marR="45720" marT="45720" marB="45720">
                    <a:solidFill>
                      <a:srgbClr val="F0F0F0"/>
                    </a:solidFill>
                  </a:tcPr>
                </a:tc>
                <a:tc>
                  <a:txBody>
                    <a:bodyPr/>
                    <a:lstStyle/>
                    <a:p>
                      <a:pPr algn="ctr"/>
                      <a:r>
                        <a:rPr sz="900">
                          <a:solidFill>
                            <a:srgbClr val="404040"/>
                          </a:solidFill>
                          <a:latin typeface="Arial"/>
                        </a:rPr>
                        <a:t>in JSON data</a:t>
                      </a:r>
                    </a:p>
                  </a:txBody>
                  <a:tcPr marL="45720" marR="45720" marT="45720" marB="45720">
                    <a:solidFill>
                      <a:srgbClr val="F0F0F0"/>
                    </a:solidFill>
                  </a:tcPr>
                </a:tc>
              </a:tr>
            </a:tbl>
          </a:graphicData>
        </a:graphic>
      </p:graphicFrame>
      <p:sp>
        <p:nvSpPr>
          <p:cNvPr id="6" name="TextBox 5"/>
          <p:cNvSpPr txBox="1"/>
          <p:nvPr/>
        </p:nvSpPr>
        <p:spPr>
          <a:xfrm>
            <a:off x="6583680" y="4389120"/>
            <a:ext cx="5029200" cy="274320"/>
          </a:xfrm>
          <a:prstGeom prst="rect">
            <a:avLst/>
          </a:prstGeom>
          <a:noFill/>
          <a:ln>
            <a:noFill/>
          </a:ln>
          <a:effectLst/>
        </p:spPr>
        <p:txBody>
          <a:bodyPr wrap="square">
            <a:spAutoFit/>
          </a:bodyPr>
          <a:lstStyle/>
          <a:p>
            <a:pPr algn="ctr"/>
            <a:r>
              <a:rPr sz="1400" b="1">
                <a:solidFill>
                  <a:srgbClr val="FFC0CB"/>
                </a:solidFill>
                <a:latin typeface="Arial"/>
              </a:rPr>
              <a:t>Key Operational Metrics</a:t>
            </a:r>
          </a:p>
        </p:txBody>
      </p:sp>
      <p:sp>
        <p:nvSpPr>
          <p:cNvPr id="7" name="Rectangle 6"/>
          <p:cNvSpPr/>
          <p:nvPr/>
        </p:nvSpPr>
        <p:spPr>
          <a:xfrm>
            <a:off x="6583680" y="4663440"/>
            <a:ext cx="5029200" cy="1828800"/>
          </a:xfrm>
          <a:prstGeom prst="rect">
            <a:avLst/>
          </a:prstGeom>
          <a:solidFill>
            <a:srgbClr val="F0F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6858000" y="5394960"/>
            <a:ext cx="4480560" cy="365760"/>
          </a:xfrm>
          <a:prstGeom prst="rect">
            <a:avLst/>
          </a:prstGeom>
          <a:noFill/>
          <a:ln>
            <a:noFill/>
          </a:ln>
          <a:effectLst/>
        </p:spPr>
        <p:txBody>
          <a:bodyPr wrap="square">
            <a:spAutoFit/>
          </a:bodyPr>
          <a:lstStyle/>
          <a:p>
            <a:pPr algn="ctr"/>
            <a:r>
              <a:rPr sz="1200" b="0">
                <a:solidFill>
                  <a:srgbClr val="404040"/>
                </a:solidFill>
                <a:latin typeface="Arial"/>
              </a:rPr>
              <a:t>Key operational metrics will be displayed here when data is available.</a:t>
            </a:r>
          </a:p>
        </p:txBody>
      </p:sp>
      <p:sp>
        <p:nvSpPr>
          <p:cNvPr id="9" name="TextBox 8"/>
          <p:cNvSpPr txBox="1"/>
          <p:nvPr/>
        </p:nvSpPr>
        <p:spPr>
          <a:xfrm>
            <a:off x="731520" y="6400800"/>
            <a:ext cx="5486400" cy="365760"/>
          </a:xfrm>
          <a:prstGeom prst="rect">
            <a:avLst/>
          </a:prstGeom>
          <a:noFill/>
        </p:spPr>
        <p:txBody>
          <a:bodyPr wrap="none" anchor="ctr">
            <a:spAutoFit/>
          </a:bodyPr>
          <a:lstStyle/>
          <a:p>
            <a:pPr algn="l">
              <a:defRPr sz="800">
                <a:solidFill>
                  <a:srgbClr val="808080"/>
                </a:solidFill>
                <a:latin typeface="Arial"/>
              </a:defRPr>
            </a:pPr>
            <a:r>
              <a:t>Confidential | September 11, 2025</a:t>
            </a:r>
          </a:p>
        </p:txBody>
      </p:sp>
      <p:sp>
        <p:nvSpPr>
          <p:cNvPr id="10" name="TextBox 9"/>
          <p:cNvSpPr txBox="1"/>
          <p:nvPr/>
        </p:nvSpPr>
        <p:spPr>
          <a:xfrm>
            <a:off x="8686800" y="6400800"/>
            <a:ext cx="3200400" cy="365760"/>
          </a:xfrm>
          <a:prstGeom prst="rect">
            <a:avLst/>
          </a:prstGeom>
          <a:noFill/>
        </p:spPr>
        <p:txBody>
          <a:bodyPr wrap="none" anchor="ctr">
            <a:spAutoFit/>
          </a:bodyPr>
          <a:lstStyle/>
          <a:p>
            <a:pPr algn="r">
              <a:defRPr sz="800">
                <a:solidFill>
                  <a:srgbClr val="808080"/>
                </a:solidFill>
                <a:latin typeface="Arial"/>
              </a:defRPr>
            </a:pPr>
            <a:r>
              <a:t>Sephora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400" b="1">
                <a:solidFill>
                  <a:srgbClr val="FFC0CB"/>
                </a:solidFill>
                <a:latin typeface="Arial"/>
              </a:rPr>
              <a:t>Historical Financial Performance</a:t>
            </a:r>
          </a:p>
        </p:txBody>
      </p:sp>
      <p:sp>
        <p:nvSpPr>
          <p:cNvPr id="3" name="Rectangle 2"/>
          <p:cNvSpPr/>
          <p:nvPr/>
        </p:nvSpPr>
        <p:spPr>
          <a:xfrm>
            <a:off x="457200" y="914400"/>
            <a:ext cx="11277295" cy="45720"/>
          </a:xfrm>
          <a:prstGeom prst="rect">
            <a:avLst/>
          </a:prstGeom>
          <a:solidFill>
            <a:srgbClr val="FFC0C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914400" y="1188720"/>
            <a:ext cx="10058400" cy="274320"/>
          </a:xfrm>
          <a:prstGeom prst="rect">
            <a:avLst/>
          </a:prstGeom>
          <a:noFill/>
          <a:ln>
            <a:noFill/>
          </a:ln>
          <a:effectLst/>
        </p:spPr>
        <p:txBody>
          <a:bodyPr wrap="square">
            <a:spAutoFit/>
          </a:bodyPr>
          <a:lstStyle/>
          <a:p>
            <a:pPr algn="ctr"/>
            <a:r>
              <a:rPr sz="1600" b="1">
                <a:solidFill>
                  <a:srgbClr val="FFC0CB"/>
                </a:solidFill>
                <a:latin typeface="Arial"/>
              </a:rPr>
              <a:t>Revenue &amp; EBITDA (2020-2024E)</a:t>
            </a:r>
          </a:p>
        </p:txBody>
      </p:sp>
      <p:graphicFrame>
        <p:nvGraphicFramePr>
          <p:cNvPr id="5" name="Chart 4"/>
          <p:cNvGraphicFramePr>
            <a:graphicFrameLocks noGrp="1"/>
          </p:cNvGraphicFramePr>
          <p:nvPr/>
        </p:nvGraphicFramePr>
        <p:xfrm>
          <a:off x="1828800" y="1554480"/>
          <a:ext cx="8229600" cy="2103120"/>
        </p:xfrm>
        <a:graphic>
          <a:graphicData uri="http://schemas.openxmlformats.org/drawingml/2006/chart">
            <c:chart xmlns:c="http://schemas.openxmlformats.org/drawingml/2006/chart" r:id="rId2"/>
          </a:graphicData>
        </a:graphic>
      </p:graphicFrame>
      <p:sp>
        <p:nvSpPr>
          <p:cNvPr id="6" name="TextBox 5"/>
          <p:cNvSpPr txBox="1"/>
          <p:nvPr/>
        </p:nvSpPr>
        <p:spPr>
          <a:xfrm>
            <a:off x="1828800" y="3749039"/>
            <a:ext cx="8229600" cy="182880"/>
          </a:xfrm>
          <a:prstGeom prst="rect">
            <a:avLst/>
          </a:prstGeom>
          <a:noFill/>
          <a:ln>
            <a:noFill/>
          </a:ln>
          <a:effectLst/>
        </p:spPr>
        <p:txBody>
          <a:bodyPr wrap="square">
            <a:spAutoFit/>
          </a:bodyPr>
          <a:lstStyle/>
          <a:p>
            <a:pPr algn="ctr"/>
            <a:r>
              <a:rPr sz="800" b="0">
                <a:solidFill>
                  <a:srgbClr val="404040"/>
                </a:solidFill>
                <a:latin typeface="Arial"/>
              </a:rPr>
              <a:t>*Historical figures represent estimated performance based on market trends.</a:t>
            </a:r>
          </a:p>
        </p:txBody>
      </p:sp>
      <p:sp>
        <p:nvSpPr>
          <p:cNvPr id="7" name="Rectangle 6"/>
          <p:cNvSpPr/>
          <p:nvPr/>
        </p:nvSpPr>
        <p:spPr>
          <a:xfrm>
            <a:off x="694944" y="4023360"/>
            <a:ext cx="2560320" cy="1005840"/>
          </a:xfrm>
          <a:prstGeom prst="rect">
            <a:avLst/>
          </a:prstGeom>
          <a:solidFill>
            <a:srgbClr val="F0F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786384" y="4114800"/>
            <a:ext cx="2377440" cy="182880"/>
          </a:xfrm>
          <a:prstGeom prst="rect">
            <a:avLst/>
          </a:prstGeom>
          <a:noFill/>
          <a:ln>
            <a:noFill/>
          </a:ln>
          <a:effectLst/>
        </p:spPr>
        <p:txBody>
          <a:bodyPr wrap="square">
            <a:spAutoFit/>
          </a:bodyPr>
          <a:lstStyle/>
          <a:p>
            <a:pPr algn="l"/>
            <a:r>
              <a:rPr sz="1000" b="1">
                <a:solidFill>
                  <a:srgbClr val="404040"/>
                </a:solidFill>
                <a:latin typeface="Arial"/>
              </a:rPr>
              <a:t>Revenue CAGR</a:t>
            </a:r>
          </a:p>
        </p:txBody>
      </p:sp>
      <p:sp>
        <p:nvSpPr>
          <p:cNvPr id="9" name="TextBox 8"/>
          <p:cNvSpPr txBox="1"/>
          <p:nvPr/>
        </p:nvSpPr>
        <p:spPr>
          <a:xfrm>
            <a:off x="786384" y="4297680"/>
            <a:ext cx="2377440" cy="228600"/>
          </a:xfrm>
          <a:prstGeom prst="rect">
            <a:avLst/>
          </a:prstGeom>
          <a:noFill/>
          <a:ln>
            <a:noFill/>
          </a:ln>
          <a:effectLst/>
        </p:spPr>
        <p:txBody>
          <a:bodyPr wrap="square">
            <a:spAutoFit/>
          </a:bodyPr>
          <a:lstStyle/>
          <a:p>
            <a:pPr algn="l"/>
            <a:r>
              <a:rPr sz="1800" b="1">
                <a:solidFill>
                  <a:srgbClr val="FFC0CB"/>
                </a:solidFill>
                <a:latin typeface="Arial"/>
              </a:rPr>
              <a:t>120%</a:t>
            </a:r>
          </a:p>
        </p:txBody>
      </p:sp>
      <p:sp>
        <p:nvSpPr>
          <p:cNvPr id="10" name="TextBox 9"/>
          <p:cNvSpPr txBox="1"/>
          <p:nvPr/>
        </p:nvSpPr>
        <p:spPr>
          <a:xfrm>
            <a:off x="786384" y="4526280"/>
            <a:ext cx="2377440" cy="137160"/>
          </a:xfrm>
          <a:prstGeom prst="rect">
            <a:avLst/>
          </a:prstGeom>
          <a:noFill/>
          <a:ln>
            <a:noFill/>
          </a:ln>
          <a:effectLst/>
        </p:spPr>
        <p:txBody>
          <a:bodyPr wrap="square">
            <a:spAutoFit/>
          </a:bodyPr>
          <a:lstStyle/>
          <a:p>
            <a:pPr algn="l"/>
            <a:r>
              <a:rPr sz="900" b="0">
                <a:solidFill>
                  <a:srgbClr val="404040"/>
                </a:solidFill>
                <a:latin typeface="Arial"/>
              </a:rPr>
              <a:t>(2020-2024E)</a:t>
            </a:r>
          </a:p>
        </p:txBody>
      </p:sp>
      <p:sp>
        <p:nvSpPr>
          <p:cNvPr id="11" name="TextBox 10"/>
          <p:cNvSpPr txBox="1"/>
          <p:nvPr/>
        </p:nvSpPr>
        <p:spPr>
          <a:xfrm>
            <a:off x="786384" y="4709160"/>
            <a:ext cx="2377440" cy="228600"/>
          </a:xfrm>
          <a:prstGeom prst="rect">
            <a:avLst/>
          </a:prstGeom>
          <a:noFill/>
          <a:ln>
            <a:noFill/>
          </a:ln>
          <a:effectLst/>
        </p:spPr>
        <p:txBody>
          <a:bodyPr wrap="square">
            <a:spAutoFit/>
          </a:bodyPr>
          <a:lstStyle/>
          <a:p>
            <a:pPr algn="l"/>
            <a:r>
              <a:rPr sz="800" b="0">
                <a:solidFill>
                  <a:srgbClr val="228B22"/>
                </a:solidFill>
                <a:latin typeface="Arial"/>
              </a:rPr>
              <a:t>Exceptional growth trajectory</a:t>
            </a:r>
          </a:p>
        </p:txBody>
      </p:sp>
      <p:sp>
        <p:nvSpPr>
          <p:cNvPr id="12" name="Rectangle 11"/>
          <p:cNvSpPr/>
          <p:nvPr/>
        </p:nvSpPr>
        <p:spPr>
          <a:xfrm>
            <a:off x="3493008" y="4023360"/>
            <a:ext cx="2560320" cy="1005840"/>
          </a:xfrm>
          <a:prstGeom prst="rect">
            <a:avLst/>
          </a:prstGeom>
          <a:solidFill>
            <a:srgbClr val="F0F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 name="TextBox 12"/>
          <p:cNvSpPr txBox="1"/>
          <p:nvPr/>
        </p:nvSpPr>
        <p:spPr>
          <a:xfrm>
            <a:off x="3584448" y="4114800"/>
            <a:ext cx="2377440" cy="182880"/>
          </a:xfrm>
          <a:prstGeom prst="rect">
            <a:avLst/>
          </a:prstGeom>
          <a:noFill/>
          <a:ln>
            <a:noFill/>
          </a:ln>
          <a:effectLst/>
        </p:spPr>
        <p:txBody>
          <a:bodyPr wrap="square">
            <a:spAutoFit/>
          </a:bodyPr>
          <a:lstStyle/>
          <a:p>
            <a:pPr algn="l"/>
            <a:r>
              <a:rPr sz="1000" b="1">
                <a:solidFill>
                  <a:srgbClr val="404040"/>
                </a:solidFill>
                <a:latin typeface="Arial"/>
              </a:rPr>
              <a:t>Current ARR</a:t>
            </a:r>
          </a:p>
        </p:txBody>
      </p:sp>
      <p:sp>
        <p:nvSpPr>
          <p:cNvPr id="14" name="TextBox 13"/>
          <p:cNvSpPr txBox="1"/>
          <p:nvPr/>
        </p:nvSpPr>
        <p:spPr>
          <a:xfrm>
            <a:off x="3584448" y="4297680"/>
            <a:ext cx="2377440" cy="228600"/>
          </a:xfrm>
          <a:prstGeom prst="rect">
            <a:avLst/>
          </a:prstGeom>
          <a:noFill/>
          <a:ln>
            <a:noFill/>
          </a:ln>
          <a:effectLst/>
        </p:spPr>
        <p:txBody>
          <a:bodyPr wrap="square">
            <a:spAutoFit/>
          </a:bodyPr>
          <a:lstStyle/>
          <a:p>
            <a:pPr algn="l"/>
            <a:r>
              <a:rPr sz="1800" b="1">
                <a:solidFill>
                  <a:srgbClr val="FFC0CB"/>
                </a:solidFill>
                <a:latin typeface="Arial"/>
              </a:rPr>
              <a:t>$9000.0M</a:t>
            </a:r>
          </a:p>
        </p:txBody>
      </p:sp>
      <p:sp>
        <p:nvSpPr>
          <p:cNvPr id="15" name="TextBox 14"/>
          <p:cNvSpPr txBox="1"/>
          <p:nvPr/>
        </p:nvSpPr>
        <p:spPr>
          <a:xfrm>
            <a:off x="3584448" y="4526280"/>
            <a:ext cx="2377440" cy="137160"/>
          </a:xfrm>
          <a:prstGeom prst="rect">
            <a:avLst/>
          </a:prstGeom>
          <a:noFill/>
          <a:ln>
            <a:noFill/>
          </a:ln>
          <a:effectLst/>
        </p:spPr>
        <p:txBody>
          <a:bodyPr wrap="square">
            <a:spAutoFit/>
          </a:bodyPr>
          <a:lstStyle/>
          <a:p>
            <a:pPr algn="l"/>
            <a:r>
              <a:rPr sz="900" b="0">
                <a:solidFill>
                  <a:srgbClr val="404040"/>
                </a:solidFill>
                <a:latin typeface="Arial"/>
              </a:rPr>
              <a:t>(2024E)</a:t>
            </a:r>
          </a:p>
        </p:txBody>
      </p:sp>
      <p:sp>
        <p:nvSpPr>
          <p:cNvPr id="16" name="TextBox 15"/>
          <p:cNvSpPr txBox="1"/>
          <p:nvPr/>
        </p:nvSpPr>
        <p:spPr>
          <a:xfrm>
            <a:off x="3584448" y="4709160"/>
            <a:ext cx="2377440" cy="228600"/>
          </a:xfrm>
          <a:prstGeom prst="rect">
            <a:avLst/>
          </a:prstGeom>
          <a:noFill/>
          <a:ln>
            <a:noFill/>
          </a:ln>
          <a:effectLst/>
        </p:spPr>
        <p:txBody>
          <a:bodyPr wrap="square">
            <a:spAutoFit/>
          </a:bodyPr>
          <a:lstStyle/>
          <a:p>
            <a:pPr algn="l"/>
            <a:r>
              <a:rPr sz="800" b="0">
                <a:solidFill>
                  <a:srgbClr val="228B22"/>
                </a:solidFill>
                <a:latin typeface="Arial"/>
              </a:rPr>
              <a:t>Annualized revenue run-rate</a:t>
            </a:r>
          </a:p>
        </p:txBody>
      </p:sp>
      <p:sp>
        <p:nvSpPr>
          <p:cNvPr id="17" name="Rectangle 16"/>
          <p:cNvSpPr/>
          <p:nvPr/>
        </p:nvSpPr>
        <p:spPr>
          <a:xfrm>
            <a:off x="6291072" y="4023360"/>
            <a:ext cx="2560320" cy="1005840"/>
          </a:xfrm>
          <a:prstGeom prst="rect">
            <a:avLst/>
          </a:prstGeom>
          <a:solidFill>
            <a:srgbClr val="F0F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TextBox 17"/>
          <p:cNvSpPr txBox="1"/>
          <p:nvPr/>
        </p:nvSpPr>
        <p:spPr>
          <a:xfrm>
            <a:off x="6382512" y="4114800"/>
            <a:ext cx="2377440" cy="182880"/>
          </a:xfrm>
          <a:prstGeom prst="rect">
            <a:avLst/>
          </a:prstGeom>
          <a:noFill/>
          <a:ln>
            <a:noFill/>
          </a:ln>
          <a:effectLst/>
        </p:spPr>
        <p:txBody>
          <a:bodyPr wrap="square">
            <a:spAutoFit/>
          </a:bodyPr>
          <a:lstStyle/>
          <a:p>
            <a:pPr algn="l"/>
            <a:r>
              <a:rPr sz="1000" b="1">
                <a:solidFill>
                  <a:srgbClr val="404040"/>
                </a:solidFill>
                <a:latin typeface="Arial"/>
              </a:rPr>
              <a:t>EBITDA</a:t>
            </a:r>
          </a:p>
        </p:txBody>
      </p:sp>
      <p:sp>
        <p:nvSpPr>
          <p:cNvPr id="19" name="TextBox 18"/>
          <p:cNvSpPr txBox="1"/>
          <p:nvPr/>
        </p:nvSpPr>
        <p:spPr>
          <a:xfrm>
            <a:off x="6382512" y="4297680"/>
            <a:ext cx="2377440" cy="228600"/>
          </a:xfrm>
          <a:prstGeom prst="rect">
            <a:avLst/>
          </a:prstGeom>
          <a:noFill/>
          <a:ln>
            <a:noFill/>
          </a:ln>
          <a:effectLst/>
        </p:spPr>
        <p:txBody>
          <a:bodyPr wrap="square">
            <a:spAutoFit/>
          </a:bodyPr>
          <a:lstStyle/>
          <a:p>
            <a:pPr algn="l"/>
            <a:r>
              <a:rPr sz="1800" b="1">
                <a:solidFill>
                  <a:srgbClr val="FFC0CB"/>
                </a:solidFill>
                <a:latin typeface="Arial"/>
              </a:rPr>
              <a:t>$2890.0M</a:t>
            </a:r>
          </a:p>
        </p:txBody>
      </p:sp>
      <p:sp>
        <p:nvSpPr>
          <p:cNvPr id="20" name="TextBox 19"/>
          <p:cNvSpPr txBox="1"/>
          <p:nvPr/>
        </p:nvSpPr>
        <p:spPr>
          <a:xfrm>
            <a:off x="6382512" y="4526280"/>
            <a:ext cx="2377440" cy="137160"/>
          </a:xfrm>
          <a:prstGeom prst="rect">
            <a:avLst/>
          </a:prstGeom>
          <a:noFill/>
          <a:ln>
            <a:noFill/>
          </a:ln>
          <a:effectLst/>
        </p:spPr>
        <p:txBody>
          <a:bodyPr wrap="square">
            <a:spAutoFit/>
          </a:bodyPr>
          <a:lstStyle/>
          <a:p>
            <a:pPr algn="l"/>
            <a:r>
              <a:rPr sz="900" b="0">
                <a:solidFill>
                  <a:srgbClr val="404040"/>
                </a:solidFill>
                <a:latin typeface="Arial"/>
              </a:rPr>
              <a:t>(2024E)</a:t>
            </a:r>
          </a:p>
        </p:txBody>
      </p:sp>
      <p:sp>
        <p:nvSpPr>
          <p:cNvPr id="21" name="TextBox 20"/>
          <p:cNvSpPr txBox="1"/>
          <p:nvPr/>
        </p:nvSpPr>
        <p:spPr>
          <a:xfrm>
            <a:off x="6382512" y="4709160"/>
            <a:ext cx="2377440" cy="228600"/>
          </a:xfrm>
          <a:prstGeom prst="rect">
            <a:avLst/>
          </a:prstGeom>
          <a:noFill/>
          <a:ln>
            <a:noFill/>
          </a:ln>
          <a:effectLst/>
        </p:spPr>
        <p:txBody>
          <a:bodyPr wrap="square">
            <a:spAutoFit/>
          </a:bodyPr>
          <a:lstStyle/>
          <a:p>
            <a:pPr algn="l"/>
            <a:r>
              <a:rPr sz="800" b="0">
                <a:solidFill>
                  <a:srgbClr val="228B22"/>
                </a:solidFill>
                <a:latin typeface="Arial"/>
              </a:rPr>
              <a:t>Path to profitability</a:t>
            </a:r>
          </a:p>
        </p:txBody>
      </p:sp>
      <p:sp>
        <p:nvSpPr>
          <p:cNvPr id="22" name="Rectangle 21"/>
          <p:cNvSpPr/>
          <p:nvPr/>
        </p:nvSpPr>
        <p:spPr>
          <a:xfrm>
            <a:off x="9089136" y="4023360"/>
            <a:ext cx="2560320" cy="1005840"/>
          </a:xfrm>
          <a:prstGeom prst="rect">
            <a:avLst/>
          </a:prstGeom>
          <a:solidFill>
            <a:srgbClr val="F0F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TextBox 22"/>
          <p:cNvSpPr txBox="1"/>
          <p:nvPr/>
        </p:nvSpPr>
        <p:spPr>
          <a:xfrm>
            <a:off x="9180576" y="4114800"/>
            <a:ext cx="2377440" cy="182880"/>
          </a:xfrm>
          <a:prstGeom prst="rect">
            <a:avLst/>
          </a:prstGeom>
          <a:noFill/>
          <a:ln>
            <a:noFill/>
          </a:ln>
          <a:effectLst/>
        </p:spPr>
        <p:txBody>
          <a:bodyPr wrap="square">
            <a:spAutoFit/>
          </a:bodyPr>
          <a:lstStyle/>
          <a:p>
            <a:pPr algn="l"/>
            <a:r>
              <a:rPr sz="1000" b="1">
                <a:solidFill>
                  <a:srgbClr val="404040"/>
                </a:solidFill>
                <a:latin typeface="Arial"/>
              </a:rPr>
              <a:t>Enterprise Clients</a:t>
            </a:r>
          </a:p>
        </p:txBody>
      </p:sp>
      <p:sp>
        <p:nvSpPr>
          <p:cNvPr id="24" name="TextBox 23"/>
          <p:cNvSpPr txBox="1"/>
          <p:nvPr/>
        </p:nvSpPr>
        <p:spPr>
          <a:xfrm>
            <a:off x="9180576" y="4297680"/>
            <a:ext cx="2377440" cy="228600"/>
          </a:xfrm>
          <a:prstGeom prst="rect">
            <a:avLst/>
          </a:prstGeom>
          <a:noFill/>
          <a:ln>
            <a:noFill/>
          </a:ln>
          <a:effectLst/>
        </p:spPr>
        <p:txBody>
          <a:bodyPr wrap="square">
            <a:spAutoFit/>
          </a:bodyPr>
          <a:lstStyle/>
          <a:p>
            <a:pPr algn="l"/>
            <a:r>
              <a:rPr sz="1800" b="1">
                <a:solidFill>
                  <a:srgbClr val="FFC0CB"/>
                </a:solidFill>
                <a:latin typeface="Arial"/>
              </a:rPr>
              <a:t>300+</a:t>
            </a:r>
          </a:p>
        </p:txBody>
      </p:sp>
      <p:sp>
        <p:nvSpPr>
          <p:cNvPr id="25" name="TextBox 24"/>
          <p:cNvSpPr txBox="1"/>
          <p:nvPr/>
        </p:nvSpPr>
        <p:spPr>
          <a:xfrm>
            <a:off x="9180576" y="4526280"/>
            <a:ext cx="2377440" cy="137160"/>
          </a:xfrm>
          <a:prstGeom prst="rect">
            <a:avLst/>
          </a:prstGeom>
          <a:noFill/>
          <a:ln>
            <a:noFill/>
          </a:ln>
          <a:effectLst/>
        </p:spPr>
        <p:txBody>
          <a:bodyPr wrap="square">
            <a:spAutoFit/>
          </a:bodyPr>
          <a:lstStyle/>
          <a:p>
            <a:pPr algn="l"/>
            <a:r>
              <a:rPr sz="900" b="0">
                <a:solidFill>
                  <a:srgbClr val="404040"/>
                </a:solidFill>
                <a:latin typeface="Arial"/>
              </a:rPr>
              <a:t>(Current)</a:t>
            </a:r>
          </a:p>
        </p:txBody>
      </p:sp>
      <p:sp>
        <p:nvSpPr>
          <p:cNvPr id="26" name="TextBox 25"/>
          <p:cNvSpPr txBox="1"/>
          <p:nvPr/>
        </p:nvSpPr>
        <p:spPr>
          <a:xfrm>
            <a:off x="9180576" y="4709160"/>
            <a:ext cx="2377440" cy="228600"/>
          </a:xfrm>
          <a:prstGeom prst="rect">
            <a:avLst/>
          </a:prstGeom>
          <a:noFill/>
          <a:ln>
            <a:noFill/>
          </a:ln>
          <a:effectLst/>
        </p:spPr>
        <p:txBody>
          <a:bodyPr wrap="square">
            <a:spAutoFit/>
          </a:bodyPr>
          <a:lstStyle/>
          <a:p>
            <a:pPr algn="l"/>
            <a:r>
              <a:rPr sz="800" b="0">
                <a:solidFill>
                  <a:srgbClr val="228B22"/>
                </a:solidFill>
                <a:latin typeface="Arial"/>
              </a:rPr>
              <a:t>Fortune 500 adoption</a:t>
            </a:r>
          </a:p>
        </p:txBody>
      </p:sp>
      <p:sp>
        <p:nvSpPr>
          <p:cNvPr id="27" name="TextBox 26"/>
          <p:cNvSpPr txBox="1"/>
          <p:nvPr/>
        </p:nvSpPr>
        <p:spPr>
          <a:xfrm>
            <a:off x="914400" y="5212080"/>
            <a:ext cx="6400800" cy="182880"/>
          </a:xfrm>
          <a:prstGeom prst="rect">
            <a:avLst/>
          </a:prstGeom>
          <a:noFill/>
          <a:ln>
            <a:noFill/>
          </a:ln>
          <a:effectLst/>
        </p:spPr>
        <p:txBody>
          <a:bodyPr wrap="square">
            <a:spAutoFit/>
          </a:bodyPr>
          <a:lstStyle/>
          <a:p>
            <a:pPr algn="l"/>
            <a:r>
              <a:rPr sz="1200" b="1">
                <a:solidFill>
                  <a:srgbClr val="FFC0CB"/>
                </a:solidFill>
                <a:latin typeface="Arial"/>
              </a:rPr>
              <a:t>Key Growth Drivers</a:t>
            </a:r>
          </a:p>
        </p:txBody>
      </p:sp>
      <p:sp>
        <p:nvSpPr>
          <p:cNvPr id="28" name="TextBox 27"/>
          <p:cNvSpPr txBox="1"/>
          <p:nvPr/>
        </p:nvSpPr>
        <p:spPr>
          <a:xfrm>
            <a:off x="914400" y="5440680"/>
            <a:ext cx="6400800" cy="146304"/>
          </a:xfrm>
          <a:prstGeom prst="rect">
            <a:avLst/>
          </a:prstGeom>
          <a:noFill/>
          <a:ln>
            <a:noFill/>
          </a:ln>
          <a:effectLst/>
        </p:spPr>
        <p:txBody>
          <a:bodyPr wrap="square">
            <a:spAutoFit/>
          </a:bodyPr>
          <a:lstStyle/>
          <a:p>
            <a:pPr algn="l"/>
            <a:r>
              <a:rPr sz="900" b="0">
                <a:solidFill>
                  <a:srgbClr val="404040"/>
                </a:solidFill>
                <a:latin typeface="Arial"/>
              </a:rPr>
              <a:t>● 2020-2024E CAGR: 120% driven by enterprise adoption</a:t>
            </a:r>
          </a:p>
        </p:txBody>
      </p:sp>
      <p:sp>
        <p:nvSpPr>
          <p:cNvPr id="29" name="TextBox 28"/>
          <p:cNvSpPr txBox="1"/>
          <p:nvPr/>
        </p:nvSpPr>
        <p:spPr>
          <a:xfrm>
            <a:off x="914400" y="5605272"/>
            <a:ext cx="6400800" cy="146304"/>
          </a:xfrm>
          <a:prstGeom prst="rect">
            <a:avLst/>
          </a:prstGeom>
          <a:noFill/>
          <a:ln>
            <a:noFill/>
          </a:ln>
          <a:effectLst/>
        </p:spPr>
        <p:txBody>
          <a:bodyPr wrap="square">
            <a:spAutoFit/>
          </a:bodyPr>
          <a:lstStyle/>
          <a:p>
            <a:pPr algn="l"/>
            <a:r>
              <a:rPr sz="900" b="0">
                <a:solidFill>
                  <a:srgbClr val="404040"/>
                </a:solidFill>
                <a:latin typeface="Arial"/>
              </a:rPr>
              <a:t>● Strong cloud platform adoption scaling rapidly</a:t>
            </a:r>
          </a:p>
        </p:txBody>
      </p:sp>
      <p:sp>
        <p:nvSpPr>
          <p:cNvPr id="30" name="TextBox 29"/>
          <p:cNvSpPr txBox="1"/>
          <p:nvPr/>
        </p:nvSpPr>
        <p:spPr>
          <a:xfrm>
            <a:off x="914400" y="5769864"/>
            <a:ext cx="6400800" cy="146304"/>
          </a:xfrm>
          <a:prstGeom prst="rect">
            <a:avLst/>
          </a:prstGeom>
          <a:noFill/>
          <a:ln>
            <a:noFill/>
          </a:ln>
          <a:effectLst/>
        </p:spPr>
        <p:txBody>
          <a:bodyPr wrap="square">
            <a:spAutoFit/>
          </a:bodyPr>
          <a:lstStyle/>
          <a:p>
            <a:pPr algn="l"/>
            <a:r>
              <a:rPr sz="900" b="0">
                <a:solidFill>
                  <a:srgbClr val="404040"/>
                </a:solidFill>
                <a:latin typeface="Arial"/>
              </a:rPr>
              <a:t>● Enterprise customer base expanding with Fortune 500 clients</a:t>
            </a:r>
          </a:p>
        </p:txBody>
      </p:sp>
      <p:sp>
        <p:nvSpPr>
          <p:cNvPr id="31" name="Rectangle 30"/>
          <p:cNvSpPr/>
          <p:nvPr/>
        </p:nvSpPr>
        <p:spPr>
          <a:xfrm>
            <a:off x="7498079" y="5120640"/>
            <a:ext cx="4389120" cy="914400"/>
          </a:xfrm>
          <a:prstGeom prst="rect">
            <a:avLst/>
          </a:prstGeom>
          <a:solidFill>
            <a:srgbClr val="F0FF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 name="TextBox 31"/>
          <p:cNvSpPr txBox="1"/>
          <p:nvPr/>
        </p:nvSpPr>
        <p:spPr>
          <a:xfrm>
            <a:off x="7680960" y="5212080"/>
            <a:ext cx="4023360" cy="137160"/>
          </a:xfrm>
          <a:prstGeom prst="rect">
            <a:avLst/>
          </a:prstGeom>
          <a:noFill/>
          <a:ln>
            <a:noFill/>
          </a:ln>
          <a:effectLst/>
        </p:spPr>
        <p:txBody>
          <a:bodyPr wrap="square">
            <a:spAutoFit/>
          </a:bodyPr>
          <a:lstStyle/>
          <a:p>
            <a:pPr algn="l"/>
            <a:r>
              <a:rPr sz="1000" b="1">
                <a:solidFill>
                  <a:srgbClr val="228B22"/>
                </a:solidFill>
                <a:latin typeface="Arial"/>
              </a:rPr>
              <a:t>Banker View</a:t>
            </a:r>
          </a:p>
        </p:txBody>
      </p:sp>
      <p:sp>
        <p:nvSpPr>
          <p:cNvPr id="33" name="TextBox 32"/>
          <p:cNvSpPr txBox="1"/>
          <p:nvPr/>
        </p:nvSpPr>
        <p:spPr>
          <a:xfrm>
            <a:off x="7680960" y="5394960"/>
            <a:ext cx="4023360" cy="594360"/>
          </a:xfrm>
          <a:prstGeom prst="rect">
            <a:avLst/>
          </a:prstGeom>
          <a:noFill/>
          <a:ln>
            <a:noFill/>
          </a:ln>
          <a:effectLst/>
        </p:spPr>
        <p:txBody>
          <a:bodyPr wrap="square">
            <a:spAutoFit/>
          </a:bodyPr>
          <a:lstStyle/>
          <a:p>
            <a:pPr algn="l"/>
            <a:r>
              <a:rPr sz="900" b="0">
                <a:solidFill>
                  <a:srgbClr val="404040"/>
                </a:solidFill>
                <a:latin typeface="Arial"/>
              </a:rPr>
              <a:t>High ARR growth, operational leverage, and enterprise traction match leading SaaS benchmarks.</a:t>
            </a:r>
          </a:p>
        </p:txBody>
      </p:sp>
      <p:sp>
        <p:nvSpPr>
          <p:cNvPr id="34" name="TextBox 33"/>
          <p:cNvSpPr txBox="1"/>
          <p:nvPr/>
        </p:nvSpPr>
        <p:spPr>
          <a:xfrm>
            <a:off x="457200" y="6309360"/>
            <a:ext cx="3657600" cy="182880"/>
          </a:xfrm>
          <a:prstGeom prst="rect">
            <a:avLst/>
          </a:prstGeom>
          <a:noFill/>
          <a:ln>
            <a:noFill/>
          </a:ln>
          <a:effectLst/>
        </p:spPr>
        <p:txBody>
          <a:bodyPr wrap="square">
            <a:spAutoFit/>
          </a:bodyPr>
          <a:lstStyle/>
          <a:p>
            <a:pPr algn="l"/>
            <a:r>
              <a:rPr sz="900" b="0">
                <a:solidFill>
                  <a:srgbClr val="808080"/>
                </a:solidFill>
                <a:latin typeface="Arial"/>
              </a:rPr>
              <a:t>Confidential | September 11, 2025</a:t>
            </a:r>
          </a:p>
        </p:txBody>
      </p:sp>
      <p:sp>
        <p:nvSpPr>
          <p:cNvPr id="35" name="TextBox 34"/>
          <p:cNvSpPr txBox="1"/>
          <p:nvPr/>
        </p:nvSpPr>
        <p:spPr>
          <a:xfrm>
            <a:off x="8686800" y="6309360"/>
            <a:ext cx="3200400" cy="182880"/>
          </a:xfrm>
          <a:prstGeom prst="rect">
            <a:avLst/>
          </a:prstGeom>
          <a:noFill/>
          <a:ln>
            <a:noFill/>
          </a:ln>
          <a:effectLst/>
        </p:spPr>
        <p:txBody>
          <a:bodyPr wrap="square">
            <a:spAutoFit/>
          </a:bodyPr>
          <a:lstStyle/>
          <a:p>
            <a:pPr algn="r"/>
            <a:r>
              <a:rPr sz="900" b="0">
                <a:solidFill>
                  <a:srgbClr val="808080"/>
                </a:solidFill>
                <a:latin typeface="Arial"/>
              </a:rPr>
              <a:t>Sephora Investment Opportunity    6</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400" b="1">
                <a:solidFill>
                  <a:srgbClr val="FFC0CB"/>
                </a:solidFill>
                <a:latin typeface="Arial"/>
              </a:rPr>
              <a:t>Management Team</a:t>
            </a:r>
          </a:p>
        </p:txBody>
      </p:sp>
      <p:sp>
        <p:nvSpPr>
          <p:cNvPr id="3" name="Rectangle 2"/>
          <p:cNvSpPr/>
          <p:nvPr/>
        </p:nvSpPr>
        <p:spPr>
          <a:xfrm>
            <a:off x="457200" y="914400"/>
            <a:ext cx="11277295" cy="45720"/>
          </a:xfrm>
          <a:prstGeom prst="rect">
            <a:avLst/>
          </a:prstGeom>
          <a:solidFill>
            <a:srgbClr val="FFC0C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365760" y="6355080"/>
            <a:ext cx="5486400" cy="365760"/>
          </a:xfrm>
          <a:prstGeom prst="rect">
            <a:avLst/>
          </a:prstGeom>
          <a:noFill/>
        </p:spPr>
        <p:txBody>
          <a:bodyPr wrap="none" lIns="45720" rIns="45720" anchor="ctr">
            <a:spAutoFit/>
          </a:bodyPr>
          <a:lstStyle/>
          <a:p>
            <a:pPr algn="l">
              <a:defRPr sz="800">
                <a:solidFill>
                  <a:srgbClr val="808080"/>
                </a:solidFill>
                <a:latin typeface="Arial"/>
              </a:defRPr>
            </a:pPr>
            <a:r>
              <a:t>Confidential | September 11, 2025</a:t>
            </a:r>
          </a:p>
        </p:txBody>
      </p:sp>
      <p:sp>
        <p:nvSpPr>
          <p:cNvPr id="5" name="TextBox 4"/>
          <p:cNvSpPr txBox="1"/>
          <p:nvPr/>
        </p:nvSpPr>
        <p:spPr>
          <a:xfrm>
            <a:off x="8686800" y="6355080"/>
            <a:ext cx="2926080" cy="365760"/>
          </a:xfrm>
          <a:prstGeom prst="rect">
            <a:avLst/>
          </a:prstGeom>
          <a:noFill/>
        </p:spPr>
        <p:txBody>
          <a:bodyPr wrap="none" lIns="45720" rIns="45720" anchor="ctr">
            <a:spAutoFit/>
          </a:bodyPr>
          <a:lstStyle/>
          <a:p>
            <a:pPr algn="r">
              <a:defRPr sz="800">
                <a:solidFill>
                  <a:srgbClr val="808080"/>
                </a:solidFill>
                <a:latin typeface="Arial"/>
              </a:defRPr>
            </a:pPr>
            <a:r>
              <a:t>Sephora</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400" b="1">
                <a:solidFill>
                  <a:srgbClr val="FFC0CB"/>
                </a:solidFill>
                <a:latin typeface="Arial"/>
              </a:rPr>
              <a:t>Growth Strategy &amp; Projections</a:t>
            </a:r>
          </a:p>
        </p:txBody>
      </p:sp>
      <p:sp>
        <p:nvSpPr>
          <p:cNvPr id="3" name="Rectangle 2"/>
          <p:cNvSpPr/>
          <p:nvPr/>
        </p:nvSpPr>
        <p:spPr>
          <a:xfrm>
            <a:off x="457200" y="914400"/>
            <a:ext cx="11277295" cy="45720"/>
          </a:xfrm>
          <a:prstGeom prst="rect">
            <a:avLst/>
          </a:prstGeom>
          <a:solidFill>
            <a:srgbClr val="FFC0C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1280160"/>
            <a:ext cx="5486400" cy="274320"/>
          </a:xfrm>
          <a:prstGeom prst="rect">
            <a:avLst/>
          </a:prstGeom>
          <a:noFill/>
          <a:ln>
            <a:noFill/>
          </a:ln>
          <a:effectLst/>
        </p:spPr>
        <p:txBody>
          <a:bodyPr wrap="square">
            <a:spAutoFit/>
          </a:bodyPr>
          <a:lstStyle/>
          <a:p>
            <a:pPr algn="l"/>
            <a:r>
              <a:rPr sz="1400" b="1">
                <a:solidFill>
                  <a:srgbClr val="FFC0CB"/>
                </a:solidFill>
                <a:latin typeface="Arial"/>
              </a:rPr>
              <a:t>Multi-Pronged Growth Strategy</a:t>
            </a:r>
          </a:p>
        </p:txBody>
      </p:sp>
      <p:sp>
        <p:nvSpPr>
          <p:cNvPr id="5" name="TextBox 4"/>
          <p:cNvSpPr txBox="1"/>
          <p:nvPr/>
        </p:nvSpPr>
        <p:spPr>
          <a:xfrm>
            <a:off x="640080" y="1828800"/>
            <a:ext cx="5029200" cy="914400"/>
          </a:xfrm>
          <a:prstGeom prst="rect">
            <a:avLst/>
          </a:prstGeom>
          <a:noFill/>
          <a:ln>
            <a:noFill/>
          </a:ln>
          <a:effectLst/>
        </p:spPr>
        <p:txBody>
          <a:bodyPr wrap="square">
            <a:spAutoFit/>
          </a:bodyPr>
          <a:lstStyle/>
          <a:p>
            <a:pPr algn="l"/>
            <a:r>
              <a:rPr sz="1000" b="0">
                <a:solidFill>
                  <a:srgbClr val="404040"/>
                </a:solidFill>
                <a:latin typeface="Arial"/>
              </a:rPr>
              <a:t>Growth strategies not available.</a:t>
            </a:r>
          </a:p>
          <a:p>
            <a:pPr algn="l"/>
          </a:p>
          <a:p>
            <a:pPr algn="l"/>
            <a:r>
              <a:rPr sz="1000" b="0">
                <a:solidFill>
                  <a:srgbClr val="404040"/>
                </a:solidFill>
                <a:latin typeface="Arial"/>
              </a:rPr>
              <a:t>LLM must generate industry-specific growth initiatives based on company business model and market opportunities.</a:t>
            </a:r>
          </a:p>
        </p:txBody>
      </p:sp>
      <p:sp>
        <p:nvSpPr>
          <p:cNvPr id="6" name="TextBox 5"/>
          <p:cNvSpPr txBox="1"/>
          <p:nvPr/>
        </p:nvSpPr>
        <p:spPr>
          <a:xfrm>
            <a:off x="6858000" y="1280160"/>
            <a:ext cx="5029200" cy="274320"/>
          </a:xfrm>
          <a:prstGeom prst="rect">
            <a:avLst/>
          </a:prstGeom>
          <a:noFill/>
          <a:ln>
            <a:noFill/>
          </a:ln>
          <a:effectLst/>
        </p:spPr>
        <p:txBody>
          <a:bodyPr wrap="square">
            <a:spAutoFit/>
          </a:bodyPr>
          <a:lstStyle/>
          <a:p>
            <a:pPr algn="l"/>
            <a:r>
              <a:rPr sz="1400" b="1">
                <a:solidFill>
                  <a:srgbClr val="FFC0CB"/>
                </a:solidFill>
                <a:latin typeface="Arial"/>
              </a:rPr>
              <a:t>Revenue &amp; EBITDA Projections</a:t>
            </a:r>
          </a:p>
        </p:txBody>
      </p:sp>
      <p:sp>
        <p:nvSpPr>
          <p:cNvPr id="7" name="TextBox 6"/>
          <p:cNvSpPr txBox="1"/>
          <p:nvPr/>
        </p:nvSpPr>
        <p:spPr>
          <a:xfrm>
            <a:off x="6858000" y="2286000"/>
            <a:ext cx="5029200" cy="914400"/>
          </a:xfrm>
          <a:prstGeom prst="rect">
            <a:avLst/>
          </a:prstGeom>
          <a:noFill/>
          <a:ln>
            <a:noFill/>
          </a:ln>
          <a:effectLst/>
        </p:spPr>
        <p:txBody>
          <a:bodyPr wrap="square">
            <a:spAutoFit/>
          </a:bodyPr>
          <a:lstStyle/>
          <a:p>
            <a:pPr algn="l"/>
            <a:r>
              <a:rPr sz="1200" b="0">
                <a:solidFill>
                  <a:srgbClr val="404040"/>
                </a:solidFill>
                <a:latin typeface="Arial"/>
              </a:rPr>
              <a:t>Financial projections chart will be displayed when data is available.</a:t>
            </a:r>
          </a:p>
        </p:txBody>
      </p:sp>
      <p:sp>
        <p:nvSpPr>
          <p:cNvPr id="8" name="TextBox 7"/>
          <p:cNvSpPr txBox="1"/>
          <p:nvPr/>
        </p:nvSpPr>
        <p:spPr>
          <a:xfrm>
            <a:off x="457200" y="4023360"/>
            <a:ext cx="11430000" cy="274320"/>
          </a:xfrm>
          <a:prstGeom prst="rect">
            <a:avLst/>
          </a:prstGeom>
          <a:noFill/>
          <a:ln>
            <a:noFill/>
          </a:ln>
          <a:effectLst/>
        </p:spPr>
        <p:txBody>
          <a:bodyPr wrap="square">
            <a:spAutoFit/>
          </a:bodyPr>
          <a:lstStyle/>
          <a:p>
            <a:pPr algn="l"/>
            <a:r>
              <a:rPr sz="1400" b="1">
                <a:solidFill>
                  <a:srgbClr val="FFC0CB"/>
                </a:solidFill>
                <a:latin typeface="Arial"/>
              </a:rPr>
              <a:t>Key Planning Assumptions</a:t>
            </a:r>
          </a:p>
        </p:txBody>
      </p:sp>
      <p:sp>
        <p:nvSpPr>
          <p:cNvPr id="9" name="Oval 8"/>
          <p:cNvSpPr/>
          <p:nvPr/>
        </p:nvSpPr>
        <p:spPr>
          <a:xfrm>
            <a:off x="640080" y="4389120"/>
            <a:ext cx="45720" cy="45720"/>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TextBox 9"/>
          <p:cNvSpPr txBox="1"/>
          <p:nvPr/>
        </p:nvSpPr>
        <p:spPr>
          <a:xfrm>
            <a:off x="777240" y="4343400"/>
            <a:ext cx="5303520" cy="228600"/>
          </a:xfrm>
          <a:prstGeom prst="rect">
            <a:avLst/>
          </a:prstGeom>
          <a:noFill/>
          <a:ln>
            <a:noFill/>
          </a:ln>
          <a:effectLst/>
        </p:spPr>
        <p:txBody>
          <a:bodyPr wrap="square">
            <a:spAutoFit/>
          </a:bodyPr>
          <a:lstStyle/>
          <a:p>
            <a:pPr algn="l"/>
            <a:r>
              <a:rPr sz="900" b="0">
                <a:solidFill>
                  <a:srgbClr val="404040"/>
                </a:solidFill>
                <a:latin typeface="Arial"/>
              </a:rPr>
              <a:t>Market growth projections and economic indicators</a:t>
            </a:r>
          </a:p>
        </p:txBody>
      </p:sp>
      <p:sp>
        <p:nvSpPr>
          <p:cNvPr id="11" name="Oval 10"/>
          <p:cNvSpPr/>
          <p:nvPr/>
        </p:nvSpPr>
        <p:spPr>
          <a:xfrm>
            <a:off x="640080" y="4663440"/>
            <a:ext cx="45720" cy="45720"/>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TextBox 11"/>
          <p:cNvSpPr txBox="1"/>
          <p:nvPr/>
        </p:nvSpPr>
        <p:spPr>
          <a:xfrm>
            <a:off x="777240" y="4617720"/>
            <a:ext cx="5303520" cy="228600"/>
          </a:xfrm>
          <a:prstGeom prst="rect">
            <a:avLst/>
          </a:prstGeom>
          <a:noFill/>
          <a:ln>
            <a:noFill/>
          </a:ln>
          <a:effectLst/>
        </p:spPr>
        <p:txBody>
          <a:bodyPr wrap="square">
            <a:spAutoFit/>
          </a:bodyPr>
          <a:lstStyle/>
          <a:p>
            <a:pPr algn="l"/>
            <a:r>
              <a:rPr sz="900" b="0">
                <a:solidFill>
                  <a:srgbClr val="404040"/>
                </a:solidFill>
                <a:latin typeface="Arial"/>
              </a:rPr>
              <a:t>Regulatory environment and compliance requirements</a:t>
            </a:r>
          </a:p>
        </p:txBody>
      </p:sp>
      <p:sp>
        <p:nvSpPr>
          <p:cNvPr id="13" name="Oval 12"/>
          <p:cNvSpPr/>
          <p:nvPr/>
        </p:nvSpPr>
        <p:spPr>
          <a:xfrm>
            <a:off x="640080" y="4937759"/>
            <a:ext cx="45720" cy="45720"/>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777240" y="4892039"/>
            <a:ext cx="5303520" cy="228600"/>
          </a:xfrm>
          <a:prstGeom prst="rect">
            <a:avLst/>
          </a:prstGeom>
          <a:noFill/>
          <a:ln>
            <a:noFill/>
          </a:ln>
          <a:effectLst/>
        </p:spPr>
        <p:txBody>
          <a:bodyPr wrap="square">
            <a:spAutoFit/>
          </a:bodyPr>
          <a:lstStyle/>
          <a:p>
            <a:pPr algn="l"/>
            <a:r>
              <a:rPr sz="900" b="0">
                <a:solidFill>
                  <a:srgbClr val="404040"/>
                </a:solidFill>
                <a:latin typeface="Arial"/>
              </a:rPr>
              <a:t>Technology adoption and digital transformation ROI</a:t>
            </a:r>
          </a:p>
        </p:txBody>
      </p:sp>
      <p:sp>
        <p:nvSpPr>
          <p:cNvPr id="15" name="Oval 14"/>
          <p:cNvSpPr/>
          <p:nvPr/>
        </p:nvSpPr>
        <p:spPr>
          <a:xfrm>
            <a:off x="6583680" y="4389120"/>
            <a:ext cx="45720" cy="45720"/>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6720840" y="4343400"/>
            <a:ext cx="5303520" cy="228600"/>
          </a:xfrm>
          <a:prstGeom prst="rect">
            <a:avLst/>
          </a:prstGeom>
          <a:noFill/>
          <a:ln>
            <a:noFill/>
          </a:ln>
          <a:effectLst/>
        </p:spPr>
        <p:txBody>
          <a:bodyPr wrap="square">
            <a:spAutoFit/>
          </a:bodyPr>
          <a:lstStyle/>
          <a:p>
            <a:pPr algn="l"/>
            <a:r>
              <a:rPr sz="900" b="0">
                <a:solidFill>
                  <a:srgbClr val="404040"/>
                </a:solidFill>
                <a:latin typeface="Arial"/>
              </a:rPr>
              <a:t>Capital allocation and investment priorities</a:t>
            </a:r>
          </a:p>
        </p:txBody>
      </p:sp>
      <p:sp>
        <p:nvSpPr>
          <p:cNvPr id="17" name="Oval 16"/>
          <p:cNvSpPr/>
          <p:nvPr/>
        </p:nvSpPr>
        <p:spPr>
          <a:xfrm>
            <a:off x="6583680" y="4663440"/>
            <a:ext cx="45720" cy="45720"/>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TextBox 17"/>
          <p:cNvSpPr txBox="1"/>
          <p:nvPr/>
        </p:nvSpPr>
        <p:spPr>
          <a:xfrm>
            <a:off x="6720840" y="4617720"/>
            <a:ext cx="5303520" cy="228600"/>
          </a:xfrm>
          <a:prstGeom prst="rect">
            <a:avLst/>
          </a:prstGeom>
          <a:noFill/>
          <a:ln>
            <a:noFill/>
          </a:ln>
          <a:effectLst/>
        </p:spPr>
        <p:txBody>
          <a:bodyPr wrap="square">
            <a:spAutoFit/>
          </a:bodyPr>
          <a:lstStyle/>
          <a:p>
            <a:pPr algn="l"/>
            <a:r>
              <a:rPr sz="900" b="0">
                <a:solidFill>
                  <a:srgbClr val="404040"/>
                </a:solidFill>
                <a:latin typeface="Arial"/>
              </a:rPr>
              <a:t>ESG commitments and sustainability targets</a:t>
            </a:r>
          </a:p>
        </p:txBody>
      </p:sp>
      <p:sp>
        <p:nvSpPr>
          <p:cNvPr id="19" name="Oval 18"/>
          <p:cNvSpPr/>
          <p:nvPr/>
        </p:nvSpPr>
        <p:spPr>
          <a:xfrm>
            <a:off x="6583680" y="4937759"/>
            <a:ext cx="45720" cy="45720"/>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TextBox 19"/>
          <p:cNvSpPr txBox="1"/>
          <p:nvPr/>
        </p:nvSpPr>
        <p:spPr>
          <a:xfrm>
            <a:off x="6720840" y="4892039"/>
            <a:ext cx="5303520" cy="228600"/>
          </a:xfrm>
          <a:prstGeom prst="rect">
            <a:avLst/>
          </a:prstGeom>
          <a:noFill/>
          <a:ln>
            <a:noFill/>
          </a:ln>
          <a:effectLst/>
        </p:spPr>
        <p:txBody>
          <a:bodyPr wrap="square">
            <a:spAutoFit/>
          </a:bodyPr>
          <a:lstStyle/>
          <a:p>
            <a:pPr algn="l"/>
            <a:r>
              <a:rPr sz="900" b="0">
                <a:solidFill>
                  <a:srgbClr val="404040"/>
                </a:solidFill>
                <a:latin typeface="Arial"/>
              </a:rPr>
              <a:t>Competitive positioning and market dynamics</a:t>
            </a:r>
          </a:p>
        </p:txBody>
      </p:sp>
      <p:sp>
        <p:nvSpPr>
          <p:cNvPr id="21" name="TextBox 20"/>
          <p:cNvSpPr txBox="1"/>
          <p:nvPr/>
        </p:nvSpPr>
        <p:spPr>
          <a:xfrm>
            <a:off x="457200" y="6400800"/>
            <a:ext cx="5486400" cy="365760"/>
          </a:xfrm>
          <a:prstGeom prst="rect">
            <a:avLst/>
          </a:prstGeom>
          <a:noFill/>
        </p:spPr>
        <p:txBody>
          <a:bodyPr wrap="none" anchor="ctr">
            <a:spAutoFit/>
          </a:bodyPr>
          <a:lstStyle/>
          <a:p>
            <a:pPr algn="l">
              <a:defRPr sz="800">
                <a:solidFill>
                  <a:srgbClr val="808080"/>
                </a:solidFill>
                <a:latin typeface="Arial"/>
              </a:defRPr>
            </a:pPr>
            <a:r>
              <a:t>Confidential | September 11, 2025</a:t>
            </a:r>
          </a:p>
        </p:txBody>
      </p:sp>
      <p:sp>
        <p:nvSpPr>
          <p:cNvPr id="22" name="TextBox 21"/>
          <p:cNvSpPr txBox="1"/>
          <p:nvPr/>
        </p:nvSpPr>
        <p:spPr>
          <a:xfrm>
            <a:off x="9144000" y="6400800"/>
            <a:ext cx="2743200" cy="365760"/>
          </a:xfrm>
          <a:prstGeom prst="rect">
            <a:avLst/>
          </a:prstGeom>
          <a:noFill/>
        </p:spPr>
        <p:txBody>
          <a:bodyPr wrap="none" anchor="ctr">
            <a:spAutoFit/>
          </a:bodyPr>
          <a:lstStyle/>
          <a:p>
            <a:pPr algn="r">
              <a:defRPr sz="800">
                <a:solidFill>
                  <a:srgbClr val="808080"/>
                </a:solidFill>
                <a:latin typeface="Arial"/>
              </a:defRPr>
            </a:pPr>
            <a:r>
              <a:t>Sephora</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400" b="1">
                <a:solidFill>
                  <a:srgbClr val="FFC0CB"/>
                </a:solidFill>
                <a:latin typeface="Arial"/>
              </a:rPr>
              <a:t>Competitive Positioning</a:t>
            </a:r>
          </a:p>
        </p:txBody>
      </p:sp>
      <p:sp>
        <p:nvSpPr>
          <p:cNvPr id="3" name="Rectangle 2"/>
          <p:cNvSpPr/>
          <p:nvPr/>
        </p:nvSpPr>
        <p:spPr>
          <a:xfrm>
            <a:off x="457200" y="914400"/>
            <a:ext cx="11277295" cy="45720"/>
          </a:xfrm>
          <a:prstGeom prst="rect">
            <a:avLst/>
          </a:prstGeom>
          <a:solidFill>
            <a:srgbClr val="FFC0C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1188720"/>
            <a:ext cx="5486400" cy="274320"/>
          </a:xfrm>
          <a:prstGeom prst="rect">
            <a:avLst/>
          </a:prstGeom>
          <a:noFill/>
          <a:ln>
            <a:noFill/>
          </a:ln>
          <a:effectLst/>
        </p:spPr>
        <p:txBody>
          <a:bodyPr wrap="square">
            <a:spAutoFit/>
          </a:bodyPr>
          <a:lstStyle/>
          <a:p>
            <a:pPr algn="l"/>
            <a:r>
              <a:rPr sz="1400" b="1">
                <a:solidFill>
                  <a:srgbClr val="FFC0CB"/>
                </a:solidFill>
                <a:latin typeface="Arial"/>
              </a:rPr>
              <a:t>Revenue Comparison vs. Competitors</a:t>
            </a:r>
          </a:p>
        </p:txBody>
      </p:sp>
      <p:graphicFrame>
        <p:nvGraphicFramePr>
          <p:cNvPr id="5" name="Chart 4"/>
          <p:cNvGraphicFramePr>
            <a:graphicFrameLocks noGrp="1"/>
          </p:cNvGraphicFramePr>
          <p:nvPr/>
        </p:nvGraphicFramePr>
        <p:xfrm>
          <a:off x="457200" y="1554480"/>
          <a:ext cx="5486400" cy="2286000"/>
        </p:xfrm>
        <a:graphic>
          <a:graphicData uri="http://schemas.openxmlformats.org/drawingml/2006/chart">
            <c:chart xmlns:c="http://schemas.openxmlformats.org/drawingml/2006/chart" r:id="rId2"/>
          </a:graphicData>
        </a:graphic>
      </p:graphicFrame>
      <p:sp>
        <p:nvSpPr>
          <p:cNvPr id="6" name="TextBox 5"/>
          <p:cNvSpPr txBox="1"/>
          <p:nvPr/>
        </p:nvSpPr>
        <p:spPr>
          <a:xfrm>
            <a:off x="6858000" y="1188720"/>
            <a:ext cx="5029200" cy="274320"/>
          </a:xfrm>
          <a:prstGeom prst="rect">
            <a:avLst/>
          </a:prstGeom>
          <a:noFill/>
          <a:ln>
            <a:noFill/>
          </a:ln>
          <a:effectLst/>
        </p:spPr>
        <p:txBody>
          <a:bodyPr wrap="square">
            <a:spAutoFit/>
          </a:bodyPr>
          <a:lstStyle/>
          <a:p>
            <a:pPr algn="l"/>
            <a:r>
              <a:rPr sz="1400" b="1">
                <a:solidFill>
                  <a:srgbClr val="FFC0CB"/>
                </a:solidFill>
                <a:latin typeface="Arial"/>
              </a:rPr>
              <a:t>Competitive Assessment</a:t>
            </a:r>
          </a:p>
        </p:txBody>
      </p:sp>
      <p:sp>
        <p:nvSpPr>
          <p:cNvPr id="7" name="TextBox 6"/>
          <p:cNvSpPr txBox="1"/>
          <p:nvPr/>
        </p:nvSpPr>
        <p:spPr>
          <a:xfrm>
            <a:off x="6858000" y="1828800"/>
            <a:ext cx="5029200" cy="1371600"/>
          </a:xfrm>
          <a:prstGeom prst="rect">
            <a:avLst/>
          </a:prstGeom>
          <a:noFill/>
        </p:spPr>
        <p:txBody>
          <a:bodyPr wrap="none">
            <a:spAutoFit/>
          </a:bodyPr>
          <a:lstStyle/>
          <a:p>
            <a:pPr algn="ctr">
              <a:defRPr sz="1200">
                <a:solidFill>
                  <a:srgbClr val="404040"/>
                </a:solidFill>
                <a:latin typeface="Arial"/>
              </a:defRPr>
            </a:pPr>
            <a:r>
              <a:t>Competitive assessment data not available. Please ensure LLM generates comprehensive competitor analysis.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400" b="1">
                <a:solidFill>
                  <a:srgbClr val="FFC0CB"/>
                </a:solidFill>
                <a:latin typeface="Arial"/>
              </a:rPr>
              <a:t>Precedent Transactions</a:t>
            </a:r>
          </a:p>
        </p:txBody>
      </p:sp>
      <p:sp>
        <p:nvSpPr>
          <p:cNvPr id="3" name="Rectangle 2"/>
          <p:cNvSpPr/>
          <p:nvPr/>
        </p:nvSpPr>
        <p:spPr>
          <a:xfrm>
            <a:off x="457200" y="914400"/>
            <a:ext cx="11277295" cy="45720"/>
          </a:xfrm>
          <a:prstGeom prst="rect">
            <a:avLst/>
          </a:prstGeom>
          <a:solidFill>
            <a:srgbClr val="FFC0C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1828800" y="1371600"/>
            <a:ext cx="8229600" cy="457200"/>
          </a:xfrm>
          <a:prstGeom prst="rect">
            <a:avLst/>
          </a:prstGeom>
          <a:noFill/>
        </p:spPr>
        <p:txBody>
          <a:bodyPr wrap="none">
            <a:spAutoFit/>
          </a:bodyPr>
          <a:lstStyle/>
          <a:p>
            <a:pPr algn="ctr">
              <a:defRPr sz="1400" b="1">
                <a:solidFill>
                  <a:srgbClr val="FFC0CB"/>
                </a:solidFill>
                <a:latin typeface="Arial"/>
              </a:defRPr>
            </a:pPr>
            <a:r>
              <a:t>EV/Revenue Multiples by Transaction</a:t>
            </a:r>
          </a:p>
        </p:txBody>
      </p:sp>
      <p:sp>
        <p:nvSpPr>
          <p:cNvPr id="5" name="Rectangle 4"/>
          <p:cNvSpPr/>
          <p:nvPr/>
        </p:nvSpPr>
        <p:spPr>
          <a:xfrm>
            <a:off x="1645920" y="2103120"/>
            <a:ext cx="2804160" cy="1371600"/>
          </a:xfrm>
          <a:prstGeom prst="rect">
            <a:avLst/>
          </a:prstGeom>
          <a:solidFill>
            <a:srgbClr val="FFC0C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1645920" y="1874520"/>
            <a:ext cx="2804160" cy="182880"/>
          </a:xfrm>
          <a:prstGeom prst="rect">
            <a:avLst/>
          </a:prstGeom>
          <a:noFill/>
        </p:spPr>
        <p:txBody>
          <a:bodyPr wrap="none">
            <a:spAutoFit/>
          </a:bodyPr>
          <a:lstStyle/>
          <a:p>
            <a:pPr algn="ctr">
              <a:defRPr sz="900" b="1">
                <a:latin typeface="Arial"/>
              </a:defRPr>
            </a:pPr>
            <a:r>
              <a:t>5.0x</a:t>
            </a:r>
          </a:p>
        </p:txBody>
      </p:sp>
      <p:sp>
        <p:nvSpPr>
          <p:cNvPr id="7" name="TextBox 6"/>
          <p:cNvSpPr txBox="1"/>
          <p:nvPr/>
        </p:nvSpPr>
        <p:spPr>
          <a:xfrm>
            <a:off x="1645920" y="3566160"/>
            <a:ext cx="2804160" cy="182880"/>
          </a:xfrm>
          <a:prstGeom prst="rect">
            <a:avLst/>
          </a:prstGeom>
          <a:noFill/>
        </p:spPr>
        <p:txBody>
          <a:bodyPr wrap="none">
            <a:spAutoFit/>
          </a:bodyPr>
          <a:lstStyle/>
          <a:p>
            <a:pPr algn="ctr">
              <a:defRPr sz="900">
                <a:latin typeface="Arial"/>
              </a:defRPr>
            </a:pPr>
            <a:r>
              <a:t>T1</a:t>
            </a:r>
          </a:p>
        </p:txBody>
      </p:sp>
      <p:sp>
        <p:nvSpPr>
          <p:cNvPr id="8" name="Rectangle 7"/>
          <p:cNvSpPr/>
          <p:nvPr/>
        </p:nvSpPr>
        <p:spPr>
          <a:xfrm>
            <a:off x="4541520" y="2651761"/>
            <a:ext cx="2804160" cy="822959"/>
          </a:xfrm>
          <a:prstGeom prst="rect">
            <a:avLst/>
          </a:prstGeom>
          <a:solidFill>
            <a:srgbClr val="FFC0C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4541520" y="2423161"/>
            <a:ext cx="2804160" cy="182880"/>
          </a:xfrm>
          <a:prstGeom prst="rect">
            <a:avLst/>
          </a:prstGeom>
          <a:noFill/>
        </p:spPr>
        <p:txBody>
          <a:bodyPr wrap="none">
            <a:spAutoFit/>
          </a:bodyPr>
          <a:lstStyle/>
          <a:p>
            <a:pPr algn="ctr">
              <a:defRPr sz="900" b="1">
                <a:latin typeface="Arial"/>
              </a:defRPr>
            </a:pPr>
            <a:r>
              <a:t>3.0x</a:t>
            </a:r>
          </a:p>
        </p:txBody>
      </p:sp>
      <p:sp>
        <p:nvSpPr>
          <p:cNvPr id="10" name="TextBox 9"/>
          <p:cNvSpPr txBox="1"/>
          <p:nvPr/>
        </p:nvSpPr>
        <p:spPr>
          <a:xfrm>
            <a:off x="4541520" y="3566160"/>
            <a:ext cx="2804160" cy="182880"/>
          </a:xfrm>
          <a:prstGeom prst="rect">
            <a:avLst/>
          </a:prstGeom>
          <a:noFill/>
        </p:spPr>
        <p:txBody>
          <a:bodyPr wrap="none">
            <a:spAutoFit/>
          </a:bodyPr>
          <a:lstStyle/>
          <a:p>
            <a:pPr algn="ctr">
              <a:defRPr sz="900">
                <a:latin typeface="Arial"/>
              </a:defRPr>
            </a:pPr>
            <a:r>
              <a:t>T2</a:t>
            </a:r>
          </a:p>
        </p:txBody>
      </p:sp>
      <p:sp>
        <p:nvSpPr>
          <p:cNvPr id="11" name="Rectangle 10"/>
          <p:cNvSpPr/>
          <p:nvPr/>
        </p:nvSpPr>
        <p:spPr>
          <a:xfrm>
            <a:off x="7437120" y="2377440"/>
            <a:ext cx="2804160" cy="1097280"/>
          </a:xfrm>
          <a:prstGeom prst="rect">
            <a:avLst/>
          </a:prstGeom>
          <a:solidFill>
            <a:srgbClr val="FFC0C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TextBox 11"/>
          <p:cNvSpPr txBox="1"/>
          <p:nvPr/>
        </p:nvSpPr>
        <p:spPr>
          <a:xfrm>
            <a:off x="7437120" y="2148840"/>
            <a:ext cx="2804160" cy="182880"/>
          </a:xfrm>
          <a:prstGeom prst="rect">
            <a:avLst/>
          </a:prstGeom>
          <a:noFill/>
        </p:spPr>
        <p:txBody>
          <a:bodyPr wrap="none">
            <a:spAutoFit/>
          </a:bodyPr>
          <a:lstStyle/>
          <a:p>
            <a:pPr algn="ctr">
              <a:defRPr sz="900" b="1">
                <a:latin typeface="Arial"/>
              </a:defRPr>
            </a:pPr>
            <a:r>
              <a:t>4.0x</a:t>
            </a:r>
          </a:p>
        </p:txBody>
      </p:sp>
      <p:sp>
        <p:nvSpPr>
          <p:cNvPr id="13" name="TextBox 12"/>
          <p:cNvSpPr txBox="1"/>
          <p:nvPr/>
        </p:nvSpPr>
        <p:spPr>
          <a:xfrm>
            <a:off x="7437120" y="3566160"/>
            <a:ext cx="2804160" cy="182880"/>
          </a:xfrm>
          <a:prstGeom prst="rect">
            <a:avLst/>
          </a:prstGeom>
          <a:noFill/>
        </p:spPr>
        <p:txBody>
          <a:bodyPr wrap="none">
            <a:spAutoFit/>
          </a:bodyPr>
          <a:lstStyle/>
          <a:p>
            <a:pPr algn="ctr">
              <a:defRPr sz="900">
                <a:latin typeface="Arial"/>
              </a:defRPr>
            </a:pPr>
            <a:r>
              <a:t>T3</a:t>
            </a:r>
          </a:p>
        </p:txBody>
      </p:sp>
      <p:graphicFrame>
        <p:nvGraphicFramePr>
          <p:cNvPr id="14" name="Table 13"/>
          <p:cNvGraphicFramePr>
            <a:graphicFrameLocks noGrp="1"/>
          </p:cNvGraphicFramePr>
          <p:nvPr/>
        </p:nvGraphicFramePr>
        <p:xfrm>
          <a:off x="365760" y="4389120"/>
          <a:ext cx="1188720" cy="2048256"/>
        </p:xfrm>
        <a:graphic>
          <a:graphicData uri="http://schemas.openxmlformats.org/drawingml/2006/table">
            <a:tbl>
              <a:tblPr firstRow="1" bandRow="1">
                <a:tableStyleId>{5C22544A-7EE6-4342-B048-85BDC9FD1C3A}</a:tableStyleId>
              </a:tblPr>
              <a:tblGrid>
                <a:gridCol w="1188720"/>
              </a:tblGrid>
              <a:tr h="292608">
                <a:tc>
                  <a:txBody>
                    <a:bodyPr/>
                    <a:lstStyle/>
                    <a:p>
                      <a:pPr algn="r">
                        <a:defRPr sz="1200" b="1">
                          <a:solidFill>
                            <a:srgbClr val="404040"/>
                          </a:solidFill>
                          <a:latin typeface="Arial"/>
                        </a:defRPr>
                      </a:pPr>
                      <a:r>
                        <a:t>Date</a:t>
                      </a:r>
                    </a:p>
                  </a:txBody>
                  <a:tcPr anchor="ctr">
                    <a:solidFill>
                      <a:srgbClr val="F0F0F0"/>
                    </a:solidFill>
                  </a:tcPr>
                </a:tc>
              </a:tr>
              <a:tr h="292608">
                <a:tc>
                  <a:txBody>
                    <a:bodyPr/>
                    <a:lstStyle/>
                    <a:p>
                      <a:pPr algn="r">
                        <a:defRPr sz="1200" b="1">
                          <a:solidFill>
                            <a:srgbClr val="404040"/>
                          </a:solidFill>
                          <a:latin typeface="Arial"/>
                        </a:defRPr>
                      </a:pPr>
                      <a:r>
                        <a:t>Target</a:t>
                      </a:r>
                    </a:p>
                  </a:txBody>
                  <a:tcPr anchor="ctr">
                    <a:solidFill>
                      <a:srgbClr val="F0F0F0"/>
                    </a:solidFill>
                  </a:tcPr>
                </a:tc>
              </a:tr>
              <a:tr h="292608">
                <a:tc>
                  <a:txBody>
                    <a:bodyPr/>
                    <a:lstStyle/>
                    <a:p>
                      <a:pPr algn="r">
                        <a:defRPr sz="1200" b="1">
                          <a:solidFill>
                            <a:srgbClr val="404040"/>
                          </a:solidFill>
                          <a:latin typeface="Arial"/>
                        </a:defRPr>
                      </a:pPr>
                      <a:r>
                        <a:t>Acquirer</a:t>
                      </a:r>
                    </a:p>
                  </a:txBody>
                  <a:tcPr anchor="ctr">
                    <a:solidFill>
                      <a:srgbClr val="F0F0F0"/>
                    </a:solidFill>
                  </a:tcPr>
                </a:tc>
              </a:tr>
              <a:tr h="292608">
                <a:tc>
                  <a:txBody>
                    <a:bodyPr/>
                    <a:lstStyle/>
                    <a:p>
                      <a:pPr algn="r">
                        <a:defRPr sz="1200" b="1">
                          <a:solidFill>
                            <a:srgbClr val="404040"/>
                          </a:solidFill>
                          <a:latin typeface="Arial"/>
                        </a:defRPr>
                      </a:pPr>
                      <a:r>
                        <a:t>Country</a:t>
                      </a:r>
                    </a:p>
                  </a:txBody>
                  <a:tcPr anchor="ctr">
                    <a:solidFill>
                      <a:srgbClr val="F0F0F0"/>
                    </a:solidFill>
                  </a:tcPr>
                </a:tc>
              </a:tr>
              <a:tr h="292608">
                <a:tc>
                  <a:txBody>
                    <a:bodyPr/>
                    <a:lstStyle/>
                    <a:p>
                      <a:pPr algn="r">
                        <a:defRPr sz="1200" b="1">
                          <a:solidFill>
                            <a:srgbClr val="404040"/>
                          </a:solidFill>
                          <a:latin typeface="Arial"/>
                        </a:defRPr>
                      </a:pPr>
                      <a:r>
                        <a:t>EV ($M)</a:t>
                      </a:r>
                    </a:p>
                  </a:txBody>
                  <a:tcPr anchor="ctr">
                    <a:solidFill>
                      <a:srgbClr val="F0F0F0"/>
                    </a:solidFill>
                  </a:tcPr>
                </a:tc>
              </a:tr>
              <a:tr h="292608">
                <a:tc>
                  <a:txBody>
                    <a:bodyPr/>
                    <a:lstStyle/>
                    <a:p>
                      <a:pPr algn="r">
                        <a:defRPr sz="1200" b="1">
                          <a:solidFill>
                            <a:srgbClr val="404040"/>
                          </a:solidFill>
                          <a:latin typeface="Arial"/>
                        </a:defRPr>
                      </a:pPr>
                      <a:r>
                        <a:t>Revenue ($M)</a:t>
                      </a:r>
                    </a:p>
                  </a:txBody>
                  <a:tcPr anchor="ctr">
                    <a:solidFill>
                      <a:srgbClr val="F0F0F0"/>
                    </a:solidFill>
                  </a:tcPr>
                </a:tc>
              </a:tr>
              <a:tr h="292608">
                <a:tc>
                  <a:txBody>
                    <a:bodyPr/>
                    <a:lstStyle/>
                    <a:p>
                      <a:pPr algn="r">
                        <a:defRPr sz="1200" b="1">
                          <a:solidFill>
                            <a:srgbClr val="404040"/>
                          </a:solidFill>
                          <a:latin typeface="Arial"/>
                        </a:defRPr>
                      </a:pPr>
                      <a:r>
                        <a:t>EV/Revenue</a:t>
                      </a:r>
                    </a:p>
                  </a:txBody>
                  <a:tcPr anchor="ctr">
                    <a:solidFill>
                      <a:srgbClr val="F0F0F0"/>
                    </a:solidFill>
                  </a:tcPr>
                </a:tc>
              </a:tr>
            </a:tbl>
          </a:graphicData>
        </a:graphic>
      </p:graphicFrame>
      <p:graphicFrame>
        <p:nvGraphicFramePr>
          <p:cNvPr id="15" name="Table 14"/>
          <p:cNvGraphicFramePr>
            <a:graphicFrameLocks noGrp="1"/>
          </p:cNvGraphicFramePr>
          <p:nvPr/>
        </p:nvGraphicFramePr>
        <p:xfrm>
          <a:off x="1600200" y="4389120"/>
          <a:ext cx="8686800" cy="2048256"/>
        </p:xfrm>
        <a:graphic>
          <a:graphicData uri="http://schemas.openxmlformats.org/drawingml/2006/table">
            <a:tbl>
              <a:tblPr firstRow="1" bandRow="1">
                <a:tableStyleId>{5C22544A-7EE6-4342-B048-85BDC9FD1C3A}</a:tableStyleId>
              </a:tblPr>
              <a:tblGrid>
                <a:gridCol w="2895600"/>
                <a:gridCol w="2895600"/>
                <a:gridCol w="2895600"/>
              </a:tblGrid>
              <a:tr h="292608">
                <a:tc>
                  <a:txBody>
                    <a:bodyPr/>
                    <a:lstStyle/>
                    <a:p>
                      <a:pPr algn="ctr">
                        <a:defRPr sz="1000">
                          <a:solidFill>
                            <a:srgbClr val="404040"/>
                          </a:solidFill>
                          <a:latin typeface="Arial"/>
                        </a:defRPr>
                      </a:pPr>
                      <a:r>
                        <a:t>2023</a:t>
                      </a:r>
                    </a:p>
                  </a:txBody>
                  <a:tcPr anchor="ctr" marL="45720" marR="45720" marT="27432" marB="27432">
                    <a:solidFill>
                      <a:srgbClr val="FFFFFF"/>
                    </a:solidFill>
                  </a:tcPr>
                </a:tc>
                <a:tc>
                  <a:txBody>
                    <a:bodyPr/>
                    <a:lstStyle/>
                    <a:p>
                      <a:pPr algn="ctr">
                        <a:defRPr sz="1000">
                          <a:solidFill>
                            <a:srgbClr val="404040"/>
                          </a:solidFill>
                          <a:latin typeface="Arial"/>
                        </a:defRPr>
                      </a:pPr>
                      <a:r>
                        <a:t>2022</a:t>
                      </a:r>
                    </a:p>
                  </a:txBody>
                  <a:tcPr anchor="ctr" marL="45720" marR="45720" marT="27432" marB="27432">
                    <a:solidFill>
                      <a:srgbClr val="FFFFFF"/>
                    </a:solidFill>
                  </a:tcPr>
                </a:tc>
                <a:tc>
                  <a:txBody>
                    <a:bodyPr/>
                    <a:lstStyle/>
                    <a:p>
                      <a:pPr algn="ctr">
                        <a:defRPr sz="1000">
                          <a:solidFill>
                            <a:srgbClr val="404040"/>
                          </a:solidFill>
                          <a:latin typeface="Arial"/>
                        </a:defRPr>
                      </a:pPr>
                      <a:r>
                        <a:t>2023</a:t>
                      </a:r>
                    </a:p>
                  </a:txBody>
                  <a:tcPr anchor="ctr" marL="45720" marR="45720" marT="27432" marB="27432">
                    <a:solidFill>
                      <a:srgbClr val="FFFFFF"/>
                    </a:solidFill>
                  </a:tcPr>
                </a:tc>
              </a:tr>
              <a:tr h="292608">
                <a:tc>
                  <a:txBody>
                    <a:bodyPr/>
                    <a:lstStyle/>
                    <a:p>
                      <a:pPr algn="ctr">
                        <a:defRPr sz="1000">
                          <a:solidFill>
                            <a:srgbClr val="404040"/>
                          </a:solidFill>
                          <a:latin typeface="Arial"/>
                        </a:defRPr>
                      </a:pPr>
                      <a:r>
                        <a:t>Sample Company A</a:t>
                      </a:r>
                    </a:p>
                  </a:txBody>
                  <a:tcPr anchor="ctr" marL="45720" marR="45720" marT="27432" marB="27432">
                    <a:solidFill>
                      <a:srgbClr val="FFFFFF"/>
                    </a:solidFill>
                  </a:tcPr>
                </a:tc>
                <a:tc>
                  <a:txBody>
                    <a:bodyPr/>
                    <a:lstStyle/>
                    <a:p>
                      <a:pPr algn="ctr">
                        <a:defRPr sz="1000">
                          <a:solidFill>
                            <a:srgbClr val="404040"/>
                          </a:solidFill>
                          <a:latin typeface="Arial"/>
                        </a:defRPr>
                      </a:pPr>
                      <a:r>
                        <a:t>Sample Company B</a:t>
                      </a:r>
                    </a:p>
                  </a:txBody>
                  <a:tcPr anchor="ctr" marL="45720" marR="45720" marT="27432" marB="27432">
                    <a:solidFill>
                      <a:srgbClr val="FFFFFF"/>
                    </a:solidFill>
                  </a:tcPr>
                </a:tc>
                <a:tc>
                  <a:txBody>
                    <a:bodyPr/>
                    <a:lstStyle/>
                    <a:p>
                      <a:pPr algn="ctr">
                        <a:defRPr sz="1000">
                          <a:solidFill>
                            <a:srgbClr val="404040"/>
                          </a:solidFill>
                          <a:latin typeface="Arial"/>
                        </a:defRPr>
                      </a:pPr>
                      <a:r>
                        <a:t>Sample Company C</a:t>
                      </a:r>
                    </a:p>
                  </a:txBody>
                  <a:tcPr anchor="ctr" marL="45720" marR="45720" marT="27432" marB="27432">
                    <a:solidFill>
                      <a:srgbClr val="FFFFFF"/>
                    </a:solidFill>
                  </a:tcPr>
                </a:tc>
              </a:tr>
              <a:tr h="292608">
                <a:tc>
                  <a:txBody>
                    <a:bodyPr/>
                    <a:lstStyle/>
                    <a:p>
                      <a:pPr algn="ctr">
                        <a:defRPr sz="1000">
                          <a:solidFill>
                            <a:srgbClr val="404040"/>
                          </a:solidFill>
                          <a:latin typeface="Arial"/>
                        </a:defRPr>
                      </a:pPr>
                      <a:r>
                        <a:t>Strategic...</a:t>
                      </a:r>
                    </a:p>
                  </a:txBody>
                  <a:tcPr anchor="ctr" marL="45720" marR="45720" marT="27432" marB="27432">
                    <a:solidFill>
                      <a:srgbClr val="FFFFFF"/>
                    </a:solidFill>
                  </a:tcPr>
                </a:tc>
                <a:tc>
                  <a:txBody>
                    <a:bodyPr/>
                    <a:lstStyle/>
                    <a:p>
                      <a:pPr algn="ctr">
                        <a:defRPr sz="1000">
                          <a:solidFill>
                            <a:srgbClr val="404040"/>
                          </a:solidFill>
                          <a:latin typeface="Arial"/>
                        </a:defRPr>
                      </a:pPr>
                      <a:r>
                        <a:t>Private...</a:t>
                      </a:r>
                    </a:p>
                  </a:txBody>
                  <a:tcPr anchor="ctr" marL="45720" marR="45720" marT="27432" marB="27432">
                    <a:solidFill>
                      <a:srgbClr val="FFFFFF"/>
                    </a:solidFill>
                  </a:tcPr>
                </a:tc>
                <a:tc>
                  <a:txBody>
                    <a:bodyPr/>
                    <a:lstStyle/>
                    <a:p>
                      <a:pPr algn="ctr">
                        <a:defRPr sz="1000">
                          <a:solidFill>
                            <a:srgbClr val="404040"/>
                          </a:solidFill>
                          <a:latin typeface="Arial"/>
                        </a:defRPr>
                      </a:pPr>
                      <a:r>
                        <a:t>Industry...</a:t>
                      </a:r>
                    </a:p>
                  </a:txBody>
                  <a:tcPr anchor="ctr" marL="45720" marR="45720" marT="27432" marB="27432">
                    <a:solidFill>
                      <a:srgbClr val="FFFFFF"/>
                    </a:solidFill>
                  </a:tcPr>
                </a:tc>
              </a:tr>
              <a:tr h="292608">
                <a:tc>
                  <a:txBody>
                    <a:bodyPr/>
                    <a:lstStyle/>
                    <a:p>
                      <a:pPr algn="ctr">
                        <a:defRPr sz="1000">
                          <a:solidFill>
                            <a:srgbClr val="404040"/>
                          </a:solidFill>
                          <a:latin typeface="Arial"/>
                        </a:defRPr>
                      </a:pPr>
                      <a:r>
                        <a:t>USA</a:t>
                      </a:r>
                    </a:p>
                  </a:txBody>
                  <a:tcPr anchor="ctr" marL="45720" marR="45720" marT="27432" marB="27432">
                    <a:solidFill>
                      <a:srgbClr val="FFFFFF"/>
                    </a:solidFill>
                  </a:tcPr>
                </a:tc>
                <a:tc>
                  <a:txBody>
                    <a:bodyPr/>
                    <a:lstStyle/>
                    <a:p>
                      <a:pPr algn="ctr">
                        <a:defRPr sz="1000">
                          <a:solidFill>
                            <a:srgbClr val="404040"/>
                          </a:solidFill>
                          <a:latin typeface="Arial"/>
                        </a:defRPr>
                      </a:pPr>
                      <a:r>
                        <a:t>USA</a:t>
                      </a:r>
                    </a:p>
                  </a:txBody>
                  <a:tcPr anchor="ctr" marL="45720" marR="45720" marT="27432" marB="27432">
                    <a:solidFill>
                      <a:srgbClr val="FFFFFF"/>
                    </a:solidFill>
                  </a:tcPr>
                </a:tc>
                <a:tc>
                  <a:txBody>
                    <a:bodyPr/>
                    <a:lstStyle/>
                    <a:p>
                      <a:pPr algn="ctr">
                        <a:defRPr sz="1000">
                          <a:solidFill>
                            <a:srgbClr val="404040"/>
                          </a:solidFill>
                          <a:latin typeface="Arial"/>
                        </a:defRPr>
                      </a:pPr>
                      <a:r>
                        <a:t>USA</a:t>
                      </a:r>
                    </a:p>
                  </a:txBody>
                  <a:tcPr anchor="ctr" marL="45720" marR="45720" marT="27432" marB="27432">
                    <a:solidFill>
                      <a:srgbClr val="FFFFFF"/>
                    </a:solidFill>
                  </a:tcPr>
                </a:tc>
              </a:tr>
              <a:tr h="292608">
                <a:tc>
                  <a:txBody>
                    <a:bodyPr/>
                    <a:lstStyle/>
                    <a:p>
                      <a:pPr algn="ctr">
                        <a:defRPr sz="1000">
                          <a:solidFill>
                            <a:srgbClr val="404040"/>
                          </a:solidFill>
                          <a:latin typeface="Arial"/>
                        </a:defRPr>
                      </a:pPr>
                      <a:r>
                        <a:t>$250M</a:t>
                      </a:r>
                    </a:p>
                  </a:txBody>
                  <a:tcPr anchor="ctr" marL="45720" marR="45720" marT="27432" marB="27432">
                    <a:solidFill>
                      <a:srgbClr val="FFFFFF"/>
                    </a:solidFill>
                  </a:tcPr>
                </a:tc>
                <a:tc>
                  <a:txBody>
                    <a:bodyPr/>
                    <a:lstStyle/>
                    <a:p>
                      <a:pPr algn="ctr">
                        <a:defRPr sz="1000">
                          <a:solidFill>
                            <a:srgbClr val="404040"/>
                          </a:solidFill>
                          <a:latin typeface="Arial"/>
                        </a:defRPr>
                      </a:pPr>
                      <a:r>
                        <a:t>$180M</a:t>
                      </a:r>
                    </a:p>
                  </a:txBody>
                  <a:tcPr anchor="ctr" marL="45720" marR="45720" marT="27432" marB="27432">
                    <a:solidFill>
                      <a:srgbClr val="FFFFFF"/>
                    </a:solidFill>
                  </a:tcPr>
                </a:tc>
                <a:tc>
                  <a:txBody>
                    <a:bodyPr/>
                    <a:lstStyle/>
                    <a:p>
                      <a:pPr algn="ctr">
                        <a:defRPr sz="1000">
                          <a:solidFill>
                            <a:srgbClr val="404040"/>
                          </a:solidFill>
                          <a:latin typeface="Arial"/>
                        </a:defRPr>
                      </a:pPr>
                      <a:r>
                        <a:t>$320M</a:t>
                      </a:r>
                    </a:p>
                  </a:txBody>
                  <a:tcPr anchor="ctr" marL="45720" marR="45720" marT="27432" marB="27432">
                    <a:solidFill>
                      <a:srgbClr val="FFFFFF"/>
                    </a:solidFill>
                  </a:tcPr>
                </a:tc>
              </a:tr>
              <a:tr h="292608">
                <a:tc>
                  <a:txBody>
                    <a:bodyPr/>
                    <a:lstStyle/>
                    <a:p>
                      <a:pPr algn="ctr">
                        <a:defRPr sz="1000">
                          <a:solidFill>
                            <a:srgbClr val="404040"/>
                          </a:solidFill>
                          <a:latin typeface="Arial"/>
                        </a:defRPr>
                      </a:pPr>
                      <a:r>
                        <a:t>$50M</a:t>
                      </a:r>
                    </a:p>
                  </a:txBody>
                  <a:tcPr anchor="ctr" marL="45720" marR="45720" marT="27432" marB="27432">
                    <a:solidFill>
                      <a:srgbClr val="FFFFFF"/>
                    </a:solidFill>
                  </a:tcPr>
                </a:tc>
                <a:tc>
                  <a:txBody>
                    <a:bodyPr/>
                    <a:lstStyle/>
                    <a:p>
                      <a:pPr algn="ctr">
                        <a:defRPr sz="1000">
                          <a:solidFill>
                            <a:srgbClr val="404040"/>
                          </a:solidFill>
                          <a:latin typeface="Arial"/>
                        </a:defRPr>
                      </a:pPr>
                      <a:r>
                        <a:t>$60M</a:t>
                      </a:r>
                    </a:p>
                  </a:txBody>
                  <a:tcPr anchor="ctr" marL="45720" marR="45720" marT="27432" marB="27432">
                    <a:solidFill>
                      <a:srgbClr val="FFFFFF"/>
                    </a:solidFill>
                  </a:tcPr>
                </a:tc>
                <a:tc>
                  <a:txBody>
                    <a:bodyPr/>
                    <a:lstStyle/>
                    <a:p>
                      <a:pPr algn="ctr">
                        <a:defRPr sz="1000">
                          <a:solidFill>
                            <a:srgbClr val="404040"/>
                          </a:solidFill>
                          <a:latin typeface="Arial"/>
                        </a:defRPr>
                      </a:pPr>
                      <a:r>
                        <a:t>$80M</a:t>
                      </a:r>
                    </a:p>
                  </a:txBody>
                  <a:tcPr anchor="ctr" marL="45720" marR="45720" marT="27432" marB="27432">
                    <a:solidFill>
                      <a:srgbClr val="FFFFFF"/>
                    </a:solidFill>
                  </a:tcPr>
                </a:tc>
              </a:tr>
              <a:tr h="292608">
                <a:tc>
                  <a:txBody>
                    <a:bodyPr/>
                    <a:lstStyle/>
                    <a:p>
                      <a:pPr algn="ctr">
                        <a:defRPr sz="1000">
                          <a:solidFill>
                            <a:srgbClr val="404040"/>
                          </a:solidFill>
                          <a:latin typeface="Arial"/>
                        </a:defRPr>
                      </a:pPr>
                      <a:r>
                        <a:t>5.0x</a:t>
                      </a:r>
                    </a:p>
                  </a:txBody>
                  <a:tcPr anchor="ctr" marL="45720" marR="45720" marT="27432" marB="27432">
                    <a:solidFill>
                      <a:srgbClr val="FFFFFF"/>
                    </a:solidFill>
                  </a:tcPr>
                </a:tc>
                <a:tc>
                  <a:txBody>
                    <a:bodyPr/>
                    <a:lstStyle/>
                    <a:p>
                      <a:pPr algn="ctr">
                        <a:defRPr sz="1000">
                          <a:solidFill>
                            <a:srgbClr val="404040"/>
                          </a:solidFill>
                          <a:latin typeface="Arial"/>
                        </a:defRPr>
                      </a:pPr>
                      <a:r>
                        <a:t>3.0x</a:t>
                      </a:r>
                    </a:p>
                  </a:txBody>
                  <a:tcPr anchor="ctr" marL="45720" marR="45720" marT="27432" marB="27432">
                    <a:solidFill>
                      <a:srgbClr val="FFFFFF"/>
                    </a:solidFill>
                  </a:tcPr>
                </a:tc>
                <a:tc>
                  <a:txBody>
                    <a:bodyPr/>
                    <a:lstStyle/>
                    <a:p>
                      <a:pPr algn="ctr">
                        <a:defRPr sz="1000">
                          <a:solidFill>
                            <a:srgbClr val="404040"/>
                          </a:solidFill>
                          <a:latin typeface="Arial"/>
                        </a:defRPr>
                      </a:pPr>
                      <a:r>
                        <a:t>4.0x</a:t>
                      </a:r>
                    </a:p>
                  </a:txBody>
                  <a:tcPr anchor="ctr" marL="45720" marR="45720" marT="27432" marB="27432">
                    <a:solidFill>
                      <a:srgbClr val="FFFFFF"/>
                    </a:solidFill>
                  </a:tcPr>
                </a:tc>
              </a:tr>
            </a:tbl>
          </a:graphicData>
        </a:graphic>
      </p:graphicFrame>
      <p:sp>
        <p:nvSpPr>
          <p:cNvPr id="16" name="TextBox 15"/>
          <p:cNvSpPr txBox="1"/>
          <p:nvPr/>
        </p:nvSpPr>
        <p:spPr>
          <a:xfrm>
            <a:off x="457200" y="6400800"/>
            <a:ext cx="5486400" cy="365760"/>
          </a:xfrm>
          <a:prstGeom prst="rect">
            <a:avLst/>
          </a:prstGeom>
          <a:noFill/>
        </p:spPr>
        <p:txBody>
          <a:bodyPr wrap="none">
            <a:spAutoFit/>
          </a:bodyPr>
          <a:lstStyle/>
          <a:p>
            <a:pPr>
              <a:defRPr sz="800">
                <a:solidFill>
                  <a:srgbClr val="808080"/>
                </a:solidFill>
                <a:latin typeface="Arial"/>
              </a:defRPr>
            </a:pPr>
            <a:r>
              <a:t>Confidential | September 2025</a:t>
            </a:r>
          </a:p>
        </p:txBody>
      </p:sp>
      <p:sp>
        <p:nvSpPr>
          <p:cNvPr id="17" name="TextBox 16"/>
          <p:cNvSpPr txBox="1"/>
          <p:nvPr/>
        </p:nvSpPr>
        <p:spPr>
          <a:xfrm>
            <a:off x="6705295" y="6400800"/>
            <a:ext cx="5486400" cy="365760"/>
          </a:xfrm>
          <a:prstGeom prst="rect">
            <a:avLst/>
          </a:prstGeom>
          <a:noFill/>
        </p:spPr>
        <p:txBody>
          <a:bodyPr wrap="none">
            <a:spAutoFit/>
          </a:bodyPr>
          <a:lstStyle/>
          <a:p>
            <a:pPr algn="r">
              <a:defRPr sz="800">
                <a:solidFill>
                  <a:srgbClr val="808080"/>
                </a:solidFill>
                <a:latin typeface="Arial"/>
              </a:defRPr>
            </a:pPr>
            <a:r>
              <a:t>Sephora</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400" b="1">
                <a:solidFill>
                  <a:srgbClr val="FFC0CB"/>
                </a:solidFill>
                <a:latin typeface="Arial"/>
              </a:rPr>
              <a:t>Valuation Overview</a:t>
            </a:r>
          </a:p>
        </p:txBody>
      </p:sp>
      <p:sp>
        <p:nvSpPr>
          <p:cNvPr id="3" name="Rectangle 2"/>
          <p:cNvSpPr/>
          <p:nvPr/>
        </p:nvSpPr>
        <p:spPr>
          <a:xfrm>
            <a:off x="457200" y="914400"/>
            <a:ext cx="11277295" cy="45720"/>
          </a:xfrm>
          <a:prstGeom prst="rect">
            <a:avLst/>
          </a:prstGeom>
          <a:solidFill>
            <a:srgbClr val="FFC0C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914400" y="1280160"/>
            <a:ext cx="10058400" cy="274320"/>
          </a:xfrm>
          <a:prstGeom prst="rect">
            <a:avLst/>
          </a:prstGeom>
          <a:noFill/>
        </p:spPr>
        <p:txBody>
          <a:bodyPr wrap="none">
            <a:spAutoFit/>
          </a:bodyPr>
          <a:lstStyle/>
          <a:p>
            <a:pPr algn="ctr">
              <a:defRPr sz="1400" b="1">
                <a:solidFill>
                  <a:srgbClr val="FFC0CB"/>
                </a:solidFill>
                <a:latin typeface="Arial"/>
              </a:defRPr>
            </a:pPr>
            <a:r>
              <a:t>Implied EV/Post IRFS-16 EBITDA</a:t>
            </a:r>
          </a:p>
        </p:txBody>
      </p:sp>
      <p:sp>
        <p:nvSpPr>
          <p:cNvPr id="5" name="TextBox 4"/>
          <p:cNvSpPr txBox="1"/>
          <p:nvPr/>
        </p:nvSpPr>
        <p:spPr>
          <a:xfrm>
            <a:off x="1828800" y="2286000"/>
            <a:ext cx="8229600" cy="914400"/>
          </a:xfrm>
          <a:prstGeom prst="rect">
            <a:avLst/>
          </a:prstGeom>
          <a:noFill/>
        </p:spPr>
        <p:txBody>
          <a:bodyPr wrap="none">
            <a:spAutoFit/>
          </a:bodyPr>
          <a:lstStyle/>
          <a:p>
            <a:pPr algn="ctr">
              <a:defRPr sz="1400">
                <a:solidFill>
                  <a:srgbClr val="404040"/>
                </a:solidFill>
                <a:latin typeface="Arial"/>
              </a:defRPr>
            </a:pPr>
            <a:r>
              <a:t>Valuation data not found. Available data keys: ['title', 'valuation_data']</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400" b="1">
                <a:solidFill>
                  <a:srgbClr val="FFC0CB"/>
                </a:solidFill>
                <a:latin typeface="Arial"/>
              </a:rPr>
              <a:t>Strategic Buyer Profiles</a:t>
            </a:r>
          </a:p>
        </p:txBody>
      </p:sp>
      <p:sp>
        <p:nvSpPr>
          <p:cNvPr id="3" name="Rectangle 2"/>
          <p:cNvSpPr/>
          <p:nvPr/>
        </p:nvSpPr>
        <p:spPr>
          <a:xfrm>
            <a:off x="457200" y="914400"/>
            <a:ext cx="11277295" cy="45720"/>
          </a:xfrm>
          <a:prstGeom prst="rect">
            <a:avLst/>
          </a:prstGeom>
          <a:solidFill>
            <a:srgbClr val="FFC0C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1828800" y="2743200"/>
            <a:ext cx="8229600" cy="914400"/>
          </a:xfrm>
          <a:prstGeom prst="rect">
            <a:avLst/>
          </a:prstGeom>
          <a:noFill/>
          <a:ln>
            <a:noFill/>
          </a:ln>
          <a:effectLst/>
        </p:spPr>
        <p:txBody>
          <a:bodyPr wrap="square">
            <a:spAutoFit/>
          </a:bodyPr>
          <a:lstStyle/>
          <a:p>
            <a:pPr algn="ctr"/>
            <a:r>
              <a:rPr sz="1400" b="0">
                <a:solidFill>
                  <a:srgbClr val="404040"/>
                </a:solidFill>
                <a:latin typeface="Arial"/>
              </a:rPr>
              <a:t>Buyer profiles data will be displayed here when available.</a:t>
            </a:r>
          </a:p>
        </p:txBody>
      </p:sp>
      <p:sp>
        <p:nvSpPr>
          <p:cNvPr id="5" name="TextBox 4"/>
          <p:cNvSpPr txBox="1"/>
          <p:nvPr/>
        </p:nvSpPr>
        <p:spPr>
          <a:xfrm>
            <a:off x="457200" y="6400800"/>
            <a:ext cx="5486400" cy="365760"/>
          </a:xfrm>
          <a:prstGeom prst="rect">
            <a:avLst/>
          </a:prstGeom>
          <a:noFill/>
        </p:spPr>
        <p:txBody>
          <a:bodyPr wrap="none" anchor="ctr">
            <a:spAutoFit/>
          </a:bodyPr>
          <a:lstStyle/>
          <a:p>
            <a:pPr algn="l">
              <a:defRPr sz="800">
                <a:solidFill>
                  <a:srgbClr val="808080"/>
                </a:solidFill>
                <a:latin typeface="Arial"/>
              </a:defRPr>
            </a:pPr>
            <a:r>
              <a:t>Confidential | September 11, 2025</a:t>
            </a:r>
          </a:p>
        </p:txBody>
      </p:sp>
      <p:sp>
        <p:nvSpPr>
          <p:cNvPr id="6" name="TextBox 5"/>
          <p:cNvSpPr txBox="1"/>
          <p:nvPr/>
        </p:nvSpPr>
        <p:spPr>
          <a:xfrm>
            <a:off x="9144000" y="6400800"/>
            <a:ext cx="2743200" cy="365760"/>
          </a:xfrm>
          <a:prstGeom prst="rect">
            <a:avLst/>
          </a:prstGeom>
          <a:noFill/>
        </p:spPr>
        <p:txBody>
          <a:bodyPr wrap="none" anchor="ctr">
            <a:spAutoFit/>
          </a:bodyPr>
          <a:lstStyle/>
          <a:p>
            <a:pPr algn="r">
              <a:defRPr sz="800">
                <a:solidFill>
                  <a:srgbClr val="808080"/>
                </a:solidFill>
                <a:latin typeface="Arial"/>
              </a:defRPr>
            </a:pPr>
            <a:r>
              <a:t>Sephora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