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Revenue (USD millions)</c:v>
                </c:pt>
              </c:strCache>
            </c:strRef>
          </c:tx>
          <c:cat>
            <c:strRef>
              <c:f>Sheet1!$A$2:$A$2</c:f>
              <c:strCache>
                <c:ptCount val="1"/>
                <c:pt idx="0">
                  <c:v>2025</c:v>
                </c:pt>
              </c:strCache>
            </c:strRef>
          </c:cat>
          <c:val>
            <c:numRef>
              <c:f>Sheet1!$B$2:$B$4</c:f>
              <c:numCache>
                <c:formatCode>General</c:formatCode>
                <c:ptCount val="3"/>
                <c:pt idx="0">
                  <c:v>FY2022: $1.2 billion</c:v>
                </c:pt>
                <c:pt idx="1">
                  <c:v>FY2023: $1.8 billion</c:v>
                </c:pt>
                <c:pt idx="2">
                  <c:v>FY2024: Estimated $2.4 billion</c:v>
                </c:pt>
              </c:numCache>
            </c:numRef>
          </c:val>
        </c:ser>
        <c:ser>
          <c:idx val="1"/>
          <c:order val="1"/>
          <c:tx>
            <c:strRef>
              <c:f>Sheet1!$C$1</c:f>
              <c:strCache>
                <c:ptCount val="1"/>
                <c:pt idx="0">
                  <c:v>EBITDA (USD millions)</c:v>
                </c:pt>
              </c:strCache>
            </c:strRef>
          </c:tx>
          <c:cat>
            <c:strRef>
              <c:f>Sheet1!$A$2:$A$2</c:f>
              <c:strCache>
                <c:ptCount val="1"/>
                <c:pt idx="0">
                  <c:v>2025</c:v>
                </c:pt>
              </c:strCache>
            </c:strRef>
          </c:cat>
          <c:val>
            <c:numRef>
              <c:f>Sheet1!$C$2:$C$4</c:f>
              <c:numCache>
                <c:formatCode>General</c:formatCode>
                <c:ptCount val="3"/>
                <c:pt idx="0">
                  <c:v>2</c:v>
                </c:pt>
                <c:pt idx="1">
                  <c:v>8</c:v>
                </c:pt>
                <c:pt idx="2">
                  <c:v>15</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000">
                <a:latin typeface="Arial"/>
              </a:defRPr>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latin typeface="Arial"/>
              </a:defRPr>
            </a:pPr>
          </a:p>
        </c:txPr>
        <c:crossAx val="-2068027336"/>
        <c:crosses val="autoZero"/>
      </c:valAx>
    </c:plotArea>
    <c:legend>
      <c:legendPos val="t"/>
      <c:txPr>
        <a:bodyPr/>
        <a:lstStyle/>
        <a:p>
          <a:pPr>
            <a:defRPr sz="1000"/>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Revenue (USD millions)</c:v>
                </c:pt>
              </c:strCache>
            </c:strRef>
          </c:tx>
          <c:cat>
            <c:strRef>
              <c:f>Sheet1!$A$2:$A$2</c:f>
              <c:strCache>
                <c:ptCount val="1"/>
                <c:pt idx="0">
                  <c:v>2025</c:v>
                </c:pt>
              </c:strCache>
            </c:strRef>
          </c:cat>
          <c:val>
            <c:numRef>
              <c:f>Sheet1!$B$2:$B$4</c:f>
              <c:numCache>
                <c:formatCode>General</c:formatCode>
                <c:ptCount val="3"/>
                <c:pt idx="0">
                  <c:v>FY2022: $1.2 billion</c:v>
                </c:pt>
                <c:pt idx="1">
                  <c:v>FY2023: $1.8 billion</c:v>
                </c:pt>
                <c:pt idx="2">
                  <c:v>FY2024: Estimated $2.4 billion</c:v>
                </c:pt>
              </c:numCache>
            </c:numRef>
          </c:val>
        </c:ser>
        <c:ser>
          <c:idx val="1"/>
          <c:order val="1"/>
          <c:tx>
            <c:strRef>
              <c:f>Sheet1!$C$1</c:f>
              <c:strCache>
                <c:ptCount val="1"/>
                <c:pt idx="0">
                  <c:v>EBITDA (USD millions)</c:v>
                </c:pt>
              </c:strCache>
            </c:strRef>
          </c:tx>
          <c:cat>
            <c:strRef>
              <c:f>Sheet1!$A$2:$A$2</c:f>
              <c:strCache>
                <c:ptCount val="1"/>
                <c:pt idx="0">
                  <c:v>2025</c:v>
                </c:pt>
              </c:strCache>
            </c:strRef>
          </c:cat>
          <c:val>
            <c:numRef>
              <c:f>Sheet1!$C$2:$C$4</c:f>
              <c:numCache>
                <c:formatCode>General</c:formatCode>
                <c:ptCount val="3"/>
                <c:pt idx="0">
                  <c:v>2</c:v>
                </c:pt>
                <c:pt idx="1">
                  <c:v>8</c:v>
                </c:pt>
                <c:pt idx="2">
                  <c:v>15</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000">
                <a:latin typeface="Arial"/>
              </a:defRPr>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latin typeface="Arial"/>
              </a:defRPr>
            </a:pPr>
          </a:p>
        </c:txPr>
        <c:crossAx val="-2068027336"/>
        <c:crosses val="autoZero"/>
      </c:valAx>
    </c:plotArea>
    <c:legend>
      <c:legendPos val="t"/>
      <c:txPr>
        <a:bodyPr/>
        <a:lstStyle/>
        <a:p>
          <a:pPr>
            <a:defRPr sz="1000"/>
          </a:pPr>
        </a:p>
      </c:txPr>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Revenue (USD millions)</c:v>
                </c:pt>
              </c:strCache>
            </c:strRef>
          </c:tx>
          <c:cat>
            <c:strRef>
              <c:f>Sheet1!$A$2:$A$2</c:f>
              <c:strCache>
                <c:ptCount val="1"/>
                <c:pt idx="0">
                  <c:v>2025</c:v>
                </c:pt>
              </c:strCache>
            </c:strRef>
          </c:cat>
          <c:val>
            <c:numRef>
              <c:f>Sheet1!$B$2:$B$4</c:f>
              <c:numCache>
                <c:formatCode>General</c:formatCode>
                <c:ptCount val="3"/>
                <c:pt idx="0">
                  <c:v>FY2022: $1.2 billion</c:v>
                </c:pt>
                <c:pt idx="1">
                  <c:v>FY2023: $1.8 billion</c:v>
                </c:pt>
                <c:pt idx="2">
                  <c:v>FY2024: Estimated $2.4 billion</c:v>
                </c:pt>
              </c:numCache>
            </c:numRef>
          </c:val>
        </c:ser>
        <c:ser>
          <c:idx val="1"/>
          <c:order val="1"/>
          <c:tx>
            <c:strRef>
              <c:f>Sheet1!$C$1</c:f>
              <c:strCache>
                <c:ptCount val="1"/>
                <c:pt idx="0">
                  <c:v>EBITDA (USD millions)</c:v>
                </c:pt>
              </c:strCache>
            </c:strRef>
          </c:tx>
          <c:cat>
            <c:strRef>
              <c:f>Sheet1!$A$2:$A$2</c:f>
              <c:strCache>
                <c:ptCount val="1"/>
                <c:pt idx="0">
                  <c:v>2025</c:v>
                </c:pt>
              </c:strCache>
            </c:strRef>
          </c:cat>
          <c:val>
            <c:numRef>
              <c:f>Sheet1!$C$2:$C$4</c:f>
              <c:numCache>
                <c:formatCode>General</c:formatCode>
                <c:ptCount val="3"/>
                <c:pt idx="0">
                  <c:v>2</c:v>
                </c:pt>
                <c:pt idx="1">
                  <c:v>8</c:v>
                </c:pt>
                <c:pt idx="2">
                  <c:v>15</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000">
                <a:latin typeface="Arial"/>
              </a:defRPr>
            </a:pPr>
          </a:p>
        </c:txPr>
        <c:crossAx val="-2113994440"/>
        <c:crosses val="autoZero"/>
        <c:auto val="1"/>
        <c:lblAlgn val="ctr"/>
        <c:lblOffset val="100"/>
        <c:noMultiLvlLbl val="0"/>
      </c:catAx>
      <c:valAx>
        <c:axId val="-2113994440"/>
        <c:scaling/>
        <c:delete val="0"/>
        <c:axPos val="l"/>
        <c:majorGridlines/>
        <c:majorTickMark val="out"/>
        <c:minorTickMark val="none"/>
        <c:tickLblPos val="nextTo"/>
        <c:txPr>
          <a:bodyPr/>
          <a:lstStyle/>
          <a:p>
            <a:pPr>
              <a:defRPr sz="1000">
                <a:latin typeface="Arial"/>
              </a:defRPr>
            </a:pPr>
          </a:p>
        </c:txPr>
        <c:crossAx val="-2068027336"/>
        <c:crosses val="autoZero"/>
      </c:valAx>
    </c:plotArea>
    <c:legend>
      <c:legendPos val="t"/>
      <c:txPr>
        <a:bodyPr/>
        <a:lstStyle/>
        <a:p>
          <a:pPr>
            <a:defRPr sz="1000"/>
          </a:pPr>
        </a:p>
      </c:txPr>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Revenue (USD millions)</c:v>
                </c:pt>
              </c:strCache>
            </c:strRef>
          </c:tx>
          <c:spPr>
            <a:solidFill>
              <a:srgbClr val="183A58"/>
            </a:solidFill>
          </c:spPr>
          <c:cat>
            <c:strRef>
              <c:f>Sheet1!$A$2:$A$4</c:f>
              <c:strCache>
                <c:ptCount val="3"/>
                <c:pt idx="0">
                  <c:v>2023</c:v>
                </c:pt>
                <c:pt idx="1">
                  <c:v>2024</c:v>
                </c:pt>
                <c:pt idx="2">
                  <c:v>2025</c:v>
                </c:pt>
              </c:strCache>
            </c:strRef>
          </c:cat>
          <c:val>
            <c:numRef>
              <c:f>Sheet1!$B$2:$B$4</c:f>
              <c:numCache>
                <c:formatCode>General</c:formatCode>
                <c:ptCount val="3"/>
                <c:pt idx="0">
                  <c:v>20</c:v>
                </c:pt>
                <c:pt idx="1">
                  <c:v>35</c:v>
                </c:pt>
                <c:pt idx="2">
                  <c:v>60</c:v>
                </c:pt>
              </c:numCache>
            </c:numRef>
          </c:val>
        </c:ser>
        <c:ser>
          <c:idx val="1"/>
          <c:order val="1"/>
          <c:tx>
            <c:strRef>
              <c:f>Sheet1!$C$1</c:f>
              <c:strCache>
                <c:ptCount val="1"/>
                <c:pt idx="0">
                  <c:v>EBITDA (USD millions)</c:v>
                </c:pt>
              </c:strCache>
            </c:strRef>
          </c:tx>
          <c:spPr>
            <a:solidFill>
              <a:srgbClr val="B5975B"/>
            </a:solidFill>
          </c:spPr>
          <c:cat>
            <c:strRef>
              <c:f>Sheet1!$A$2:$A$4</c:f>
              <c:strCache>
                <c:ptCount val="3"/>
                <c:pt idx="0">
                  <c:v>2023</c:v>
                </c:pt>
                <c:pt idx="1">
                  <c:v>2024</c:v>
                </c:pt>
                <c:pt idx="2">
                  <c:v>2025</c:v>
                </c:pt>
              </c:strCache>
            </c:strRef>
          </c:cat>
          <c:val>
            <c:numRef>
              <c:f>Sheet1!$C$2:$C$4</c:f>
              <c:numCache>
                <c:formatCode>General</c:formatCode>
                <c:ptCount val="3"/>
                <c:pt idx="0">
                  <c:v>3</c:v>
                </c:pt>
                <c:pt idx="1">
                  <c:v>8</c:v>
                </c:pt>
                <c:pt idx="2">
                  <c:v>15</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Business Overview - Databricks, Inc.</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188720"/>
            <a:ext cx="5943600" cy="914400"/>
          </a:xfrm>
          <a:prstGeom prst="rect">
            <a:avLst/>
          </a:prstGeom>
          <a:noFill/>
          <a:ln>
            <a:noFill/>
          </a:ln>
          <a:effectLst/>
        </p:spPr>
        <p:txBody>
          <a:bodyPr wrap="square">
            <a:spAutoFit/>
          </a:bodyPr>
          <a:lstStyle/>
          <a:p>
            <a:pPr algn="l"/>
            <a:r>
              <a:rPr sz="1200" b="0">
                <a:solidFill>
                  <a:srgbClr val="404040"/>
                </a:solidFill>
                <a:latin typeface="Arial"/>
              </a:rPr>
              <a:t>Databricks, Inc. is a leading data and AI company headquartered in San Francisco, providing a unified analytics platform that enables organizations to process, analyze, and leverage large-scale data for AI and machine learning applications. The company is known for its Lakehouse architecture, which combines the best features of data lakes and data warehouses, and for pioneering AI-driven products such as Agent Bricks and Lakebase. Databricks serves over 650 enterprise customers spending more than $1 million annually, with a revenue run-rate exceeding $4 billion as of Q2 2025.</a:t>
            </a:r>
          </a:p>
        </p:txBody>
      </p:sp>
      <p:sp>
        <p:nvSpPr>
          <p:cNvPr id="5" name="Oval 4"/>
          <p:cNvSpPr/>
          <p:nvPr/>
        </p:nvSpPr>
        <p:spPr>
          <a:xfrm>
            <a:off x="914400" y="2377440"/>
            <a:ext cx="109728" cy="109728"/>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1024128" y="2423160"/>
            <a:ext cx="3657600" cy="18288"/>
          </a:xfrm>
          <a:prstGeom prst="rect">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Oval 6"/>
          <p:cNvSpPr/>
          <p:nvPr/>
        </p:nvSpPr>
        <p:spPr>
          <a:xfrm>
            <a:off x="4572000" y="2377440"/>
            <a:ext cx="109728" cy="109728"/>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822960" y="2103120"/>
            <a:ext cx="457200" cy="182880"/>
          </a:xfrm>
          <a:prstGeom prst="rect">
            <a:avLst/>
          </a:prstGeom>
          <a:noFill/>
          <a:ln>
            <a:noFill/>
          </a:ln>
          <a:effectLst/>
        </p:spPr>
        <p:txBody>
          <a:bodyPr wrap="square">
            <a:spAutoFit/>
          </a:bodyPr>
          <a:lstStyle/>
          <a:p>
            <a:pPr algn="ctr"/>
            <a:r>
              <a:rPr sz="1100" b="1">
                <a:solidFill>
                  <a:srgbClr val="183A58"/>
                </a:solidFill>
                <a:latin typeface="Arial"/>
              </a:rPr>
              <a:t>2013</a:t>
            </a:r>
          </a:p>
        </p:txBody>
      </p:sp>
      <p:sp>
        <p:nvSpPr>
          <p:cNvPr id="9" name="TextBox 8"/>
          <p:cNvSpPr txBox="1"/>
          <p:nvPr/>
        </p:nvSpPr>
        <p:spPr>
          <a:xfrm>
            <a:off x="4480560" y="2103120"/>
            <a:ext cx="457200" cy="182880"/>
          </a:xfrm>
          <a:prstGeom prst="rect">
            <a:avLst/>
          </a:prstGeom>
          <a:noFill/>
          <a:ln>
            <a:noFill/>
          </a:ln>
          <a:effectLst/>
        </p:spPr>
        <p:txBody>
          <a:bodyPr wrap="square">
            <a:spAutoFit/>
          </a:bodyPr>
          <a:lstStyle/>
          <a:p>
            <a:pPr algn="ctr"/>
            <a:r>
              <a:rPr sz="1100" b="1">
                <a:solidFill>
                  <a:srgbClr val="183A58"/>
                </a:solidFill>
                <a:latin typeface="Arial"/>
              </a:rPr>
              <a:t>2024</a:t>
            </a:r>
          </a:p>
        </p:txBody>
      </p:sp>
      <p:sp>
        <p:nvSpPr>
          <p:cNvPr id="10" name="TextBox 9"/>
          <p:cNvSpPr txBox="1"/>
          <p:nvPr/>
        </p:nvSpPr>
        <p:spPr>
          <a:xfrm>
            <a:off x="4937760" y="2286000"/>
            <a:ext cx="2743200" cy="274320"/>
          </a:xfrm>
          <a:prstGeom prst="rect">
            <a:avLst/>
          </a:prstGeom>
          <a:noFill/>
          <a:ln>
            <a:noFill/>
          </a:ln>
          <a:effectLst/>
        </p:spPr>
        <p:txBody>
          <a:bodyPr wrap="square">
            <a:spAutoFit/>
          </a:bodyPr>
          <a:lstStyle/>
          <a:p>
            <a:pPr algn="l"/>
            <a:r>
              <a:rPr sz="900" b="0">
                <a:solidFill>
                  <a:srgbClr val="404040"/>
                </a:solidFill>
                <a:latin typeface="Arial"/>
              </a:rPr>
              <a:t>(11+ years of operation)</a:t>
            </a:r>
          </a:p>
        </p:txBody>
      </p:sp>
      <p:sp>
        <p:nvSpPr>
          <p:cNvPr id="11" name="Rectangle 10"/>
          <p:cNvSpPr/>
          <p:nvPr/>
        </p:nvSpPr>
        <p:spPr>
          <a:xfrm>
            <a:off x="7498079" y="1188720"/>
            <a:ext cx="4206240" cy="51206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7589520" y="1280160"/>
            <a:ext cx="3840480" cy="274320"/>
          </a:xfrm>
          <a:prstGeom prst="rect">
            <a:avLst/>
          </a:prstGeom>
          <a:noFill/>
          <a:ln>
            <a:noFill/>
          </a:ln>
          <a:effectLst/>
        </p:spPr>
        <p:txBody>
          <a:bodyPr wrap="square">
            <a:spAutoFit/>
          </a:bodyPr>
          <a:lstStyle/>
          <a:p>
            <a:pPr algn="ctr"/>
            <a:r>
              <a:rPr sz="1200" b="1">
                <a:solidFill>
                  <a:srgbClr val="183A58"/>
                </a:solidFill>
                <a:latin typeface="Arial"/>
              </a:rPr>
              <a:t>Key Operational Highlights</a:t>
            </a:r>
          </a:p>
        </p:txBody>
      </p:sp>
      <p:sp>
        <p:nvSpPr>
          <p:cNvPr id="13" name="Oval 12"/>
          <p:cNvSpPr/>
          <p:nvPr/>
        </p:nvSpPr>
        <p:spPr>
          <a:xfrm>
            <a:off x="7589520" y="167335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7699248" y="1600200"/>
            <a:ext cx="3886200" cy="502920"/>
          </a:xfrm>
          <a:prstGeom prst="rect">
            <a:avLst/>
          </a:prstGeom>
          <a:noFill/>
          <a:ln>
            <a:noFill/>
          </a:ln>
          <a:effectLst/>
        </p:spPr>
        <p:txBody>
          <a:bodyPr wrap="square">
            <a:spAutoFit/>
          </a:bodyPr>
          <a:lstStyle/>
          <a:p>
            <a:pPr algn="l"/>
            <a:r>
              <a:rPr sz="900" b="0">
                <a:solidFill>
                  <a:srgbClr val="404040"/>
                </a:solidFill>
                <a:latin typeface="Arial"/>
              </a:rPr>
              <a:t>Surpassed $4 billion revenue run-rate in Q2 2025, growing over 50% year-over-year</a:t>
            </a:r>
          </a:p>
        </p:txBody>
      </p:sp>
      <p:sp>
        <p:nvSpPr>
          <p:cNvPr id="15" name="Oval 14"/>
          <p:cNvSpPr/>
          <p:nvPr/>
        </p:nvSpPr>
        <p:spPr>
          <a:xfrm>
            <a:off x="7589520" y="222199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7699248" y="2148840"/>
            <a:ext cx="3886200" cy="502920"/>
          </a:xfrm>
          <a:prstGeom prst="rect">
            <a:avLst/>
          </a:prstGeom>
          <a:noFill/>
          <a:ln>
            <a:noFill/>
          </a:ln>
          <a:effectLst/>
        </p:spPr>
        <p:txBody>
          <a:bodyPr wrap="square">
            <a:spAutoFit/>
          </a:bodyPr>
          <a:lstStyle/>
          <a:p>
            <a:pPr algn="l"/>
            <a:r>
              <a:rPr sz="900" b="0">
                <a:solidFill>
                  <a:srgbClr val="404040"/>
                </a:solidFill>
                <a:latin typeface="Arial"/>
              </a:rPr>
              <a:t>Closed $1 billion Series K funding round in September 2025 at a valuation exceeding $100 billion</a:t>
            </a:r>
          </a:p>
        </p:txBody>
      </p:sp>
      <p:sp>
        <p:nvSpPr>
          <p:cNvPr id="17" name="Oval 16"/>
          <p:cNvSpPr/>
          <p:nvPr/>
        </p:nvSpPr>
        <p:spPr>
          <a:xfrm>
            <a:off x="7589520" y="277063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7699248" y="2697480"/>
            <a:ext cx="3886200" cy="502920"/>
          </a:xfrm>
          <a:prstGeom prst="rect">
            <a:avLst/>
          </a:prstGeom>
          <a:noFill/>
          <a:ln>
            <a:noFill/>
          </a:ln>
          <a:effectLst/>
        </p:spPr>
        <p:txBody>
          <a:bodyPr wrap="square">
            <a:spAutoFit/>
          </a:bodyPr>
          <a:lstStyle/>
          <a:p>
            <a:pPr algn="l"/>
            <a:r>
              <a:rPr sz="900" b="0">
                <a:solidFill>
                  <a:srgbClr val="404040"/>
                </a:solidFill>
                <a:latin typeface="Arial"/>
              </a:rPr>
              <a:t>Launched Agent Bricks and Lakebase in June 2025, expanding AI and database offerings</a:t>
            </a:r>
          </a:p>
        </p:txBody>
      </p:sp>
      <p:sp>
        <p:nvSpPr>
          <p:cNvPr id="19" name="TextBox 18"/>
          <p:cNvSpPr txBox="1"/>
          <p:nvPr/>
        </p:nvSpPr>
        <p:spPr>
          <a:xfrm>
            <a:off x="731520" y="2743200"/>
            <a:ext cx="5943600" cy="274320"/>
          </a:xfrm>
          <a:prstGeom prst="rect">
            <a:avLst/>
          </a:prstGeom>
          <a:noFill/>
          <a:ln>
            <a:noFill/>
          </a:ln>
          <a:effectLst/>
        </p:spPr>
        <p:txBody>
          <a:bodyPr wrap="square">
            <a:spAutoFit/>
          </a:bodyPr>
          <a:lstStyle/>
          <a:p>
            <a:pPr algn="l"/>
            <a:r>
              <a:rPr sz="1200" b="1">
                <a:solidFill>
                  <a:srgbClr val="183A58"/>
                </a:solidFill>
                <a:latin typeface="Arial"/>
              </a:rPr>
              <a:t>Core Business Lines &amp; Capabilities</a:t>
            </a:r>
          </a:p>
        </p:txBody>
      </p:sp>
      <p:sp>
        <p:nvSpPr>
          <p:cNvPr id="20" name="Oval 19"/>
          <p:cNvSpPr/>
          <p:nvPr/>
        </p:nvSpPr>
        <p:spPr>
          <a:xfrm>
            <a:off x="822960" y="318211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932688" y="3108960"/>
            <a:ext cx="3200400" cy="411480"/>
          </a:xfrm>
          <a:prstGeom prst="rect">
            <a:avLst/>
          </a:prstGeom>
          <a:noFill/>
          <a:ln>
            <a:noFill/>
          </a:ln>
          <a:effectLst/>
        </p:spPr>
        <p:txBody>
          <a:bodyPr wrap="square">
            <a:spAutoFit/>
          </a:bodyPr>
          <a:lstStyle/>
          <a:p>
            <a:pPr algn="l"/>
            <a:r>
              <a:rPr sz="900" b="0">
                <a:solidFill>
                  <a:srgbClr val="404040"/>
                </a:solidFill>
                <a:latin typeface="Arial"/>
              </a:rPr>
              <a:t>Unified Data Analytics Platform, Databricks Lakehouse, Databricks SQL, Delta Lake, Mosaic AI, MLflow, Agent Bricks (AI agents), Lakebase (operational database), Databricks Apps, Managed Machine Learning &amp; AI Infrastructure, Data Engineering, Data Governance, Dashboarding &amp; Visualization, Generative AI Model Development, Feature Store, Foundation Model APIs, Third-party LLM Integration.</a:t>
            </a:r>
          </a:p>
        </p:txBody>
      </p:sp>
      <p:sp>
        <p:nvSpPr>
          <p:cNvPr id="22" name="TextBox 21"/>
          <p:cNvSpPr txBox="1"/>
          <p:nvPr/>
        </p:nvSpPr>
        <p:spPr>
          <a:xfrm>
            <a:off x="731520" y="5303520"/>
            <a:ext cx="6400800" cy="274320"/>
          </a:xfrm>
          <a:prstGeom prst="rect">
            <a:avLst/>
          </a:prstGeom>
          <a:noFill/>
          <a:ln>
            <a:noFill/>
          </a:ln>
          <a:effectLst/>
        </p:spPr>
        <p:txBody>
          <a:bodyPr wrap="square">
            <a:spAutoFit/>
          </a:bodyPr>
          <a:lstStyle/>
          <a:p>
            <a:pPr algn="l"/>
            <a:r>
              <a:rPr sz="1200" b="1">
                <a:solidFill>
                  <a:srgbClr val="183A58"/>
                </a:solidFill>
                <a:latin typeface="Arial"/>
              </a:rPr>
              <a:t>Strategic Market Positioning</a:t>
            </a:r>
          </a:p>
        </p:txBody>
      </p:sp>
      <p:sp>
        <p:nvSpPr>
          <p:cNvPr id="23" name="TextBox 22"/>
          <p:cNvSpPr txBox="1"/>
          <p:nvPr/>
        </p:nvSpPr>
        <p:spPr>
          <a:xfrm>
            <a:off x="731520" y="5577840"/>
            <a:ext cx="6400800" cy="731520"/>
          </a:xfrm>
          <a:prstGeom prst="rect">
            <a:avLst/>
          </a:prstGeom>
          <a:noFill/>
          <a:ln>
            <a:noFill/>
          </a:ln>
          <a:effectLst/>
        </p:spPr>
        <p:txBody>
          <a:bodyPr wrap="square">
            <a:spAutoFit/>
          </a:bodyPr>
          <a:lstStyle/>
          <a:p>
            <a:pPr algn="l"/>
            <a:r>
              <a:rPr sz="1000" b="0">
                <a:solidFill>
                  <a:srgbClr val="404040"/>
                </a:solidFill>
                <a:latin typeface="Arial"/>
              </a:rPr>
              <a:t>Databricks is positioned as a market leader in unified data analytics and AI, differentiating itself through its Lakehouse architecture, rapid innovation in AI agent and database technologies, and strong enterprise adoption. The company competes with Snowflake, Google, and Microsoft by offering an open, scalable, and AI-optimized platform, with a net revenue retention rate above 140% and a focus on enabling enterprises to securely transform data into actionable AI applications.</a:t>
            </a:r>
          </a:p>
        </p:txBody>
      </p:sp>
      <p:sp>
        <p:nvSpPr>
          <p:cNvPr id="24" name="TextBox 23"/>
          <p:cNvSpPr txBox="1"/>
          <p:nvPr/>
        </p:nvSpPr>
        <p:spPr>
          <a:xfrm>
            <a:off x="731520" y="6400800"/>
            <a:ext cx="3657600" cy="182880"/>
          </a:xfrm>
          <a:prstGeom prst="rect">
            <a:avLst/>
          </a:prstGeom>
          <a:noFill/>
        </p:spPr>
        <p:txBody>
          <a:bodyPr wrap="none">
            <a:spAutoFit/>
          </a:bodyPr>
          <a:lstStyle/>
          <a:p>
            <a:pPr algn="l"/>
            <a:r>
              <a:rPr sz="900">
                <a:solidFill>
                  <a:srgbClr val="808080"/>
                </a:solidFill>
                <a:latin typeface="Arial"/>
              </a:rPr>
              <a:t>Confidential | September 11, 2025</a:t>
            </a:r>
          </a:p>
        </p:txBody>
      </p:sp>
      <p:sp>
        <p:nvSpPr>
          <p:cNvPr id="25" name="TextBox 24"/>
          <p:cNvSpPr txBox="1"/>
          <p:nvPr/>
        </p:nvSpPr>
        <p:spPr>
          <a:xfrm>
            <a:off x="8686800" y="6400800"/>
            <a:ext cx="3200400" cy="182880"/>
          </a:xfrm>
          <a:prstGeom prst="rect">
            <a:avLst/>
          </a:prstGeom>
          <a:noFill/>
        </p:spPr>
        <p:txBody>
          <a:bodyPr wrap="none">
            <a:spAutoFit/>
          </a:bodyPr>
          <a:lstStyle/>
          <a:p>
            <a:pPr algn="r"/>
            <a:r>
              <a:rPr sz="900">
                <a:solidFill>
                  <a:srgbClr val="808080"/>
                </a:solidFill>
                <a:latin typeface="Arial"/>
              </a:rPr>
              <a:t>Databricks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731520"/>
            <a:ext cx="10515600" cy="1371600"/>
          </a:xfrm>
          <a:prstGeom prst="rect">
            <a:avLst/>
          </a:prstGeom>
          <a:noFill/>
        </p:spPr>
        <p:txBody>
          <a:bodyPr wrap="none">
            <a:spAutoFit/>
          </a:bodyPr>
          <a:lstStyle/>
          <a:p>
            <a:pPr algn="l"/>
            <a:r>
              <a:rPr sz="1400"/>
              <a:t>Renderer error: 'NoneType' object has no attribute 'get'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Precedent Transactions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1828800" y="1371600"/>
            <a:ext cx="8229600" cy="457200"/>
          </a:xfrm>
          <a:prstGeom prst="rect">
            <a:avLst/>
          </a:prstGeom>
          <a:noFill/>
        </p:spPr>
        <p:txBody>
          <a:bodyPr wrap="none">
            <a:spAutoFit/>
          </a:bodyPr>
          <a:lstStyle/>
          <a:p>
            <a:pPr algn="ctr">
              <a:defRPr sz="1400" b="1">
                <a:solidFill>
                  <a:srgbClr val="183A58"/>
                </a:solidFill>
                <a:latin typeface="Arial"/>
              </a:defRPr>
            </a:pPr>
            <a:r>
              <a:t>EV/Revenue Multiples by Transaction</a:t>
            </a:r>
          </a:p>
        </p:txBody>
      </p:sp>
      <p:sp>
        <p:nvSpPr>
          <p:cNvPr id="5" name="Rectangle 4"/>
          <p:cNvSpPr/>
          <p:nvPr/>
        </p:nvSpPr>
        <p:spPr>
          <a:xfrm>
            <a:off x="1645920" y="2103120"/>
            <a:ext cx="1356360" cy="137160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645920" y="1874520"/>
            <a:ext cx="1356360" cy="182880"/>
          </a:xfrm>
          <a:prstGeom prst="rect">
            <a:avLst/>
          </a:prstGeom>
          <a:noFill/>
        </p:spPr>
        <p:txBody>
          <a:bodyPr wrap="none">
            <a:spAutoFit/>
          </a:bodyPr>
          <a:lstStyle/>
          <a:p>
            <a:pPr algn="ctr">
              <a:defRPr sz="900" b="1">
                <a:latin typeface="Arial"/>
              </a:defRPr>
            </a:pPr>
            <a:r>
              <a:t>3.0x</a:t>
            </a:r>
          </a:p>
        </p:txBody>
      </p:sp>
      <p:sp>
        <p:nvSpPr>
          <p:cNvPr id="7" name="TextBox 6"/>
          <p:cNvSpPr txBox="1"/>
          <p:nvPr/>
        </p:nvSpPr>
        <p:spPr>
          <a:xfrm>
            <a:off x="1645920" y="3566160"/>
            <a:ext cx="1356360" cy="182880"/>
          </a:xfrm>
          <a:prstGeom prst="rect">
            <a:avLst/>
          </a:prstGeom>
          <a:noFill/>
        </p:spPr>
        <p:txBody>
          <a:bodyPr wrap="none">
            <a:spAutoFit/>
          </a:bodyPr>
          <a:lstStyle/>
          <a:p>
            <a:pPr algn="ctr">
              <a:defRPr sz="900">
                <a:latin typeface="Arial"/>
              </a:defRPr>
            </a:pPr>
            <a:r>
              <a:t>T1</a:t>
            </a:r>
          </a:p>
        </p:txBody>
      </p:sp>
      <p:sp>
        <p:nvSpPr>
          <p:cNvPr id="8" name="Rectangle 7"/>
          <p:cNvSpPr/>
          <p:nvPr/>
        </p:nvSpPr>
        <p:spPr>
          <a:xfrm>
            <a:off x="3093720" y="2103120"/>
            <a:ext cx="1356360" cy="137160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3093720" y="1874520"/>
            <a:ext cx="1356360" cy="182880"/>
          </a:xfrm>
          <a:prstGeom prst="rect">
            <a:avLst/>
          </a:prstGeom>
          <a:noFill/>
        </p:spPr>
        <p:txBody>
          <a:bodyPr wrap="none">
            <a:spAutoFit/>
          </a:bodyPr>
          <a:lstStyle/>
          <a:p>
            <a:pPr algn="ctr">
              <a:defRPr sz="900" b="1">
                <a:latin typeface="Arial"/>
              </a:defRPr>
            </a:pPr>
            <a:r>
              <a:t>3.0x</a:t>
            </a:r>
          </a:p>
        </p:txBody>
      </p:sp>
      <p:sp>
        <p:nvSpPr>
          <p:cNvPr id="10" name="TextBox 9"/>
          <p:cNvSpPr txBox="1"/>
          <p:nvPr/>
        </p:nvSpPr>
        <p:spPr>
          <a:xfrm>
            <a:off x="3093720" y="3566160"/>
            <a:ext cx="1356360" cy="182880"/>
          </a:xfrm>
          <a:prstGeom prst="rect">
            <a:avLst/>
          </a:prstGeom>
          <a:noFill/>
        </p:spPr>
        <p:txBody>
          <a:bodyPr wrap="none">
            <a:spAutoFit/>
          </a:bodyPr>
          <a:lstStyle/>
          <a:p>
            <a:pPr algn="ctr">
              <a:defRPr sz="900">
                <a:latin typeface="Arial"/>
              </a:defRPr>
            </a:pPr>
            <a:r>
              <a:t>T2</a:t>
            </a:r>
          </a:p>
        </p:txBody>
      </p:sp>
      <p:sp>
        <p:nvSpPr>
          <p:cNvPr id="11" name="Rectangle 10"/>
          <p:cNvSpPr/>
          <p:nvPr/>
        </p:nvSpPr>
        <p:spPr>
          <a:xfrm>
            <a:off x="4541520" y="2103120"/>
            <a:ext cx="1356360" cy="137160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541520" y="1874520"/>
            <a:ext cx="1356360" cy="182880"/>
          </a:xfrm>
          <a:prstGeom prst="rect">
            <a:avLst/>
          </a:prstGeom>
          <a:noFill/>
        </p:spPr>
        <p:txBody>
          <a:bodyPr wrap="none">
            <a:spAutoFit/>
          </a:bodyPr>
          <a:lstStyle/>
          <a:p>
            <a:pPr algn="ctr">
              <a:defRPr sz="900" b="1">
                <a:latin typeface="Arial"/>
              </a:defRPr>
            </a:pPr>
            <a:r>
              <a:t>3.0x</a:t>
            </a:r>
          </a:p>
        </p:txBody>
      </p:sp>
      <p:sp>
        <p:nvSpPr>
          <p:cNvPr id="13" name="TextBox 12"/>
          <p:cNvSpPr txBox="1"/>
          <p:nvPr/>
        </p:nvSpPr>
        <p:spPr>
          <a:xfrm>
            <a:off x="4541520" y="3566160"/>
            <a:ext cx="1356360" cy="182880"/>
          </a:xfrm>
          <a:prstGeom prst="rect">
            <a:avLst/>
          </a:prstGeom>
          <a:noFill/>
        </p:spPr>
        <p:txBody>
          <a:bodyPr wrap="none">
            <a:spAutoFit/>
          </a:bodyPr>
          <a:lstStyle/>
          <a:p>
            <a:pPr algn="ctr">
              <a:defRPr sz="900">
                <a:latin typeface="Arial"/>
              </a:defRPr>
            </a:pPr>
            <a:r>
              <a:t>T3</a:t>
            </a:r>
          </a:p>
        </p:txBody>
      </p:sp>
      <p:sp>
        <p:nvSpPr>
          <p:cNvPr id="14" name="Rectangle 13"/>
          <p:cNvSpPr/>
          <p:nvPr/>
        </p:nvSpPr>
        <p:spPr>
          <a:xfrm>
            <a:off x="5989320" y="2103120"/>
            <a:ext cx="1356360" cy="137160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5989320" y="1874520"/>
            <a:ext cx="1356360" cy="182880"/>
          </a:xfrm>
          <a:prstGeom prst="rect">
            <a:avLst/>
          </a:prstGeom>
          <a:noFill/>
        </p:spPr>
        <p:txBody>
          <a:bodyPr wrap="none">
            <a:spAutoFit/>
          </a:bodyPr>
          <a:lstStyle/>
          <a:p>
            <a:pPr algn="ctr">
              <a:defRPr sz="900" b="1">
                <a:latin typeface="Arial"/>
              </a:defRPr>
            </a:pPr>
            <a:r>
              <a:t>3.0x</a:t>
            </a:r>
          </a:p>
        </p:txBody>
      </p:sp>
      <p:sp>
        <p:nvSpPr>
          <p:cNvPr id="16" name="TextBox 15"/>
          <p:cNvSpPr txBox="1"/>
          <p:nvPr/>
        </p:nvSpPr>
        <p:spPr>
          <a:xfrm>
            <a:off x="5989320" y="3566160"/>
            <a:ext cx="1356360" cy="182880"/>
          </a:xfrm>
          <a:prstGeom prst="rect">
            <a:avLst/>
          </a:prstGeom>
          <a:noFill/>
        </p:spPr>
        <p:txBody>
          <a:bodyPr wrap="none">
            <a:spAutoFit/>
          </a:bodyPr>
          <a:lstStyle/>
          <a:p>
            <a:pPr algn="ctr">
              <a:defRPr sz="900">
                <a:latin typeface="Arial"/>
              </a:defRPr>
            </a:pPr>
            <a:r>
              <a:t>T4</a:t>
            </a:r>
          </a:p>
        </p:txBody>
      </p:sp>
      <p:sp>
        <p:nvSpPr>
          <p:cNvPr id="17" name="Rectangle 16"/>
          <p:cNvSpPr/>
          <p:nvPr/>
        </p:nvSpPr>
        <p:spPr>
          <a:xfrm>
            <a:off x="7437120" y="2103120"/>
            <a:ext cx="1356360" cy="137160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7437120" y="1874520"/>
            <a:ext cx="1356360" cy="182880"/>
          </a:xfrm>
          <a:prstGeom prst="rect">
            <a:avLst/>
          </a:prstGeom>
          <a:noFill/>
        </p:spPr>
        <p:txBody>
          <a:bodyPr wrap="none">
            <a:spAutoFit/>
          </a:bodyPr>
          <a:lstStyle/>
          <a:p>
            <a:pPr algn="ctr">
              <a:defRPr sz="900" b="1">
                <a:latin typeface="Arial"/>
              </a:defRPr>
            </a:pPr>
            <a:r>
              <a:t>3.0x</a:t>
            </a:r>
          </a:p>
        </p:txBody>
      </p:sp>
      <p:sp>
        <p:nvSpPr>
          <p:cNvPr id="19" name="TextBox 18"/>
          <p:cNvSpPr txBox="1"/>
          <p:nvPr/>
        </p:nvSpPr>
        <p:spPr>
          <a:xfrm>
            <a:off x="7437120" y="3566160"/>
            <a:ext cx="1356360" cy="182880"/>
          </a:xfrm>
          <a:prstGeom prst="rect">
            <a:avLst/>
          </a:prstGeom>
          <a:noFill/>
        </p:spPr>
        <p:txBody>
          <a:bodyPr wrap="none">
            <a:spAutoFit/>
          </a:bodyPr>
          <a:lstStyle/>
          <a:p>
            <a:pPr algn="ctr">
              <a:defRPr sz="900">
                <a:latin typeface="Arial"/>
              </a:defRPr>
            </a:pPr>
            <a:r>
              <a:t>T5</a:t>
            </a:r>
          </a:p>
        </p:txBody>
      </p:sp>
      <p:sp>
        <p:nvSpPr>
          <p:cNvPr id="20" name="Rectangle 19"/>
          <p:cNvSpPr/>
          <p:nvPr/>
        </p:nvSpPr>
        <p:spPr>
          <a:xfrm>
            <a:off x="8884920" y="2103120"/>
            <a:ext cx="1356360" cy="137160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8884920" y="1874520"/>
            <a:ext cx="1356360" cy="182880"/>
          </a:xfrm>
          <a:prstGeom prst="rect">
            <a:avLst/>
          </a:prstGeom>
          <a:noFill/>
        </p:spPr>
        <p:txBody>
          <a:bodyPr wrap="none">
            <a:spAutoFit/>
          </a:bodyPr>
          <a:lstStyle/>
          <a:p>
            <a:pPr algn="ctr">
              <a:defRPr sz="900" b="1">
                <a:latin typeface="Arial"/>
              </a:defRPr>
            </a:pPr>
            <a:r>
              <a:t>3.0x</a:t>
            </a:r>
          </a:p>
        </p:txBody>
      </p:sp>
      <p:sp>
        <p:nvSpPr>
          <p:cNvPr id="22" name="TextBox 21"/>
          <p:cNvSpPr txBox="1"/>
          <p:nvPr/>
        </p:nvSpPr>
        <p:spPr>
          <a:xfrm>
            <a:off x="8884920" y="3566160"/>
            <a:ext cx="1356360" cy="182880"/>
          </a:xfrm>
          <a:prstGeom prst="rect">
            <a:avLst/>
          </a:prstGeom>
          <a:noFill/>
        </p:spPr>
        <p:txBody>
          <a:bodyPr wrap="none">
            <a:spAutoFit/>
          </a:bodyPr>
          <a:lstStyle/>
          <a:p>
            <a:pPr algn="ctr">
              <a:defRPr sz="900">
                <a:latin typeface="Arial"/>
              </a:defRPr>
            </a:pPr>
            <a:r>
              <a:t>T6</a:t>
            </a:r>
          </a:p>
        </p:txBody>
      </p:sp>
      <p:graphicFrame>
        <p:nvGraphicFramePr>
          <p:cNvPr id="23" name="Table 22"/>
          <p:cNvGraphicFramePr>
            <a:graphicFrameLocks noGrp="1"/>
          </p:cNvGraphicFramePr>
          <p:nvPr/>
        </p:nvGraphicFramePr>
        <p:xfrm>
          <a:off x="365760" y="4389120"/>
          <a:ext cx="1188720" cy="2048256"/>
        </p:xfrm>
        <a:graphic>
          <a:graphicData uri="http://schemas.openxmlformats.org/drawingml/2006/table">
            <a:tbl>
              <a:tblPr firstRow="1" bandRow="1">
                <a:tableStyleId>{5C22544A-7EE6-4342-B048-85BDC9FD1C3A}</a:tableStyleId>
              </a:tblPr>
              <a:tblGrid>
                <a:gridCol w="1188720"/>
              </a:tblGrid>
              <a:tr h="292608">
                <a:tc>
                  <a:txBody>
                    <a:bodyPr/>
                    <a:lstStyle/>
                    <a:p>
                      <a:pPr algn="r">
                        <a:defRPr sz="1200" b="1">
                          <a:solidFill>
                            <a:srgbClr val="404040"/>
                          </a:solidFill>
                          <a:latin typeface="Arial"/>
                        </a:defRPr>
                      </a:pPr>
                      <a:r>
                        <a:t>Date</a:t>
                      </a:r>
                    </a:p>
                  </a:txBody>
                  <a:tcPr anchor="ctr">
                    <a:solidFill>
                      <a:srgbClr val="F0F0F0"/>
                    </a:solidFill>
                  </a:tcPr>
                </a:tc>
              </a:tr>
              <a:tr h="292608">
                <a:tc>
                  <a:txBody>
                    <a:bodyPr/>
                    <a:lstStyle/>
                    <a:p>
                      <a:pPr algn="r">
                        <a:defRPr sz="1200" b="1">
                          <a:solidFill>
                            <a:srgbClr val="404040"/>
                          </a:solidFill>
                          <a:latin typeface="Arial"/>
                        </a:defRPr>
                      </a:pPr>
                      <a:r>
                        <a:t>Target</a:t>
                      </a:r>
                    </a:p>
                  </a:txBody>
                  <a:tcPr anchor="ctr">
                    <a:solidFill>
                      <a:srgbClr val="F0F0F0"/>
                    </a:solidFill>
                  </a:tcPr>
                </a:tc>
              </a:tr>
              <a:tr h="292608">
                <a:tc>
                  <a:txBody>
                    <a:bodyPr/>
                    <a:lstStyle/>
                    <a:p>
                      <a:pPr algn="r">
                        <a:defRPr sz="1200" b="1">
                          <a:solidFill>
                            <a:srgbClr val="404040"/>
                          </a:solidFill>
                          <a:latin typeface="Arial"/>
                        </a:defRPr>
                      </a:pPr>
                      <a:r>
                        <a:t>Acquirer</a:t>
                      </a:r>
                    </a:p>
                  </a:txBody>
                  <a:tcPr anchor="ctr">
                    <a:solidFill>
                      <a:srgbClr val="F0F0F0"/>
                    </a:solidFill>
                  </a:tcPr>
                </a:tc>
              </a:tr>
              <a:tr h="292608">
                <a:tc>
                  <a:txBody>
                    <a:bodyPr/>
                    <a:lstStyle/>
                    <a:p>
                      <a:pPr algn="r">
                        <a:defRPr sz="1200" b="1">
                          <a:solidFill>
                            <a:srgbClr val="404040"/>
                          </a:solidFill>
                          <a:latin typeface="Arial"/>
                        </a:defRPr>
                      </a:pPr>
                      <a:r>
                        <a:t>Country</a:t>
                      </a:r>
                    </a:p>
                  </a:txBody>
                  <a:tcPr anchor="ctr">
                    <a:solidFill>
                      <a:srgbClr val="F0F0F0"/>
                    </a:solidFill>
                  </a:tcPr>
                </a:tc>
              </a:tr>
              <a:tr h="292608">
                <a:tc>
                  <a:txBody>
                    <a:bodyPr/>
                    <a:lstStyle/>
                    <a:p>
                      <a:pPr algn="r">
                        <a:defRPr sz="1200" b="1">
                          <a:solidFill>
                            <a:srgbClr val="404040"/>
                          </a:solidFill>
                          <a:latin typeface="Arial"/>
                        </a:defRPr>
                      </a:pPr>
                      <a:r>
                        <a:t>EV ($M)</a:t>
                      </a:r>
                    </a:p>
                  </a:txBody>
                  <a:tcPr anchor="ctr">
                    <a:solidFill>
                      <a:srgbClr val="F0F0F0"/>
                    </a:solidFill>
                  </a:tcPr>
                </a:tc>
              </a:tr>
              <a:tr h="292608">
                <a:tc>
                  <a:txBody>
                    <a:bodyPr/>
                    <a:lstStyle/>
                    <a:p>
                      <a:pPr algn="r">
                        <a:defRPr sz="1200" b="1">
                          <a:solidFill>
                            <a:srgbClr val="404040"/>
                          </a:solidFill>
                          <a:latin typeface="Arial"/>
                        </a:defRPr>
                      </a:pPr>
                      <a:r>
                        <a:t>Revenue ($M)</a:t>
                      </a:r>
                    </a:p>
                  </a:txBody>
                  <a:tcPr anchor="ctr">
                    <a:solidFill>
                      <a:srgbClr val="F0F0F0"/>
                    </a:solidFill>
                  </a:tcPr>
                </a:tc>
              </a:tr>
              <a:tr h="292608">
                <a:tc>
                  <a:txBody>
                    <a:bodyPr/>
                    <a:lstStyle/>
                    <a:p>
                      <a:pPr algn="r">
                        <a:defRPr sz="1200" b="1">
                          <a:solidFill>
                            <a:srgbClr val="404040"/>
                          </a:solidFill>
                          <a:latin typeface="Arial"/>
                        </a:defRPr>
                      </a:pPr>
                      <a:r>
                        <a:t>EV/Revenue</a:t>
                      </a:r>
                    </a:p>
                  </a:txBody>
                  <a:tcPr anchor="ctr">
                    <a:solidFill>
                      <a:srgbClr val="F0F0F0"/>
                    </a:solidFill>
                  </a:tcPr>
                </a:tc>
              </a:tr>
            </a:tbl>
          </a:graphicData>
        </a:graphic>
      </p:graphicFrame>
      <p:graphicFrame>
        <p:nvGraphicFramePr>
          <p:cNvPr id="24" name="Table 23"/>
          <p:cNvGraphicFramePr>
            <a:graphicFrameLocks noGrp="1"/>
          </p:cNvGraphicFramePr>
          <p:nvPr/>
        </p:nvGraphicFramePr>
        <p:xfrm>
          <a:off x="1600200" y="4389120"/>
          <a:ext cx="8686800" cy="2048256"/>
        </p:xfrm>
        <a:graphic>
          <a:graphicData uri="http://schemas.openxmlformats.org/drawingml/2006/table">
            <a:tbl>
              <a:tblPr firstRow="1" bandRow="1">
                <a:tableStyleId>{5C22544A-7EE6-4342-B048-85BDC9FD1C3A}</a:tableStyleId>
              </a:tblPr>
              <a:tblGrid>
                <a:gridCol w="1447800"/>
                <a:gridCol w="1447800"/>
                <a:gridCol w="1447800"/>
                <a:gridCol w="1447800"/>
                <a:gridCol w="1447800"/>
                <a:gridCol w="1447800"/>
              </a:tblGrid>
              <a:tr h="292608">
                <a:tc>
                  <a:txBody>
                    <a:bodyPr/>
                    <a:lstStyle/>
                    <a:p>
                      <a:pPr algn="ctr">
                        <a:defRPr sz="1000">
                          <a:solidFill>
                            <a:srgbClr val="404040"/>
                          </a:solidFill>
                          <a:latin typeface="Arial"/>
                        </a:defRPr>
                      </a:pPr>
                      <a:r>
                        <a:t>May 2023</a:t>
                      </a:r>
                    </a:p>
                  </a:txBody>
                  <a:tcPr anchor="ctr" marL="45720" marR="45720" marT="27432" marB="27432">
                    <a:solidFill>
                      <a:srgbClr val="FFFFFF"/>
                    </a:solidFill>
                  </a:tcPr>
                </a:tc>
                <a:tc>
                  <a:txBody>
                    <a:bodyPr/>
                    <a:lstStyle/>
                    <a:p>
                      <a:pPr algn="ctr">
                        <a:defRPr sz="1000">
                          <a:solidFill>
                            <a:srgbClr val="404040"/>
                          </a:solidFill>
                          <a:latin typeface="Arial"/>
                        </a:defRPr>
                      </a:pPr>
                      <a:r>
                        <a:t>June 2019</a:t>
                      </a:r>
                    </a:p>
                  </a:txBody>
                  <a:tcPr anchor="ctr" marL="45720" marR="45720" marT="27432" marB="27432">
                    <a:solidFill>
                      <a:srgbClr val="FFFFFF"/>
                    </a:solidFill>
                  </a:tcPr>
                </a:tc>
                <a:tc>
                  <a:txBody>
                    <a:bodyPr/>
                    <a:lstStyle/>
                    <a:p>
                      <a:pPr algn="ctr">
                        <a:defRPr sz="1000">
                          <a:solidFill>
                            <a:srgbClr val="404040"/>
                          </a:solidFill>
                          <a:latin typeface="Arial"/>
                        </a:defRPr>
                      </a:pPr>
                      <a:r>
                        <a:t>August 2019</a:t>
                      </a:r>
                    </a:p>
                  </a:txBody>
                  <a:tcPr anchor="ctr" marL="45720" marR="45720" marT="27432" marB="27432">
                    <a:solidFill>
                      <a:srgbClr val="FFFFFF"/>
                    </a:solidFill>
                  </a:tcPr>
                </a:tc>
                <a:tc>
                  <a:txBody>
                    <a:bodyPr/>
                    <a:lstStyle/>
                    <a:p>
                      <a:pPr algn="ctr">
                        <a:defRPr sz="1000">
                          <a:solidFill>
                            <a:srgbClr val="404040"/>
                          </a:solidFill>
                          <a:latin typeface="Arial"/>
                        </a:defRPr>
                      </a:pPr>
                      <a:r>
                        <a:t>July 2019</a:t>
                      </a:r>
                    </a:p>
                  </a:txBody>
                  <a:tcPr anchor="ctr" marL="45720" marR="45720" marT="27432" marB="27432">
                    <a:solidFill>
                      <a:srgbClr val="FFFFFF"/>
                    </a:solidFill>
                  </a:tcPr>
                </a:tc>
                <a:tc>
                  <a:txBody>
                    <a:bodyPr/>
                    <a:lstStyle/>
                    <a:p>
                      <a:pPr algn="ctr">
                        <a:defRPr sz="1000">
                          <a:solidFill>
                            <a:srgbClr val="404040"/>
                          </a:solidFill>
                          <a:latin typeface="Arial"/>
                        </a:defRPr>
                      </a:pPr>
                      <a:r>
                        <a:t>July 2021</a:t>
                      </a:r>
                    </a:p>
                  </a:txBody>
                  <a:tcPr anchor="ctr" marL="45720" marR="45720" marT="27432" marB="27432">
                    <a:solidFill>
                      <a:srgbClr val="FFFFFF"/>
                    </a:solidFill>
                  </a:tcPr>
                </a:tc>
                <a:tc>
                  <a:txBody>
                    <a:bodyPr/>
                    <a:lstStyle/>
                    <a:p>
                      <a:pPr algn="ctr">
                        <a:defRPr sz="1000">
                          <a:solidFill>
                            <a:srgbClr val="404040"/>
                          </a:solidFill>
                          <a:latin typeface="Arial"/>
                        </a:defRPr>
                      </a:pPr>
                      <a:r>
                        <a:t>January 2023</a:t>
                      </a:r>
                    </a:p>
                  </a:txBody>
                  <a:tcPr anchor="ctr" marL="45720" marR="45720" marT="27432" marB="27432">
                    <a:solidFill>
                      <a:srgbClr val="FFFFFF"/>
                    </a:solidFill>
                  </a:tcPr>
                </a:tc>
              </a:tr>
              <a:tr h="292608">
                <a:tc>
                  <a:txBody>
                    <a:bodyPr/>
                    <a:lstStyle/>
                    <a:p>
                      <a:pPr algn="ctr">
                        <a:defRPr sz="1000">
                          <a:solidFill>
                            <a:srgbClr val="404040"/>
                          </a:solidFill>
                          <a:latin typeface="Arial"/>
                        </a:defRPr>
                      </a:pPr>
                      <a:r>
                        <a:t>Neeva</a:t>
                      </a:r>
                    </a:p>
                  </a:txBody>
                  <a:tcPr anchor="ctr" marL="45720" marR="45720" marT="27432" marB="27432">
                    <a:solidFill>
                      <a:srgbClr val="FFFFFF"/>
                    </a:solidFill>
                  </a:tcPr>
                </a:tc>
                <a:tc>
                  <a:txBody>
                    <a:bodyPr/>
                    <a:lstStyle/>
                    <a:p>
                      <a:pPr algn="ctr">
                        <a:defRPr sz="1000">
                          <a:solidFill>
                            <a:srgbClr val="404040"/>
                          </a:solidFill>
                          <a:latin typeface="Arial"/>
                        </a:defRPr>
                      </a:pPr>
                      <a:r>
                        <a:t>Looker</a:t>
                      </a:r>
                    </a:p>
                  </a:txBody>
                  <a:tcPr anchor="ctr" marL="45720" marR="45720" marT="27432" marB="27432">
                    <a:solidFill>
                      <a:srgbClr val="FFFFFF"/>
                    </a:solidFill>
                  </a:tcPr>
                </a:tc>
                <a:tc>
                  <a:txBody>
                    <a:bodyPr/>
                    <a:lstStyle/>
                    <a:p>
                      <a:pPr algn="ctr">
                        <a:defRPr sz="1000">
                          <a:solidFill>
                            <a:srgbClr val="404040"/>
                          </a:solidFill>
                          <a:latin typeface="Arial"/>
                        </a:defRPr>
                      </a:pPr>
                      <a:r>
                        <a:t>Tableau Software</a:t>
                      </a:r>
                    </a:p>
                  </a:txBody>
                  <a:tcPr anchor="ctr" marL="45720" marR="45720" marT="27432" marB="27432">
                    <a:solidFill>
                      <a:srgbClr val="FFFFFF"/>
                    </a:solidFill>
                  </a:tcPr>
                </a:tc>
                <a:tc>
                  <a:txBody>
                    <a:bodyPr/>
                    <a:lstStyle/>
                    <a:p>
                      <a:pPr algn="ctr">
                        <a:defRPr sz="1000">
                          <a:solidFill>
                            <a:srgbClr val="404040"/>
                          </a:solidFill>
                          <a:latin typeface="Arial"/>
                        </a:defRPr>
                      </a:pPr>
                      <a:r>
                        <a:t>Red Hat</a:t>
                      </a:r>
                    </a:p>
                  </a:txBody>
                  <a:tcPr anchor="ctr" marL="45720" marR="45720" marT="27432" marB="27432">
                    <a:solidFill>
                      <a:srgbClr val="FFFFFF"/>
                    </a:solidFill>
                  </a:tcPr>
                </a:tc>
                <a:tc>
                  <a:txBody>
                    <a:bodyPr/>
                    <a:lstStyle/>
                    <a:p>
                      <a:pPr algn="ctr">
                        <a:defRPr sz="1000">
                          <a:solidFill>
                            <a:srgbClr val="404040"/>
                          </a:solidFill>
                          <a:latin typeface="Arial"/>
                        </a:defRPr>
                      </a:pPr>
                      <a:r>
                        <a:t>Talend</a:t>
                      </a:r>
                    </a:p>
                  </a:txBody>
                  <a:tcPr anchor="ctr" marL="45720" marR="45720" marT="27432" marB="27432">
                    <a:solidFill>
                      <a:srgbClr val="FFFFFF"/>
                    </a:solidFill>
                  </a:tcPr>
                </a:tc>
                <a:tc>
                  <a:txBody>
                    <a:bodyPr/>
                    <a:lstStyle/>
                    <a:p>
                      <a:pPr algn="ctr">
                        <a:defRPr sz="1000">
                          <a:solidFill>
                            <a:srgbClr val="404040"/>
                          </a:solidFill>
                          <a:latin typeface="Arial"/>
                        </a:defRPr>
                      </a:pPr>
                      <a:r>
                        <a:t>Talend</a:t>
                      </a:r>
                    </a:p>
                  </a:txBody>
                  <a:tcPr anchor="ctr" marL="45720" marR="45720" marT="27432" marB="27432">
                    <a:solidFill>
                      <a:srgbClr val="FFFFFF"/>
                    </a:solidFill>
                  </a:tcPr>
                </a:tc>
              </a:tr>
              <a:tr h="292608">
                <a:tc>
                  <a:txBody>
                    <a:bodyPr/>
                    <a:lstStyle/>
                    <a:p>
                      <a:pPr algn="ctr">
                        <a:defRPr sz="1000">
                          <a:solidFill>
                            <a:srgbClr val="404040"/>
                          </a:solidFill>
                          <a:latin typeface="Arial"/>
                        </a:defRPr>
                      </a:pPr>
                      <a:r>
                        <a:t>Snowflake</a:t>
                      </a:r>
                    </a:p>
                  </a:txBody>
                  <a:tcPr anchor="ctr" marL="45720" marR="45720" marT="27432" marB="27432">
                    <a:solidFill>
                      <a:srgbClr val="FFFFFF"/>
                    </a:solidFill>
                  </a:tcPr>
                </a:tc>
                <a:tc>
                  <a:txBody>
                    <a:bodyPr/>
                    <a:lstStyle/>
                    <a:p>
                      <a:pPr algn="ctr">
                        <a:defRPr sz="1000">
                          <a:solidFill>
                            <a:srgbClr val="404040"/>
                          </a:solidFill>
                          <a:latin typeface="Arial"/>
                        </a:defRPr>
                      </a:pPr>
                      <a:r>
                        <a:t>Google...</a:t>
                      </a:r>
                    </a:p>
                  </a:txBody>
                  <a:tcPr anchor="ctr" marL="45720" marR="45720" marT="27432" marB="27432">
                    <a:solidFill>
                      <a:srgbClr val="FFFFFF"/>
                    </a:solidFill>
                  </a:tcPr>
                </a:tc>
                <a:tc>
                  <a:txBody>
                    <a:bodyPr/>
                    <a:lstStyle/>
                    <a:p>
                      <a:pPr algn="ctr">
                        <a:defRPr sz="1000">
                          <a:solidFill>
                            <a:srgbClr val="404040"/>
                          </a:solidFill>
                          <a:latin typeface="Arial"/>
                        </a:defRPr>
                      </a:pPr>
                      <a:r>
                        <a:t>Salesforce.com...</a:t>
                      </a:r>
                    </a:p>
                  </a:txBody>
                  <a:tcPr anchor="ctr" marL="45720" marR="45720" marT="27432" marB="27432">
                    <a:solidFill>
                      <a:srgbClr val="FFFFFF"/>
                    </a:solidFill>
                  </a:tcPr>
                </a:tc>
                <a:tc>
                  <a:txBody>
                    <a:bodyPr/>
                    <a:lstStyle/>
                    <a:p>
                      <a:pPr algn="ctr">
                        <a:defRPr sz="1000">
                          <a:solidFill>
                            <a:srgbClr val="404040"/>
                          </a:solidFill>
                          <a:latin typeface="Arial"/>
                        </a:defRPr>
                      </a:pPr>
                      <a:r>
                        <a:t>IBM Corporation</a:t>
                      </a:r>
                    </a:p>
                  </a:txBody>
                  <a:tcPr anchor="ctr" marL="45720" marR="45720" marT="27432" marB="27432">
                    <a:solidFill>
                      <a:srgbClr val="FFFFFF"/>
                    </a:solidFill>
                  </a:tcPr>
                </a:tc>
                <a:tc>
                  <a:txBody>
                    <a:bodyPr/>
                    <a:lstStyle/>
                    <a:p>
                      <a:pPr algn="ctr">
                        <a:defRPr sz="1000">
                          <a:solidFill>
                            <a:srgbClr val="404040"/>
                          </a:solidFill>
                          <a:latin typeface="Arial"/>
                        </a:defRPr>
                      </a:pPr>
                      <a:r>
                        <a:t>Thoma Bravo</a:t>
                      </a:r>
                    </a:p>
                  </a:txBody>
                  <a:tcPr anchor="ctr" marL="45720" marR="45720" marT="27432" marB="27432">
                    <a:solidFill>
                      <a:srgbClr val="FFFFFF"/>
                    </a:solidFill>
                  </a:tcPr>
                </a:tc>
                <a:tc>
                  <a:txBody>
                    <a:bodyPr/>
                    <a:lstStyle/>
                    <a:p>
                      <a:pPr algn="ctr">
                        <a:defRPr sz="1000">
                          <a:solidFill>
                            <a:srgbClr val="404040"/>
                          </a:solidFill>
                          <a:latin typeface="Arial"/>
                        </a:defRPr>
                      </a:pPr>
                      <a:r>
                        <a:t>Qlik</a:t>
                      </a:r>
                    </a:p>
                  </a:txBody>
                  <a:tcPr anchor="ctr" marL="45720" marR="45720" marT="27432" marB="27432">
                    <a:solidFill>
                      <a:srgbClr val="FFFFFF"/>
                    </a:solidFill>
                  </a:tcPr>
                </a:tc>
              </a:tr>
              <a:tr h="292608">
                <a:tc>
                  <a:txBody>
                    <a:bodyPr/>
                    <a:lstStyle/>
                    <a:p>
                      <a:pPr algn="ctr">
                        <a:defRPr sz="1000">
                          <a:solidFill>
                            <a:srgbClr val="404040"/>
                          </a:solidFill>
                          <a:latin typeface="Arial"/>
                        </a:defRPr>
                      </a:pPr>
                      <a:r>
                        <a:t>N/A</a:t>
                      </a:r>
                    </a:p>
                  </a:txBody>
                  <a:tcPr anchor="ctr" marL="45720" marR="45720" marT="27432" marB="27432">
                    <a:solidFill>
                      <a:srgbClr val="FFFFFF"/>
                    </a:solidFill>
                  </a:tcPr>
                </a:tc>
                <a:tc>
                  <a:txBody>
                    <a:bodyPr/>
                    <a:lstStyle/>
                    <a:p>
                      <a:pPr algn="ctr">
                        <a:defRPr sz="1000">
                          <a:solidFill>
                            <a:srgbClr val="404040"/>
                          </a:solidFill>
                          <a:latin typeface="Arial"/>
                        </a:defRPr>
                      </a:pPr>
                      <a:r>
                        <a:t>N/A</a:t>
                      </a:r>
                    </a:p>
                  </a:txBody>
                  <a:tcPr anchor="ctr" marL="45720" marR="45720" marT="27432" marB="27432">
                    <a:solidFill>
                      <a:srgbClr val="FFFFFF"/>
                    </a:solidFill>
                  </a:tcPr>
                </a:tc>
                <a:tc>
                  <a:txBody>
                    <a:bodyPr/>
                    <a:lstStyle/>
                    <a:p>
                      <a:pPr algn="ctr">
                        <a:defRPr sz="1000">
                          <a:solidFill>
                            <a:srgbClr val="404040"/>
                          </a:solidFill>
                          <a:latin typeface="Arial"/>
                        </a:defRPr>
                      </a:pPr>
                      <a:r>
                        <a:t>N/A</a:t>
                      </a:r>
                    </a:p>
                  </a:txBody>
                  <a:tcPr anchor="ctr" marL="45720" marR="45720" marT="27432" marB="27432">
                    <a:solidFill>
                      <a:srgbClr val="FFFFFF"/>
                    </a:solidFill>
                  </a:tcPr>
                </a:tc>
                <a:tc>
                  <a:txBody>
                    <a:bodyPr/>
                    <a:lstStyle/>
                    <a:p>
                      <a:pPr algn="ctr">
                        <a:defRPr sz="1000">
                          <a:solidFill>
                            <a:srgbClr val="404040"/>
                          </a:solidFill>
                          <a:latin typeface="Arial"/>
                        </a:defRPr>
                      </a:pPr>
                      <a:r>
                        <a:t>N/A</a:t>
                      </a:r>
                    </a:p>
                  </a:txBody>
                  <a:tcPr anchor="ctr" marL="45720" marR="45720" marT="27432" marB="27432">
                    <a:solidFill>
                      <a:srgbClr val="FFFFFF"/>
                    </a:solidFill>
                  </a:tcPr>
                </a:tc>
                <a:tc>
                  <a:txBody>
                    <a:bodyPr/>
                    <a:lstStyle/>
                    <a:p>
                      <a:pPr algn="ctr">
                        <a:defRPr sz="1000">
                          <a:solidFill>
                            <a:srgbClr val="404040"/>
                          </a:solidFill>
                          <a:latin typeface="Arial"/>
                        </a:defRPr>
                      </a:pPr>
                      <a:r>
                        <a:t>N/A</a:t>
                      </a:r>
                    </a:p>
                  </a:txBody>
                  <a:tcPr anchor="ctr" marL="45720" marR="45720" marT="27432" marB="27432">
                    <a:solidFill>
                      <a:srgbClr val="FFFFFF"/>
                    </a:solidFill>
                  </a:tcPr>
                </a:tc>
                <a:tc>
                  <a:txBody>
                    <a:bodyPr/>
                    <a:lstStyle/>
                    <a:p>
                      <a:pPr algn="ctr">
                        <a:defRPr sz="1000">
                          <a:solidFill>
                            <a:srgbClr val="404040"/>
                          </a:solidFill>
                          <a:latin typeface="Arial"/>
                        </a:defRPr>
                      </a:pPr>
                      <a:r>
                        <a:t>N/A</a:t>
                      </a:r>
                    </a:p>
                  </a:txBody>
                  <a:tcPr anchor="ctr" marL="45720" marR="45720" marT="27432" marB="27432">
                    <a:solidFill>
                      <a:srgbClr val="FFFFFF"/>
                    </a:solidFill>
                  </a:tcPr>
                </a:tc>
              </a:tr>
              <a:tr h="292608">
                <a:tc>
                  <a:txBody>
                    <a:bodyPr/>
                    <a:lstStyle/>
                    <a:p>
                      <a:pPr algn="ctr">
                        <a:defRPr sz="1000">
                          <a:solidFill>
                            <a:srgbClr val="404040"/>
                          </a:solidFill>
                          <a:latin typeface="Arial"/>
                        </a:defRPr>
                      </a:pPr>
                      <a:r>
                        <a:t>$300</a:t>
                      </a:r>
                    </a:p>
                  </a:txBody>
                  <a:tcPr anchor="ctr" marL="45720" marR="45720" marT="27432" marB="27432">
                    <a:solidFill>
                      <a:srgbClr val="FFFFFF"/>
                    </a:solidFill>
                  </a:tcPr>
                </a:tc>
                <a:tc>
                  <a:txBody>
                    <a:bodyPr/>
                    <a:lstStyle/>
                    <a:p>
                      <a:pPr algn="ctr">
                        <a:defRPr sz="1000">
                          <a:solidFill>
                            <a:srgbClr val="404040"/>
                          </a:solidFill>
                          <a:latin typeface="Arial"/>
                        </a:defRPr>
                      </a:pPr>
                      <a:r>
                        <a:t>$300</a:t>
                      </a:r>
                    </a:p>
                  </a:txBody>
                  <a:tcPr anchor="ctr" marL="45720" marR="45720" marT="27432" marB="27432">
                    <a:solidFill>
                      <a:srgbClr val="FFFFFF"/>
                    </a:solidFill>
                  </a:tcPr>
                </a:tc>
                <a:tc>
                  <a:txBody>
                    <a:bodyPr/>
                    <a:lstStyle/>
                    <a:p>
                      <a:pPr algn="ctr">
                        <a:defRPr sz="1000">
                          <a:solidFill>
                            <a:srgbClr val="404040"/>
                          </a:solidFill>
                          <a:latin typeface="Arial"/>
                        </a:defRPr>
                      </a:pPr>
                      <a:r>
                        <a:t>$300</a:t>
                      </a:r>
                    </a:p>
                  </a:txBody>
                  <a:tcPr anchor="ctr" marL="45720" marR="45720" marT="27432" marB="27432">
                    <a:solidFill>
                      <a:srgbClr val="FFFFFF"/>
                    </a:solidFill>
                  </a:tcPr>
                </a:tc>
                <a:tc>
                  <a:txBody>
                    <a:bodyPr/>
                    <a:lstStyle/>
                    <a:p>
                      <a:pPr algn="ctr">
                        <a:defRPr sz="1000">
                          <a:solidFill>
                            <a:srgbClr val="404040"/>
                          </a:solidFill>
                          <a:latin typeface="Arial"/>
                        </a:defRPr>
                      </a:pPr>
                      <a:r>
                        <a:t>$300</a:t>
                      </a:r>
                    </a:p>
                  </a:txBody>
                  <a:tcPr anchor="ctr" marL="45720" marR="45720" marT="27432" marB="27432">
                    <a:solidFill>
                      <a:srgbClr val="FFFFFF"/>
                    </a:solidFill>
                  </a:tcPr>
                </a:tc>
                <a:tc>
                  <a:txBody>
                    <a:bodyPr/>
                    <a:lstStyle/>
                    <a:p>
                      <a:pPr algn="ctr">
                        <a:defRPr sz="1000">
                          <a:solidFill>
                            <a:srgbClr val="404040"/>
                          </a:solidFill>
                          <a:latin typeface="Arial"/>
                        </a:defRPr>
                      </a:pPr>
                      <a:r>
                        <a:t>$300</a:t>
                      </a:r>
                    </a:p>
                  </a:txBody>
                  <a:tcPr anchor="ctr" marL="45720" marR="45720" marT="27432" marB="27432">
                    <a:solidFill>
                      <a:srgbClr val="FFFFFF"/>
                    </a:solidFill>
                  </a:tcPr>
                </a:tc>
                <a:tc>
                  <a:txBody>
                    <a:bodyPr/>
                    <a:lstStyle/>
                    <a:p>
                      <a:pPr algn="ctr">
                        <a:defRPr sz="1000">
                          <a:solidFill>
                            <a:srgbClr val="404040"/>
                          </a:solidFill>
                          <a:latin typeface="Arial"/>
                        </a:defRPr>
                      </a:pPr>
                      <a:r>
                        <a:t>$300</a:t>
                      </a:r>
                    </a:p>
                  </a:txBody>
                  <a:tcPr anchor="ctr" marL="45720" marR="45720" marT="27432" marB="27432">
                    <a:solidFill>
                      <a:srgbClr val="FFFFFF"/>
                    </a:solidFill>
                  </a:tcPr>
                </a:tc>
              </a:tr>
              <a:tr h="292608">
                <a:tc>
                  <a:txBody>
                    <a:bodyPr/>
                    <a:lstStyle/>
                    <a:p>
                      <a:pPr algn="ctr">
                        <a:defRPr sz="1000">
                          <a:solidFill>
                            <a:srgbClr val="404040"/>
                          </a:solidFill>
                          <a:latin typeface="Arial"/>
                        </a:defRPr>
                      </a:pPr>
                      <a:r>
                        <a:t>$100</a:t>
                      </a:r>
                    </a:p>
                  </a:txBody>
                  <a:tcPr anchor="ctr" marL="45720" marR="45720" marT="27432" marB="27432">
                    <a:solidFill>
                      <a:srgbClr val="FFFFFF"/>
                    </a:solidFill>
                  </a:tcPr>
                </a:tc>
                <a:tc>
                  <a:txBody>
                    <a:bodyPr/>
                    <a:lstStyle/>
                    <a:p>
                      <a:pPr algn="ctr">
                        <a:defRPr sz="1000">
                          <a:solidFill>
                            <a:srgbClr val="404040"/>
                          </a:solidFill>
                          <a:latin typeface="Arial"/>
                        </a:defRPr>
                      </a:pPr>
                      <a:r>
                        <a:t>$100</a:t>
                      </a:r>
                    </a:p>
                  </a:txBody>
                  <a:tcPr anchor="ctr" marL="45720" marR="45720" marT="27432" marB="27432">
                    <a:solidFill>
                      <a:srgbClr val="FFFFFF"/>
                    </a:solidFill>
                  </a:tcPr>
                </a:tc>
                <a:tc>
                  <a:txBody>
                    <a:bodyPr/>
                    <a:lstStyle/>
                    <a:p>
                      <a:pPr algn="ctr">
                        <a:defRPr sz="1000">
                          <a:solidFill>
                            <a:srgbClr val="404040"/>
                          </a:solidFill>
                          <a:latin typeface="Arial"/>
                        </a:defRPr>
                      </a:pPr>
                      <a:r>
                        <a:t>$100</a:t>
                      </a:r>
                    </a:p>
                  </a:txBody>
                  <a:tcPr anchor="ctr" marL="45720" marR="45720" marT="27432" marB="27432">
                    <a:solidFill>
                      <a:srgbClr val="FFFFFF"/>
                    </a:solidFill>
                  </a:tcPr>
                </a:tc>
                <a:tc>
                  <a:txBody>
                    <a:bodyPr/>
                    <a:lstStyle/>
                    <a:p>
                      <a:pPr algn="ctr">
                        <a:defRPr sz="1000">
                          <a:solidFill>
                            <a:srgbClr val="404040"/>
                          </a:solidFill>
                          <a:latin typeface="Arial"/>
                        </a:defRPr>
                      </a:pPr>
                      <a:r>
                        <a:t>$100</a:t>
                      </a:r>
                    </a:p>
                  </a:txBody>
                  <a:tcPr anchor="ctr" marL="45720" marR="45720" marT="27432" marB="27432">
                    <a:solidFill>
                      <a:srgbClr val="FFFFFF"/>
                    </a:solidFill>
                  </a:tcPr>
                </a:tc>
                <a:tc>
                  <a:txBody>
                    <a:bodyPr/>
                    <a:lstStyle/>
                    <a:p>
                      <a:pPr algn="ctr">
                        <a:defRPr sz="1000">
                          <a:solidFill>
                            <a:srgbClr val="404040"/>
                          </a:solidFill>
                          <a:latin typeface="Arial"/>
                        </a:defRPr>
                      </a:pPr>
                      <a:r>
                        <a:t>$100</a:t>
                      </a:r>
                    </a:p>
                  </a:txBody>
                  <a:tcPr anchor="ctr" marL="45720" marR="45720" marT="27432" marB="27432">
                    <a:solidFill>
                      <a:srgbClr val="FFFFFF"/>
                    </a:solidFill>
                  </a:tcPr>
                </a:tc>
                <a:tc>
                  <a:txBody>
                    <a:bodyPr/>
                    <a:lstStyle/>
                    <a:p>
                      <a:pPr algn="ctr">
                        <a:defRPr sz="1000">
                          <a:solidFill>
                            <a:srgbClr val="404040"/>
                          </a:solidFill>
                          <a:latin typeface="Arial"/>
                        </a:defRPr>
                      </a:pPr>
                      <a:r>
                        <a:t>$100</a:t>
                      </a:r>
                    </a:p>
                  </a:txBody>
                  <a:tcPr anchor="ctr" marL="45720" marR="45720" marT="27432" marB="27432">
                    <a:solidFill>
                      <a:srgbClr val="FFFFFF"/>
                    </a:solidFill>
                  </a:tcPr>
                </a:tc>
              </a:tr>
              <a:tr h="292608">
                <a:tc>
                  <a:txBody>
                    <a:bodyPr/>
                    <a:lstStyle/>
                    <a:p>
                      <a:pPr algn="ctr">
                        <a:defRPr sz="1000">
                          <a:solidFill>
                            <a:srgbClr val="404040"/>
                          </a:solidFill>
                          <a:latin typeface="Arial"/>
                        </a:defRPr>
                      </a:pPr>
                      <a:r>
                        <a:t>3.0x</a:t>
                      </a:r>
                    </a:p>
                  </a:txBody>
                  <a:tcPr anchor="ctr" marL="45720" marR="45720" marT="27432" marB="27432">
                    <a:solidFill>
                      <a:srgbClr val="FFFFFF"/>
                    </a:solidFill>
                  </a:tcPr>
                </a:tc>
                <a:tc>
                  <a:txBody>
                    <a:bodyPr/>
                    <a:lstStyle/>
                    <a:p>
                      <a:pPr algn="ctr">
                        <a:defRPr sz="1000">
                          <a:solidFill>
                            <a:srgbClr val="404040"/>
                          </a:solidFill>
                          <a:latin typeface="Arial"/>
                        </a:defRPr>
                      </a:pPr>
                      <a:r>
                        <a:t>3.0x</a:t>
                      </a:r>
                    </a:p>
                  </a:txBody>
                  <a:tcPr anchor="ctr" marL="45720" marR="45720" marT="27432" marB="27432">
                    <a:solidFill>
                      <a:srgbClr val="FFFFFF"/>
                    </a:solidFill>
                  </a:tcPr>
                </a:tc>
                <a:tc>
                  <a:txBody>
                    <a:bodyPr/>
                    <a:lstStyle/>
                    <a:p>
                      <a:pPr algn="ctr">
                        <a:defRPr sz="1000">
                          <a:solidFill>
                            <a:srgbClr val="404040"/>
                          </a:solidFill>
                          <a:latin typeface="Arial"/>
                        </a:defRPr>
                      </a:pPr>
                      <a:r>
                        <a:t>3.0x</a:t>
                      </a:r>
                    </a:p>
                  </a:txBody>
                  <a:tcPr anchor="ctr" marL="45720" marR="45720" marT="27432" marB="27432">
                    <a:solidFill>
                      <a:srgbClr val="FFFFFF"/>
                    </a:solidFill>
                  </a:tcPr>
                </a:tc>
                <a:tc>
                  <a:txBody>
                    <a:bodyPr/>
                    <a:lstStyle/>
                    <a:p>
                      <a:pPr algn="ctr">
                        <a:defRPr sz="1000">
                          <a:solidFill>
                            <a:srgbClr val="404040"/>
                          </a:solidFill>
                          <a:latin typeface="Arial"/>
                        </a:defRPr>
                      </a:pPr>
                      <a:r>
                        <a:t>3.0x</a:t>
                      </a:r>
                    </a:p>
                  </a:txBody>
                  <a:tcPr anchor="ctr" marL="45720" marR="45720" marT="27432" marB="27432">
                    <a:solidFill>
                      <a:srgbClr val="FFFFFF"/>
                    </a:solidFill>
                  </a:tcPr>
                </a:tc>
                <a:tc>
                  <a:txBody>
                    <a:bodyPr/>
                    <a:lstStyle/>
                    <a:p>
                      <a:pPr algn="ctr">
                        <a:defRPr sz="1000">
                          <a:solidFill>
                            <a:srgbClr val="404040"/>
                          </a:solidFill>
                          <a:latin typeface="Arial"/>
                        </a:defRPr>
                      </a:pPr>
                      <a:r>
                        <a:t>3.0x</a:t>
                      </a:r>
                    </a:p>
                  </a:txBody>
                  <a:tcPr anchor="ctr" marL="45720" marR="45720" marT="27432" marB="27432">
                    <a:solidFill>
                      <a:srgbClr val="FFFFFF"/>
                    </a:solidFill>
                  </a:tcPr>
                </a:tc>
                <a:tc>
                  <a:txBody>
                    <a:bodyPr/>
                    <a:lstStyle/>
                    <a:p>
                      <a:pPr algn="ctr">
                        <a:defRPr sz="1000">
                          <a:solidFill>
                            <a:srgbClr val="404040"/>
                          </a:solidFill>
                          <a:latin typeface="Arial"/>
                        </a:defRPr>
                      </a:pPr>
                      <a:r>
                        <a:t>3.0x</a:t>
                      </a:r>
                    </a:p>
                  </a:txBody>
                  <a:tcPr anchor="ctr" marL="45720" marR="45720" marT="27432" marB="27432">
                    <a:solidFill>
                      <a:srgbClr val="FFFFFF"/>
                    </a:solidFill>
                  </a:tcPr>
                </a:tc>
              </a:tr>
            </a:tbl>
          </a:graphicData>
        </a:graphic>
      </p:graphicFrame>
      <p:sp>
        <p:nvSpPr>
          <p:cNvPr id="25" name="TextBox 24"/>
          <p:cNvSpPr txBox="1"/>
          <p:nvPr/>
        </p:nvSpPr>
        <p:spPr>
          <a:xfrm>
            <a:off x="457200" y="6400800"/>
            <a:ext cx="5486400" cy="365760"/>
          </a:xfrm>
          <a:prstGeom prst="rect">
            <a:avLst/>
          </a:prstGeom>
          <a:noFill/>
        </p:spPr>
        <p:txBody>
          <a:bodyPr wrap="none">
            <a:spAutoFit/>
          </a:bodyPr>
          <a:lstStyle/>
          <a:p>
            <a:pPr>
              <a:defRPr sz="900">
                <a:solidFill>
                  <a:srgbClr val="808080"/>
                </a:solidFill>
                <a:latin typeface="Arial"/>
              </a:defRPr>
            </a:pPr>
            <a:r>
              <a:t>Confidential | September 2025</a:t>
            </a:r>
          </a:p>
        </p:txBody>
      </p:sp>
      <p:sp>
        <p:nvSpPr>
          <p:cNvPr id="26" name="TextBox 25"/>
          <p:cNvSpPr txBox="1"/>
          <p:nvPr/>
        </p:nvSpPr>
        <p:spPr>
          <a:xfrm>
            <a:off x="6705295" y="6400800"/>
            <a:ext cx="5486400" cy="365760"/>
          </a:xfrm>
          <a:prstGeom prst="rect">
            <a:avLst/>
          </a:prstGeom>
          <a:noFill/>
        </p:spPr>
        <p:txBody>
          <a:bodyPr wrap="none">
            <a:spAutoFit/>
          </a:bodyPr>
          <a:lstStyle/>
          <a:p>
            <a:pPr algn="r">
              <a:defRPr sz="900">
                <a:solidFill>
                  <a:srgbClr val="808080"/>
                </a:solidFill>
                <a:latin typeface="Arial"/>
              </a:defRPr>
            </a:pPr>
            <a:r>
              <a:t>Databricks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Valuation Overview</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280160"/>
            <a:ext cx="10058400" cy="274320"/>
          </a:xfrm>
          <a:prstGeom prst="rect">
            <a:avLst/>
          </a:prstGeom>
          <a:noFill/>
        </p:spPr>
        <p:txBody>
          <a:bodyPr wrap="none">
            <a:spAutoFit/>
          </a:bodyPr>
          <a:lstStyle/>
          <a:p>
            <a:pPr algn="ctr">
              <a:defRPr sz="1400" b="1">
                <a:solidFill>
                  <a:srgbClr val="183A58"/>
                </a:solidFill>
                <a:latin typeface="Arial"/>
              </a:defRPr>
            </a:pPr>
            <a:r>
              <a:t>Implied EV/Post IRFS-16 EBITDA</a:t>
            </a:r>
          </a:p>
        </p:txBody>
      </p:sp>
      <p:graphicFrame>
        <p:nvGraphicFramePr>
          <p:cNvPr id="5" name="Table 4"/>
          <p:cNvGraphicFramePr>
            <a:graphicFrameLocks noGrp="1"/>
          </p:cNvGraphicFramePr>
          <p:nvPr/>
        </p:nvGraphicFramePr>
        <p:xfrm>
          <a:off x="457200" y="1645920"/>
          <a:ext cx="11247120" cy="4114800"/>
        </p:xfrm>
        <a:graphic>
          <a:graphicData uri="http://schemas.openxmlformats.org/drawingml/2006/table">
            <a:tbl>
              <a:tblPr firstRow="1" bandRow="1">
                <a:tableStyleId>{5C22544A-7EE6-4342-B048-85BDC9FD1C3A}</a:tableStyleId>
              </a:tblPr>
              <a:tblGrid>
                <a:gridCol w="1828800"/>
                <a:gridCol w="4114800"/>
                <a:gridCol w="1828800"/>
                <a:gridCol w="1371600"/>
                <a:gridCol w="2103120"/>
              </a:tblGrid>
              <a:tr h="2057400">
                <a:tc>
                  <a:txBody>
                    <a:bodyPr/>
                    <a:lstStyle/>
                    <a:p>
                      <a:pPr algn="ctr"/>
                      <a:r>
                        <a:rPr sz="1000" b="1">
                          <a:solidFill>
                            <a:srgbClr val="FFFFFF"/>
                          </a:solidFill>
                          <a:latin typeface="Arial"/>
                        </a:rPr>
                        <a:t>Methodology</a:t>
                      </a:r>
                    </a:p>
                  </a:txBody>
                  <a:tcPr>
                    <a:solidFill>
                      <a:srgbClr val="183A58"/>
                    </a:solidFill>
                  </a:tcPr>
                </a:tc>
                <a:tc>
                  <a:txBody>
                    <a:bodyPr/>
                    <a:lstStyle/>
                    <a:p>
                      <a:pPr algn="ctr"/>
                      <a:r>
                        <a:rPr sz="1000" b="1">
                          <a:solidFill>
                            <a:srgbClr val="FFFFFF"/>
                          </a:solidFill>
                          <a:latin typeface="Arial"/>
                        </a:rPr>
                        <a:t>Commentary</a:t>
                      </a:r>
                    </a:p>
                  </a:txBody>
                  <a:tcPr>
                    <a:solidFill>
                      <a:srgbClr val="183A58"/>
                    </a:solidFill>
                  </a:tcPr>
                </a:tc>
                <a:tc>
                  <a:txBody>
                    <a:bodyPr/>
                    <a:lstStyle/>
                    <a:p>
                      <a:pPr algn="ctr"/>
                      <a:r>
                        <a:rPr sz="1000" b="1">
                          <a:solidFill>
                            <a:srgbClr val="FFFFFF"/>
                          </a:solidFill>
                          <a:latin typeface="Arial"/>
                        </a:rPr>
                        <a:t>Enterprise Value</a:t>
                      </a:r>
                    </a:p>
                  </a:txBody>
                  <a:tcPr>
                    <a:solidFill>
                      <a:srgbClr val="183A58"/>
                    </a:solidFill>
                  </a:tcPr>
                </a:tc>
                <a:tc>
                  <a:txBody>
                    <a:bodyPr/>
                    <a:lstStyle/>
                    <a:p>
                      <a:pPr algn="ctr"/>
                      <a:r>
                        <a:rPr sz="1000" b="1">
                          <a:solidFill>
                            <a:srgbClr val="FFFFFF"/>
                          </a:solidFill>
                          <a:latin typeface="Arial"/>
                        </a:rPr>
                        <a:t>Metric</a:t>
                      </a:r>
                    </a:p>
                  </a:txBody>
                  <a:tcPr>
                    <a:solidFill>
                      <a:srgbClr val="183A58"/>
                    </a:solidFill>
                  </a:tcPr>
                </a:tc>
                <a:tc>
                  <a:txBody>
                    <a:bodyPr/>
                    <a:lstStyle/>
                    <a:p>
                      <a:pPr algn="ctr"/>
                      <a:r>
                        <a:rPr sz="1000" b="1">
                          <a:solidFill>
                            <a:srgbClr val="FFFFFF"/>
                          </a:solidFill>
                          <a:latin typeface="Arial"/>
                        </a:rPr>
                        <a:t>22A' / 23E (Rev)</a:t>
                      </a:r>
                    </a:p>
                  </a:txBody>
                  <a:tcPr>
                    <a:solidFill>
                      <a:srgbClr val="183A58"/>
                    </a:solidFill>
                  </a:tcPr>
                </a:tc>
              </a:tr>
              <a:tr h="2057400">
                <a:tc>
                  <a:txBody>
                    <a:bodyPr/>
                    <a:lstStyle/>
                    <a:p>
                      <a:pPr algn="ctr"/>
                      <a:r>
                        <a:rPr sz="900">
                          <a:solidFill>
                            <a:srgbClr val="404040"/>
                          </a:solidFill>
                          <a:latin typeface="Arial"/>
                        </a:rPr>
                        <a:t>Trading Multiples</a:t>
                      </a:r>
                    </a:p>
                  </a:txBody>
                  <a:tcPr>
                    <a:solidFill>
                      <a:srgbClr val="F0F0F0"/>
                    </a:solidFill>
                  </a:tcPr>
                </a:tc>
                <a:tc>
                  <a:txBody>
                    <a:bodyPr/>
                    <a:lstStyle/>
                    <a:p>
                      <a:pPr algn="l"/>
                      <a:r>
                        <a:rPr sz="900">
                          <a:solidFill>
                            <a:srgbClr val="404040"/>
                          </a:solidFill>
                          <a:latin typeface="Arial"/>
                        </a:rPr>
                        <a:t>Based on comparable analysis</a:t>
                      </a:r>
                    </a:p>
                  </a:txBody>
                  <a:tcPr>
                    <a:solidFill>
                      <a:srgbClr val="FFFFFF"/>
                    </a:solidFill>
                  </a:tcPr>
                </a:tc>
                <a:tc>
                  <a:txBody>
                    <a:bodyPr/>
                    <a:lstStyle/>
                    <a:p>
                      <a:pPr algn="ctr"/>
                      <a:r>
                        <a:rPr sz="900">
                          <a:solidFill>
                            <a:srgbClr val="404040"/>
                          </a:solidFill>
                          <a:latin typeface="Arial"/>
                        </a:rPr>
                        <a:t>$50M-100M</a:t>
                      </a:r>
                    </a:p>
                  </a:txBody>
                  <a:tcPr>
                    <a:solidFill>
                      <a:srgbClr val="FFFFFF"/>
                    </a:solidFill>
                  </a:tcPr>
                </a:tc>
                <a:tc>
                  <a:txBody>
                    <a:bodyPr/>
                    <a:lstStyle/>
                    <a:p>
                      <a:pPr algn="ctr"/>
                    </a:p>
                  </a:txBody>
                  <a:tcPr>
                    <a:solidFill>
                      <a:srgbClr val="FFFFFF"/>
                    </a:solidFill>
                  </a:tcPr>
                </a:tc>
                <a:tc>
                  <a:txBody>
                    <a:bodyPr/>
                    <a:lstStyle/>
                    <a:p>
                      <a:pPr algn="ctr"/>
                    </a:p>
                  </a:txBody>
                  <a:tcPr>
                    <a:solidFill>
                      <a:srgbClr val="FFFFFF"/>
                    </a:solidFill>
                  </a:tcPr>
                </a:tc>
              </a:tr>
            </a:tbl>
          </a:graphicData>
        </a:graphic>
      </p:graphicFrame>
      <p:sp>
        <p:nvSpPr>
          <p:cNvPr id="6" name="TextBox 5"/>
          <p:cNvSpPr txBox="1"/>
          <p:nvPr/>
        </p:nvSpPr>
        <p:spPr>
          <a:xfrm>
            <a:off x="457200" y="6400800"/>
            <a:ext cx="5486400" cy="365760"/>
          </a:xfrm>
          <a:prstGeom prst="rect">
            <a:avLst/>
          </a:prstGeom>
          <a:noFill/>
        </p:spPr>
        <p:txBody>
          <a:bodyPr wrap="none">
            <a:spAutoFit/>
          </a:bodyPr>
          <a:lstStyle/>
          <a:p>
            <a:pPr algn="l">
              <a:defRPr sz="800">
                <a:solidFill>
                  <a:srgbClr val="808080"/>
                </a:solidFill>
                <a:latin typeface="Arial"/>
              </a:defRPr>
            </a:pPr>
            <a:r>
              <a:t>Confidential | September 2025</a:t>
            </a:r>
          </a:p>
        </p:txBody>
      </p:sp>
      <p:sp>
        <p:nvSpPr>
          <p:cNvPr id="7" name="TextBox 6"/>
          <p:cNvSpPr txBox="1"/>
          <p:nvPr/>
        </p:nvSpPr>
        <p:spPr>
          <a:xfrm>
            <a:off x="6705295" y="6400800"/>
            <a:ext cx="5486400" cy="365760"/>
          </a:xfrm>
          <a:prstGeom prst="rect">
            <a:avLst/>
          </a:prstGeom>
          <a:noFill/>
        </p:spPr>
        <p:txBody>
          <a:bodyPr wrap="none">
            <a:spAutoFit/>
          </a:bodyPr>
          <a:lstStyle/>
          <a:p>
            <a:pPr algn="r">
              <a:defRPr sz="800">
                <a:solidFill>
                  <a:srgbClr val="808080"/>
                </a:solidFill>
                <a:latin typeface="Arial"/>
              </a:defRPr>
            </a:pPr>
            <a:r>
              <a:t>Databricks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Strategic Buyers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1828800" y="2743200"/>
            <a:ext cx="8229600" cy="914400"/>
          </a:xfrm>
          <a:prstGeom prst="rect">
            <a:avLst/>
          </a:prstGeom>
          <a:noFill/>
          <a:ln>
            <a:noFill/>
          </a:ln>
          <a:effectLst/>
        </p:spPr>
        <p:txBody>
          <a:bodyPr wrap="square">
            <a:spAutoFit/>
          </a:bodyPr>
          <a:lstStyle/>
          <a:p>
            <a:pPr algn="ctr"/>
            <a:r>
              <a:rPr sz="1400" b="0">
                <a:solidFill>
                  <a:srgbClr val="404040"/>
                </a:solidFill>
                <a:latin typeface="Arial"/>
              </a:rPr>
              <a:t>Buyer profiles data will be displayed here when available.</a:t>
            </a:r>
          </a:p>
        </p:txBody>
      </p:sp>
      <p:sp>
        <p:nvSpPr>
          <p:cNvPr id="5" name="TextBox 4"/>
          <p:cNvSpPr txBox="1"/>
          <p:nvPr/>
        </p:nvSpPr>
        <p:spPr>
          <a:xfrm>
            <a:off x="457200" y="6400800"/>
            <a:ext cx="5486400" cy="365760"/>
          </a:xfrm>
          <a:prstGeom prst="rect">
            <a:avLst/>
          </a:prstGeom>
          <a:noFill/>
        </p:spPr>
        <p:txBody>
          <a:bodyPr wrap="none" anchor="ctr">
            <a:spAutoFit/>
          </a:bodyPr>
          <a:lstStyle/>
          <a:p>
            <a:pPr algn="l">
              <a:defRPr sz="900">
                <a:solidFill>
                  <a:srgbClr val="808080"/>
                </a:solidFill>
                <a:latin typeface="Arial"/>
              </a:defRPr>
            </a:pPr>
            <a:r>
              <a:t>Confidential | September 11, 2025</a:t>
            </a:r>
          </a:p>
        </p:txBody>
      </p:sp>
      <p:sp>
        <p:nvSpPr>
          <p:cNvPr id="6" name="TextBox 5"/>
          <p:cNvSpPr txBox="1"/>
          <p:nvPr/>
        </p:nvSpPr>
        <p:spPr>
          <a:xfrm>
            <a:off x="9144000" y="6400800"/>
            <a:ext cx="2743200" cy="365760"/>
          </a:xfrm>
          <a:prstGeom prst="rect">
            <a:avLst/>
          </a:prstGeom>
          <a:noFill/>
        </p:spPr>
        <p:txBody>
          <a:bodyPr wrap="none" anchor="ctr">
            <a:spAutoFit/>
          </a:bodyPr>
          <a:lstStyle/>
          <a:p>
            <a:pPr algn="r">
              <a:defRPr sz="900">
                <a:solidFill>
                  <a:srgbClr val="808080"/>
                </a:solidFill>
                <a:latin typeface="Arial"/>
              </a:defRPr>
            </a:pPr>
            <a:r>
              <a:t>Databricks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Financial Buyers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1828800" y="2743200"/>
            <a:ext cx="8229600" cy="914400"/>
          </a:xfrm>
          <a:prstGeom prst="rect">
            <a:avLst/>
          </a:prstGeom>
          <a:noFill/>
          <a:ln>
            <a:noFill/>
          </a:ln>
          <a:effectLst/>
        </p:spPr>
        <p:txBody>
          <a:bodyPr wrap="square">
            <a:spAutoFit/>
          </a:bodyPr>
          <a:lstStyle/>
          <a:p>
            <a:pPr algn="ctr"/>
            <a:r>
              <a:rPr sz="1400" b="0">
                <a:solidFill>
                  <a:srgbClr val="404040"/>
                </a:solidFill>
                <a:latin typeface="Arial"/>
              </a:rPr>
              <a:t>Buyer profiles data will be displayed here when available.</a:t>
            </a:r>
          </a:p>
        </p:txBody>
      </p:sp>
      <p:sp>
        <p:nvSpPr>
          <p:cNvPr id="5" name="TextBox 4"/>
          <p:cNvSpPr txBox="1"/>
          <p:nvPr/>
        </p:nvSpPr>
        <p:spPr>
          <a:xfrm>
            <a:off x="457200" y="6400800"/>
            <a:ext cx="5486400" cy="365760"/>
          </a:xfrm>
          <a:prstGeom prst="rect">
            <a:avLst/>
          </a:prstGeom>
          <a:noFill/>
        </p:spPr>
        <p:txBody>
          <a:bodyPr wrap="none" anchor="ctr">
            <a:spAutoFit/>
          </a:bodyPr>
          <a:lstStyle/>
          <a:p>
            <a:pPr algn="l">
              <a:defRPr sz="900">
                <a:solidFill>
                  <a:srgbClr val="808080"/>
                </a:solidFill>
                <a:latin typeface="Arial"/>
              </a:defRPr>
            </a:pPr>
            <a:r>
              <a:t>Confidential | September 11, 2025</a:t>
            </a:r>
          </a:p>
        </p:txBody>
      </p:sp>
      <p:sp>
        <p:nvSpPr>
          <p:cNvPr id="6" name="TextBox 5"/>
          <p:cNvSpPr txBox="1"/>
          <p:nvPr/>
        </p:nvSpPr>
        <p:spPr>
          <a:xfrm>
            <a:off x="9144000" y="6400800"/>
            <a:ext cx="2743200" cy="365760"/>
          </a:xfrm>
          <a:prstGeom prst="rect">
            <a:avLst/>
          </a:prstGeom>
          <a:noFill/>
        </p:spPr>
        <p:txBody>
          <a:bodyPr wrap="none" anchor="ctr">
            <a:spAutoFit/>
          </a:bodyPr>
          <a:lstStyle/>
          <a:p>
            <a:pPr algn="r">
              <a:defRPr sz="900">
                <a:solidFill>
                  <a:srgbClr val="808080"/>
                </a:solidFill>
                <a:latin typeface="Arial"/>
              </a:defRPr>
            </a:pPr>
            <a:r>
              <a:t>Databricks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Margin &amp; Cost Resilience</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280160"/>
            <a:ext cx="5486400" cy="274320"/>
          </a:xfrm>
          <a:prstGeom prst="rect">
            <a:avLst/>
          </a:prstGeom>
          <a:noFill/>
          <a:ln>
            <a:noFill/>
          </a:ln>
          <a:effectLst/>
        </p:spPr>
        <p:txBody>
          <a:bodyPr wrap="square">
            <a:spAutoFit/>
          </a:bodyPr>
          <a:lstStyle/>
          <a:p>
            <a:pPr algn="l"/>
            <a:r>
              <a:rPr sz="1400" b="1">
                <a:solidFill>
                  <a:srgbClr val="183A58"/>
                </a:solidFill>
                <a:latin typeface="Arial"/>
              </a:rPr>
              <a:t>EBITDA Margin Trend</a:t>
            </a:r>
          </a:p>
        </p:txBody>
      </p:sp>
      <p:sp>
        <p:nvSpPr>
          <p:cNvPr id="5" name="TextBox 4"/>
          <p:cNvSpPr txBox="1"/>
          <p:nvPr/>
        </p:nvSpPr>
        <p:spPr>
          <a:xfrm>
            <a:off x="914400" y="1828800"/>
            <a:ext cx="5486400" cy="914400"/>
          </a:xfrm>
          <a:prstGeom prst="rect">
            <a:avLst/>
          </a:prstGeom>
          <a:noFill/>
          <a:ln>
            <a:noFill/>
          </a:ln>
          <a:effectLst/>
        </p:spPr>
        <p:txBody>
          <a:bodyPr wrap="square">
            <a:spAutoFit/>
          </a:bodyPr>
          <a:lstStyle/>
          <a:p>
            <a:pPr algn="l"/>
            <a:r>
              <a:rPr sz="1200" b="0">
                <a:solidFill>
                  <a:srgbClr val="404040"/>
                </a:solidFill>
                <a:latin typeface="Arial"/>
              </a:rPr>
              <a:t>EBITDA margin trend chart will be displayed here.</a:t>
            </a:r>
          </a:p>
        </p:txBody>
      </p:sp>
      <p:sp>
        <p:nvSpPr>
          <p:cNvPr id="6" name="TextBox 5"/>
          <p:cNvSpPr txBox="1"/>
          <p:nvPr/>
        </p:nvSpPr>
        <p:spPr>
          <a:xfrm>
            <a:off x="4572000" y="3749039"/>
            <a:ext cx="2286000" cy="137160"/>
          </a:xfrm>
          <a:prstGeom prst="rect">
            <a:avLst/>
          </a:prstGeom>
          <a:noFill/>
          <a:ln>
            <a:noFill/>
          </a:ln>
          <a:effectLst/>
        </p:spPr>
        <p:txBody>
          <a:bodyPr wrap="square">
            <a:spAutoFit/>
          </a:bodyPr>
          <a:lstStyle/>
          <a:p>
            <a:pPr algn="r"/>
            <a:r>
              <a:rPr sz="800" b="0">
                <a:solidFill>
                  <a:srgbClr val="404040"/>
                </a:solidFill>
                <a:latin typeface="Arial"/>
              </a:rPr>
              <a:t>Source: Company financials</a:t>
            </a:r>
          </a:p>
        </p:txBody>
      </p:sp>
      <p:sp>
        <p:nvSpPr>
          <p:cNvPr id="7" name="TextBox 6"/>
          <p:cNvSpPr txBox="1"/>
          <p:nvPr/>
        </p:nvSpPr>
        <p:spPr>
          <a:xfrm>
            <a:off x="914400" y="4023360"/>
            <a:ext cx="5486400" cy="274320"/>
          </a:xfrm>
          <a:prstGeom prst="rect">
            <a:avLst/>
          </a:prstGeom>
          <a:noFill/>
          <a:ln>
            <a:noFill/>
          </a:ln>
          <a:effectLst/>
        </p:spPr>
        <p:txBody>
          <a:bodyPr wrap="square">
            <a:spAutoFit/>
          </a:bodyPr>
          <a:lstStyle/>
          <a:p>
            <a:pPr algn="l"/>
            <a:r>
              <a:rPr sz="1400" b="1">
                <a:solidFill>
                  <a:srgbClr val="183A58"/>
                </a:solidFill>
                <a:latin typeface="Arial"/>
              </a:rPr>
              <a:t>Cost Management &amp; Efficiency Initiatives</a:t>
            </a:r>
          </a:p>
        </p:txBody>
      </p:sp>
      <p:sp>
        <p:nvSpPr>
          <p:cNvPr id="8" name="Oval 7"/>
          <p:cNvSpPr/>
          <p:nvPr/>
        </p:nvSpPr>
        <p:spPr>
          <a:xfrm>
            <a:off x="1097280" y="438912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1234440" y="4343400"/>
            <a:ext cx="5029200" cy="137160"/>
          </a:xfrm>
          <a:prstGeom prst="rect">
            <a:avLst/>
          </a:prstGeom>
          <a:noFill/>
          <a:ln>
            <a:noFill/>
          </a:ln>
          <a:effectLst/>
        </p:spPr>
        <p:txBody>
          <a:bodyPr wrap="square">
            <a:spAutoFit/>
          </a:bodyPr>
          <a:lstStyle/>
          <a:p>
            <a:pPr algn="l"/>
            <a:r>
              <a:rPr sz="1000" b="1">
                <a:solidFill>
                  <a:srgbClr val="183A58"/>
                </a:solidFill>
                <a:latin typeface="Arial"/>
              </a:rPr>
              <a:t>Operational Efficiency</a:t>
            </a:r>
          </a:p>
        </p:txBody>
      </p:sp>
      <p:sp>
        <p:nvSpPr>
          <p:cNvPr id="10" name="TextBox 9"/>
          <p:cNvSpPr txBox="1"/>
          <p:nvPr/>
        </p:nvSpPr>
        <p:spPr>
          <a:xfrm>
            <a:off x="1234440" y="4480560"/>
            <a:ext cx="5029200" cy="256032"/>
          </a:xfrm>
          <a:prstGeom prst="rect">
            <a:avLst/>
          </a:prstGeom>
          <a:noFill/>
          <a:ln>
            <a:noFill/>
          </a:ln>
          <a:effectLst/>
        </p:spPr>
        <p:txBody>
          <a:bodyPr wrap="square">
            <a:spAutoFit/>
          </a:bodyPr>
          <a:lstStyle/>
          <a:p>
            <a:pPr algn="l"/>
            <a:r>
              <a:rPr sz="900" b="0">
                <a:solidFill>
                  <a:srgbClr val="404040"/>
                </a:solidFill>
                <a:latin typeface="Arial"/>
              </a:rPr>
              <a:t>Streamlined processes and resource optimization initiatives</a:t>
            </a:r>
          </a:p>
        </p:txBody>
      </p:sp>
      <p:sp>
        <p:nvSpPr>
          <p:cNvPr id="11" name="Oval 10"/>
          <p:cNvSpPr/>
          <p:nvPr/>
        </p:nvSpPr>
        <p:spPr>
          <a:xfrm>
            <a:off x="1097280" y="480060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1234440" y="4754880"/>
            <a:ext cx="5029200" cy="137160"/>
          </a:xfrm>
          <a:prstGeom prst="rect">
            <a:avLst/>
          </a:prstGeom>
          <a:noFill/>
          <a:ln>
            <a:noFill/>
          </a:ln>
          <a:effectLst/>
        </p:spPr>
        <p:txBody>
          <a:bodyPr wrap="square">
            <a:spAutoFit/>
          </a:bodyPr>
          <a:lstStyle/>
          <a:p>
            <a:pPr algn="l"/>
            <a:r>
              <a:rPr sz="1000" b="1">
                <a:solidFill>
                  <a:srgbClr val="183A58"/>
                </a:solidFill>
                <a:latin typeface="Arial"/>
              </a:rPr>
              <a:t>Technology Investment</a:t>
            </a:r>
          </a:p>
        </p:txBody>
      </p:sp>
      <p:sp>
        <p:nvSpPr>
          <p:cNvPr id="13" name="TextBox 12"/>
          <p:cNvSpPr txBox="1"/>
          <p:nvPr/>
        </p:nvSpPr>
        <p:spPr>
          <a:xfrm>
            <a:off x="1234440" y="4892040"/>
            <a:ext cx="5029200" cy="256032"/>
          </a:xfrm>
          <a:prstGeom prst="rect">
            <a:avLst/>
          </a:prstGeom>
          <a:noFill/>
          <a:ln>
            <a:noFill/>
          </a:ln>
          <a:effectLst/>
        </p:spPr>
        <p:txBody>
          <a:bodyPr wrap="square">
            <a:spAutoFit/>
          </a:bodyPr>
          <a:lstStyle/>
          <a:p>
            <a:pPr algn="l"/>
            <a:r>
              <a:rPr sz="900" b="0">
                <a:solidFill>
                  <a:srgbClr val="404040"/>
                </a:solidFill>
                <a:latin typeface="Arial"/>
              </a:rPr>
              <a:t>Digital transformation reducing administrative overhead</a:t>
            </a:r>
          </a:p>
        </p:txBody>
      </p:sp>
      <p:sp>
        <p:nvSpPr>
          <p:cNvPr id="14" name="Oval 13"/>
          <p:cNvSpPr/>
          <p:nvPr/>
        </p:nvSpPr>
        <p:spPr>
          <a:xfrm>
            <a:off x="1097280" y="521208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1234440" y="5166360"/>
            <a:ext cx="5029200" cy="137160"/>
          </a:xfrm>
          <a:prstGeom prst="rect">
            <a:avLst/>
          </a:prstGeom>
          <a:noFill/>
          <a:ln>
            <a:noFill/>
          </a:ln>
          <a:effectLst/>
        </p:spPr>
        <p:txBody>
          <a:bodyPr wrap="square">
            <a:spAutoFit/>
          </a:bodyPr>
          <a:lstStyle/>
          <a:p>
            <a:pPr algn="l"/>
            <a:r>
              <a:rPr sz="1000" b="1">
                <a:solidFill>
                  <a:srgbClr val="183A58"/>
                </a:solidFill>
                <a:latin typeface="Arial"/>
              </a:rPr>
              <a:t>Supply Chain Management</a:t>
            </a:r>
          </a:p>
        </p:txBody>
      </p:sp>
      <p:sp>
        <p:nvSpPr>
          <p:cNvPr id="16" name="TextBox 15"/>
          <p:cNvSpPr txBox="1"/>
          <p:nvPr/>
        </p:nvSpPr>
        <p:spPr>
          <a:xfrm>
            <a:off x="1234440" y="5303520"/>
            <a:ext cx="5029200" cy="256032"/>
          </a:xfrm>
          <a:prstGeom prst="rect">
            <a:avLst/>
          </a:prstGeom>
          <a:noFill/>
          <a:ln>
            <a:noFill/>
          </a:ln>
          <a:effectLst/>
        </p:spPr>
        <p:txBody>
          <a:bodyPr wrap="square">
            <a:spAutoFit/>
          </a:bodyPr>
          <a:lstStyle/>
          <a:p>
            <a:pPr algn="l"/>
            <a:r>
              <a:rPr sz="900" b="0">
                <a:solidFill>
                  <a:srgbClr val="404040"/>
                </a:solidFill>
                <a:latin typeface="Arial"/>
              </a:rPr>
              <a:t>Centralized procurement and vendor consolidation</a:t>
            </a:r>
          </a:p>
        </p:txBody>
      </p:sp>
      <p:sp>
        <p:nvSpPr>
          <p:cNvPr id="17" name="TextBox 16"/>
          <p:cNvSpPr txBox="1"/>
          <p:nvPr/>
        </p:nvSpPr>
        <p:spPr>
          <a:xfrm>
            <a:off x="7315200" y="1280160"/>
            <a:ext cx="4572000" cy="274320"/>
          </a:xfrm>
          <a:prstGeom prst="rect">
            <a:avLst/>
          </a:prstGeom>
          <a:noFill/>
          <a:ln>
            <a:noFill/>
          </a:ln>
          <a:effectLst/>
        </p:spPr>
        <p:txBody>
          <a:bodyPr wrap="square">
            <a:spAutoFit/>
          </a:bodyPr>
          <a:lstStyle/>
          <a:p>
            <a:pPr algn="l"/>
            <a:r>
              <a:rPr sz="1400" b="1">
                <a:solidFill>
                  <a:srgbClr val="183A58"/>
                </a:solidFill>
                <a:latin typeface="Arial"/>
              </a:rPr>
              <a:t>Risk Mitigation Strategies</a:t>
            </a:r>
          </a:p>
        </p:txBody>
      </p:sp>
      <p:sp>
        <p:nvSpPr>
          <p:cNvPr id="18" name="Rectangle 17"/>
          <p:cNvSpPr/>
          <p:nvPr/>
        </p:nvSpPr>
        <p:spPr>
          <a:xfrm>
            <a:off x="7315200" y="1645920"/>
            <a:ext cx="4572000" cy="164592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Rectangle 18"/>
          <p:cNvSpPr/>
          <p:nvPr/>
        </p:nvSpPr>
        <p:spPr>
          <a:xfrm>
            <a:off x="7315200" y="1645920"/>
            <a:ext cx="91440" cy="1645920"/>
          </a:xfrm>
          <a:prstGeom prst="rect">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7589520" y="1737360"/>
            <a:ext cx="4114800" cy="228600"/>
          </a:xfrm>
          <a:prstGeom prst="rect">
            <a:avLst/>
          </a:prstGeom>
          <a:noFill/>
          <a:ln>
            <a:noFill/>
          </a:ln>
          <a:effectLst/>
        </p:spPr>
        <p:txBody>
          <a:bodyPr wrap="square">
            <a:spAutoFit/>
          </a:bodyPr>
          <a:lstStyle/>
          <a:p>
            <a:pPr algn="l"/>
            <a:r>
              <a:rPr sz="1200" b="1">
                <a:solidFill>
                  <a:srgbClr val="B5975B"/>
                </a:solidFill>
                <a:latin typeface="Arial"/>
              </a:rPr>
              <a:t>Diversified Revenue Strategy</a:t>
            </a:r>
          </a:p>
        </p:txBody>
      </p:sp>
      <p:sp>
        <p:nvSpPr>
          <p:cNvPr id="21" name="TextBox 20"/>
          <p:cNvSpPr txBox="1"/>
          <p:nvPr/>
        </p:nvSpPr>
        <p:spPr>
          <a:xfrm>
            <a:off x="7589520" y="1965960"/>
            <a:ext cx="4114800" cy="320040"/>
          </a:xfrm>
          <a:prstGeom prst="rect">
            <a:avLst/>
          </a:prstGeom>
          <a:noFill/>
          <a:ln>
            <a:noFill/>
          </a:ln>
          <a:effectLst/>
        </p:spPr>
        <p:txBody>
          <a:bodyPr wrap="square">
            <a:spAutoFit/>
          </a:bodyPr>
          <a:lstStyle/>
          <a:p>
            <a:pPr algn="l"/>
            <a:r>
              <a:rPr sz="1000" b="0">
                <a:solidFill>
                  <a:srgbClr val="404040"/>
                </a:solidFill>
                <a:latin typeface="Arial"/>
              </a:rPr>
              <a:t>Multiple revenue streams and operational efficiency measures provide resilience against market volatility and cost pressures</a:t>
            </a:r>
          </a:p>
        </p:txBody>
      </p:sp>
      <p:sp>
        <p:nvSpPr>
          <p:cNvPr id="22" name="TextBox 21"/>
          <p:cNvSpPr txBox="1"/>
          <p:nvPr/>
        </p:nvSpPr>
        <p:spPr>
          <a:xfrm>
            <a:off x="7589520" y="2331720"/>
            <a:ext cx="4114800" cy="164592"/>
          </a:xfrm>
          <a:prstGeom prst="rect">
            <a:avLst/>
          </a:prstGeom>
          <a:noFill/>
          <a:ln>
            <a:noFill/>
          </a:ln>
          <a:effectLst/>
        </p:spPr>
        <p:txBody>
          <a:bodyPr wrap="square">
            <a:spAutoFit/>
          </a:bodyPr>
          <a:lstStyle/>
          <a:p>
            <a:pPr algn="l"/>
            <a:r>
              <a:rPr sz="1000" b="1">
                <a:solidFill>
                  <a:srgbClr val="183A58"/>
                </a:solidFill>
                <a:latin typeface="Arial"/>
              </a:rPr>
              <a:t>Key Benefits:</a:t>
            </a:r>
          </a:p>
        </p:txBody>
      </p:sp>
      <p:sp>
        <p:nvSpPr>
          <p:cNvPr id="23" name="TextBox 22"/>
          <p:cNvSpPr txBox="1"/>
          <p:nvPr/>
        </p:nvSpPr>
        <p:spPr>
          <a:xfrm>
            <a:off x="7772400" y="2514600"/>
            <a:ext cx="3931920" cy="100584"/>
          </a:xfrm>
          <a:prstGeom prst="rect">
            <a:avLst/>
          </a:prstGeom>
          <a:noFill/>
          <a:ln>
            <a:noFill/>
          </a:ln>
          <a:effectLst/>
        </p:spPr>
        <p:txBody>
          <a:bodyPr wrap="square">
            <a:spAutoFit/>
          </a:bodyPr>
          <a:lstStyle/>
          <a:p>
            <a:pPr algn="l"/>
            <a:r>
              <a:rPr sz="900" b="0">
                <a:solidFill>
                  <a:srgbClr val="404040"/>
                </a:solidFill>
                <a:latin typeface="Arial"/>
              </a:rPr>
              <a:t>• Reduced earnings volatility</a:t>
            </a:r>
          </a:p>
        </p:txBody>
      </p:sp>
      <p:sp>
        <p:nvSpPr>
          <p:cNvPr id="24" name="TextBox 23"/>
          <p:cNvSpPr txBox="1"/>
          <p:nvPr/>
        </p:nvSpPr>
        <p:spPr>
          <a:xfrm>
            <a:off x="7772400" y="2633472"/>
            <a:ext cx="3931920" cy="100584"/>
          </a:xfrm>
          <a:prstGeom prst="rect">
            <a:avLst/>
          </a:prstGeom>
          <a:noFill/>
          <a:ln>
            <a:noFill/>
          </a:ln>
          <a:effectLst/>
        </p:spPr>
        <p:txBody>
          <a:bodyPr wrap="square">
            <a:spAutoFit/>
          </a:bodyPr>
          <a:lstStyle/>
          <a:p>
            <a:pPr algn="l"/>
            <a:r>
              <a:rPr sz="900" b="0">
                <a:solidFill>
                  <a:srgbClr val="404040"/>
                </a:solidFill>
                <a:latin typeface="Arial"/>
              </a:rPr>
              <a:t>• Stable cash generation</a:t>
            </a:r>
          </a:p>
        </p:txBody>
      </p:sp>
      <p:sp>
        <p:nvSpPr>
          <p:cNvPr id="25" name="TextBox 24"/>
          <p:cNvSpPr txBox="1"/>
          <p:nvPr/>
        </p:nvSpPr>
        <p:spPr>
          <a:xfrm>
            <a:off x="7772400" y="2752344"/>
            <a:ext cx="3931920" cy="100584"/>
          </a:xfrm>
          <a:prstGeom prst="rect">
            <a:avLst/>
          </a:prstGeom>
          <a:noFill/>
          <a:ln>
            <a:noFill/>
          </a:ln>
          <a:effectLst/>
        </p:spPr>
        <p:txBody>
          <a:bodyPr wrap="square">
            <a:spAutoFit/>
          </a:bodyPr>
          <a:lstStyle/>
          <a:p>
            <a:pPr algn="l"/>
            <a:r>
              <a:rPr sz="900" b="0">
                <a:solidFill>
                  <a:srgbClr val="404040"/>
                </a:solidFill>
                <a:latin typeface="Arial"/>
              </a:rPr>
              <a:t>• Operational flexibility</a:t>
            </a:r>
          </a:p>
        </p:txBody>
      </p:sp>
      <p:sp>
        <p:nvSpPr>
          <p:cNvPr id="26" name="Rectangle 25"/>
          <p:cNvSpPr/>
          <p:nvPr/>
        </p:nvSpPr>
        <p:spPr>
          <a:xfrm>
            <a:off x="7315200" y="3474720"/>
            <a:ext cx="4572000" cy="731520"/>
          </a:xfrm>
          <a:prstGeom prst="rect">
            <a:avLst/>
          </a:prstGeom>
          <a:solidFill>
            <a:srgbClr val="F0FF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TextBox 26"/>
          <p:cNvSpPr txBox="1"/>
          <p:nvPr/>
        </p:nvSpPr>
        <p:spPr>
          <a:xfrm>
            <a:off x="7498079" y="3566160"/>
            <a:ext cx="4206240" cy="137160"/>
          </a:xfrm>
          <a:prstGeom prst="rect">
            <a:avLst/>
          </a:prstGeom>
          <a:noFill/>
          <a:ln>
            <a:noFill/>
          </a:ln>
          <a:effectLst/>
        </p:spPr>
        <p:txBody>
          <a:bodyPr wrap="square">
            <a:spAutoFit/>
          </a:bodyPr>
          <a:lstStyle/>
          <a:p>
            <a:pPr algn="l"/>
            <a:r>
              <a:rPr sz="1000" b="1">
                <a:solidFill>
                  <a:srgbClr val="228B22"/>
                </a:solidFill>
                <a:latin typeface="Arial"/>
              </a:rPr>
              <a:t>BANKER'S VIEW</a:t>
            </a:r>
          </a:p>
        </p:txBody>
      </p:sp>
      <p:sp>
        <p:nvSpPr>
          <p:cNvPr id="28" name="TextBox 27"/>
          <p:cNvSpPr txBox="1"/>
          <p:nvPr/>
        </p:nvSpPr>
        <p:spPr>
          <a:xfrm>
            <a:off x="7498079" y="3703320"/>
            <a:ext cx="4206240" cy="457200"/>
          </a:xfrm>
          <a:prstGeom prst="rect">
            <a:avLst/>
          </a:prstGeom>
          <a:noFill/>
          <a:ln>
            <a:noFill/>
          </a:ln>
          <a:effectLst/>
        </p:spPr>
        <p:txBody>
          <a:bodyPr wrap="square">
            <a:spAutoFit/>
          </a:bodyPr>
          <a:lstStyle/>
          <a:p>
            <a:pPr algn="l"/>
            <a:r>
              <a:rPr sz="900" b="0">
                <a:solidFill>
                  <a:srgbClr val="404040"/>
                </a:solidFill>
                <a:latin typeface="Arial"/>
              </a:rPr>
              <a:t>Strong operational resilience through diversified revenue streams and disciplined cost management supports sustainable margin expansion and reduced business risk profile.</a:t>
            </a:r>
          </a:p>
        </p:txBody>
      </p:sp>
      <p:sp>
        <p:nvSpPr>
          <p:cNvPr id="29" name="TextBox 28"/>
          <p:cNvSpPr txBox="1"/>
          <p:nvPr/>
        </p:nvSpPr>
        <p:spPr>
          <a:xfrm>
            <a:off x="457200" y="6309360"/>
            <a:ext cx="5486400" cy="365760"/>
          </a:xfrm>
          <a:prstGeom prst="rect">
            <a:avLst/>
          </a:prstGeom>
          <a:noFill/>
        </p:spPr>
        <p:txBody>
          <a:bodyPr wrap="none" anchor="ctr">
            <a:spAutoFit/>
          </a:bodyPr>
          <a:lstStyle/>
          <a:p>
            <a:pPr algn="l">
              <a:defRPr sz="900">
                <a:solidFill>
                  <a:srgbClr val="808080"/>
                </a:solidFill>
                <a:latin typeface="Arial"/>
              </a:defRPr>
            </a:pPr>
            <a:r>
              <a:t>Confidential | September 11, 2025</a:t>
            </a:r>
          </a:p>
        </p:txBody>
      </p:sp>
      <p:sp>
        <p:nvSpPr>
          <p:cNvPr id="30" name="TextBox 29"/>
          <p:cNvSpPr txBox="1"/>
          <p:nvPr/>
        </p:nvSpPr>
        <p:spPr>
          <a:xfrm>
            <a:off x="9144000" y="6309360"/>
            <a:ext cx="2743200" cy="365760"/>
          </a:xfrm>
          <a:prstGeom prst="rect">
            <a:avLst/>
          </a:prstGeom>
          <a:noFill/>
        </p:spPr>
        <p:txBody>
          <a:bodyPr wrap="none" anchor="ctr">
            <a:spAutoFit/>
          </a:bodyPr>
          <a:lstStyle/>
          <a:p>
            <a:pPr algn="r">
              <a:defRPr sz="900">
                <a:solidFill>
                  <a:srgbClr val="808080"/>
                </a:solidFill>
                <a:latin typeface="Arial"/>
              </a:defRPr>
            </a:pPr>
            <a:r>
              <a:t>Databricks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Investment Considerations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280160"/>
            <a:ext cx="5029200" cy="457200"/>
          </a:xfrm>
          <a:prstGeom prst="rect">
            <a:avLst/>
          </a:prstGeom>
          <a:noFill/>
        </p:spPr>
        <p:txBody>
          <a:bodyPr wrap="none">
            <a:spAutoFit/>
          </a:bodyPr>
          <a:lstStyle/>
          <a:p>
            <a:pPr algn="ctr">
              <a:defRPr sz="1100" b="1">
                <a:solidFill>
                  <a:srgbClr val="183A58"/>
                </a:solidFill>
                <a:latin typeface="Arial"/>
              </a:defRPr>
            </a:pPr>
            <a:r>
              <a:t>Considerations</a:t>
            </a:r>
          </a:p>
        </p:txBody>
      </p:sp>
      <p:sp>
        <p:nvSpPr>
          <p:cNvPr id="5" name="TextBox 4"/>
          <p:cNvSpPr txBox="1"/>
          <p:nvPr/>
        </p:nvSpPr>
        <p:spPr>
          <a:xfrm>
            <a:off x="6400800" y="1280160"/>
            <a:ext cx="5029200" cy="457200"/>
          </a:xfrm>
          <a:prstGeom prst="rect">
            <a:avLst/>
          </a:prstGeom>
          <a:noFill/>
        </p:spPr>
        <p:txBody>
          <a:bodyPr wrap="none">
            <a:spAutoFit/>
          </a:bodyPr>
          <a:lstStyle/>
          <a:p>
            <a:pPr algn="ctr">
              <a:defRPr sz="1100" b="1">
                <a:solidFill>
                  <a:srgbClr val="183A58"/>
                </a:solidFill>
                <a:latin typeface="Arial"/>
              </a:defRPr>
            </a:pPr>
            <a:r>
              <a:t>Mitigants</a:t>
            </a:r>
          </a:p>
        </p:txBody>
      </p:sp>
      <p:sp>
        <p:nvSpPr>
          <p:cNvPr id="6" name="TextBox 5"/>
          <p:cNvSpPr txBox="1"/>
          <p:nvPr/>
        </p:nvSpPr>
        <p:spPr>
          <a:xfrm>
            <a:off x="457200" y="6400800"/>
            <a:ext cx="5486400" cy="365760"/>
          </a:xfrm>
          <a:prstGeom prst="rect">
            <a:avLst/>
          </a:prstGeom>
          <a:noFill/>
        </p:spPr>
        <p:txBody>
          <a:bodyPr wrap="none" anchor="ctr">
            <a:spAutoFit/>
          </a:bodyPr>
          <a:lstStyle/>
          <a:p>
            <a:pPr algn="l">
              <a:defRPr sz="900">
                <a:solidFill>
                  <a:srgbClr val="808080"/>
                </a:solidFill>
                <a:latin typeface="Arial"/>
              </a:defRPr>
            </a:pPr>
            <a:r>
              <a:t>Confidential | September 11, 2025</a:t>
            </a:r>
          </a:p>
        </p:txBody>
      </p:sp>
      <p:sp>
        <p:nvSpPr>
          <p:cNvPr id="7" name="TextBox 6"/>
          <p:cNvSpPr txBox="1"/>
          <p:nvPr/>
        </p:nvSpPr>
        <p:spPr>
          <a:xfrm>
            <a:off x="9144000" y="6400800"/>
            <a:ext cx="2743200" cy="365760"/>
          </a:xfrm>
          <a:prstGeom prst="rect">
            <a:avLst/>
          </a:prstGeom>
          <a:noFill/>
        </p:spPr>
        <p:txBody>
          <a:bodyPr wrap="none" anchor="ctr">
            <a:spAutoFit/>
          </a:bodyPr>
          <a:lstStyle/>
          <a:p>
            <a:pPr algn="r">
              <a:defRPr sz="900">
                <a:solidFill>
                  <a:srgbClr val="808080"/>
                </a:solidFill>
                <a:latin typeface="Arial"/>
              </a:defRPr>
            </a:pPr>
            <a:r>
              <a:t>Databricks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Investment Process Overview</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5486400" cy="274320"/>
          </a:xfrm>
          <a:prstGeom prst="rect">
            <a:avLst/>
          </a:prstGeom>
          <a:noFill/>
          <a:ln>
            <a:noFill/>
          </a:ln>
          <a:effectLst/>
        </p:spPr>
        <p:txBody>
          <a:bodyPr wrap="square" lIns="73152" rIns="73152"/>
          <a:lstStyle/>
          <a:p>
            <a:pPr algn="l">
              <a:lnSpc>
                <a:spcPct val="110000"/>
              </a:lnSpc>
            </a:pPr>
            <a:r>
              <a:rPr sz="1400" b="1">
                <a:solidFill>
                  <a:srgbClr val="183A58"/>
                </a:solidFill>
                <a:latin typeface="Arial"/>
              </a:rPr>
              <a:t>Key Diligence Topics</a:t>
            </a:r>
          </a:p>
        </p:txBody>
      </p:sp>
      <p:sp>
        <p:nvSpPr>
          <p:cNvPr id="5" name="Oval 4"/>
          <p:cNvSpPr/>
          <p:nvPr/>
        </p:nvSpPr>
        <p:spPr>
          <a:xfrm>
            <a:off x="594360" y="1764792"/>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731520" y="1691640"/>
            <a:ext cx="5120640" cy="256032"/>
          </a:xfrm>
          <a:prstGeom prst="rect">
            <a:avLst/>
          </a:prstGeom>
          <a:noFill/>
          <a:ln>
            <a:noFill/>
          </a:ln>
          <a:effectLst/>
        </p:spPr>
        <p:txBody>
          <a:bodyPr wrap="square" lIns="73152" rIns="73152"/>
          <a:lstStyle/>
          <a:p>
            <a:pPr algn="l">
              <a:lnSpc>
                <a:spcPct val="110000"/>
              </a:lnSpc>
            </a:pPr>
            <a:r>
              <a:rPr sz="1000" b="0">
                <a:solidFill>
                  <a:srgbClr val="404040"/>
                </a:solidFill>
                <a:latin typeface="Arial"/>
              </a:rPr>
              <a:t>Financial Review: Financial analysis and projections</a:t>
            </a:r>
          </a:p>
        </p:txBody>
      </p:sp>
      <p:sp>
        <p:nvSpPr>
          <p:cNvPr id="7" name="Oval 6"/>
          <p:cNvSpPr/>
          <p:nvPr/>
        </p:nvSpPr>
        <p:spPr>
          <a:xfrm>
            <a:off x="594360" y="2148840"/>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31520" y="2075688"/>
            <a:ext cx="5120640" cy="256032"/>
          </a:xfrm>
          <a:prstGeom prst="rect">
            <a:avLst/>
          </a:prstGeom>
          <a:noFill/>
          <a:ln>
            <a:noFill/>
          </a:ln>
          <a:effectLst/>
        </p:spPr>
        <p:txBody>
          <a:bodyPr wrap="square" lIns="73152" rIns="73152"/>
          <a:lstStyle/>
          <a:p>
            <a:pPr algn="l">
              <a:lnSpc>
                <a:spcPct val="110000"/>
              </a:lnSpc>
            </a:pPr>
            <a:r>
              <a:rPr sz="1000" b="0">
                <a:solidFill>
                  <a:srgbClr val="404040"/>
                </a:solidFill>
                <a:latin typeface="Arial"/>
              </a:rPr>
              <a:t>Market Analysis: Market size and competitive landscape</a:t>
            </a:r>
          </a:p>
        </p:txBody>
      </p:sp>
      <p:sp>
        <p:nvSpPr>
          <p:cNvPr id="9" name="TextBox 8"/>
          <p:cNvSpPr txBox="1"/>
          <p:nvPr/>
        </p:nvSpPr>
        <p:spPr>
          <a:xfrm>
            <a:off x="457200" y="3657600"/>
            <a:ext cx="5486400" cy="274320"/>
          </a:xfrm>
          <a:prstGeom prst="rect">
            <a:avLst/>
          </a:prstGeom>
          <a:noFill/>
          <a:ln>
            <a:noFill/>
          </a:ln>
          <a:effectLst/>
        </p:spPr>
        <p:txBody>
          <a:bodyPr wrap="square" lIns="73152" rIns="73152"/>
          <a:lstStyle/>
          <a:p>
            <a:pPr algn="l">
              <a:lnSpc>
                <a:spcPct val="110000"/>
              </a:lnSpc>
            </a:pPr>
            <a:r>
              <a:rPr sz="1400" b="1">
                <a:solidFill>
                  <a:srgbClr val="183A58"/>
                </a:solidFill>
                <a:latin typeface="Arial"/>
              </a:rPr>
              <a:t>Risk Factors &amp; Mitigants</a:t>
            </a:r>
          </a:p>
        </p:txBody>
      </p:sp>
      <p:sp>
        <p:nvSpPr>
          <p:cNvPr id="10" name="Oval 9"/>
          <p:cNvSpPr/>
          <p:nvPr/>
        </p:nvSpPr>
        <p:spPr>
          <a:xfrm>
            <a:off x="594360" y="4032503"/>
            <a:ext cx="54864" cy="54864"/>
          </a:xfrm>
          <a:prstGeom prst="ellipse">
            <a:avLst/>
          </a:prstGeom>
          <a:solidFill>
            <a:srgbClr val="DC14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731520" y="3977639"/>
            <a:ext cx="2377440" cy="201168"/>
          </a:xfrm>
          <a:prstGeom prst="rect">
            <a:avLst/>
          </a:prstGeom>
          <a:noFill/>
          <a:ln>
            <a:noFill/>
          </a:ln>
          <a:effectLst/>
        </p:spPr>
        <p:txBody>
          <a:bodyPr wrap="square" lIns="73152" rIns="73152"/>
          <a:lstStyle/>
          <a:p>
            <a:pPr algn="l">
              <a:lnSpc>
                <a:spcPct val="110000"/>
              </a:lnSpc>
            </a:pPr>
            <a:r>
              <a:rPr sz="900" b="0">
                <a:solidFill>
                  <a:srgbClr val="DC143C"/>
                </a:solidFill>
                <a:latin typeface="Arial"/>
              </a:rPr>
              <a:t>Market volatility</a:t>
            </a:r>
          </a:p>
        </p:txBody>
      </p:sp>
      <p:sp>
        <p:nvSpPr>
          <p:cNvPr id="12" name="Oval 11"/>
          <p:cNvSpPr/>
          <p:nvPr/>
        </p:nvSpPr>
        <p:spPr>
          <a:xfrm>
            <a:off x="3291840" y="4032503"/>
            <a:ext cx="54864" cy="54864"/>
          </a:xfrm>
          <a:prstGeom prst="ellipse">
            <a:avLst/>
          </a:prstGeom>
          <a:solidFill>
            <a:srgbClr val="228B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3429000" y="3977639"/>
            <a:ext cx="2560320" cy="201168"/>
          </a:xfrm>
          <a:prstGeom prst="rect">
            <a:avLst/>
          </a:prstGeom>
          <a:noFill/>
          <a:ln>
            <a:noFill/>
          </a:ln>
          <a:effectLst/>
        </p:spPr>
        <p:txBody>
          <a:bodyPr wrap="square" lIns="73152" rIns="73152"/>
          <a:lstStyle/>
          <a:p>
            <a:pPr algn="l">
              <a:lnSpc>
                <a:spcPct val="110000"/>
              </a:lnSpc>
            </a:pPr>
            <a:r>
              <a:rPr sz="900" b="0">
                <a:solidFill>
                  <a:srgbClr val="228B22"/>
                </a:solidFill>
                <a:latin typeface="Arial"/>
              </a:rPr>
              <a:t>Diversified portfolio</a:t>
            </a:r>
          </a:p>
        </p:txBody>
      </p:sp>
      <p:sp>
        <p:nvSpPr>
          <p:cNvPr id="14" name="Oval 13"/>
          <p:cNvSpPr/>
          <p:nvPr/>
        </p:nvSpPr>
        <p:spPr>
          <a:xfrm>
            <a:off x="594360" y="4352543"/>
            <a:ext cx="54864" cy="54864"/>
          </a:xfrm>
          <a:prstGeom prst="ellipse">
            <a:avLst/>
          </a:prstGeom>
          <a:solidFill>
            <a:srgbClr val="DC14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731520" y="4297679"/>
            <a:ext cx="2377440" cy="201168"/>
          </a:xfrm>
          <a:prstGeom prst="rect">
            <a:avLst/>
          </a:prstGeom>
          <a:noFill/>
          <a:ln>
            <a:noFill/>
          </a:ln>
          <a:effectLst/>
        </p:spPr>
        <p:txBody>
          <a:bodyPr wrap="square" lIns="73152" rIns="73152"/>
          <a:lstStyle/>
          <a:p>
            <a:pPr algn="l">
              <a:lnSpc>
                <a:spcPct val="110000"/>
              </a:lnSpc>
            </a:pPr>
            <a:r>
              <a:rPr sz="900" b="0">
                <a:solidFill>
                  <a:srgbClr val="DC143C"/>
                </a:solidFill>
                <a:latin typeface="Arial"/>
              </a:rPr>
              <a:t>Competitive pressure</a:t>
            </a:r>
          </a:p>
        </p:txBody>
      </p:sp>
      <p:sp>
        <p:nvSpPr>
          <p:cNvPr id="16" name="Oval 15"/>
          <p:cNvSpPr/>
          <p:nvPr/>
        </p:nvSpPr>
        <p:spPr>
          <a:xfrm>
            <a:off x="3291840" y="4352543"/>
            <a:ext cx="54864" cy="54864"/>
          </a:xfrm>
          <a:prstGeom prst="ellipse">
            <a:avLst/>
          </a:prstGeom>
          <a:solidFill>
            <a:srgbClr val="228B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3429000" y="4297679"/>
            <a:ext cx="2560320" cy="201168"/>
          </a:xfrm>
          <a:prstGeom prst="rect">
            <a:avLst/>
          </a:prstGeom>
          <a:noFill/>
          <a:ln>
            <a:noFill/>
          </a:ln>
          <a:effectLst/>
        </p:spPr>
        <p:txBody>
          <a:bodyPr wrap="square" lIns="73152" rIns="73152"/>
          <a:lstStyle/>
          <a:p>
            <a:pPr algn="l">
              <a:lnSpc>
                <a:spcPct val="110000"/>
              </a:lnSpc>
            </a:pPr>
            <a:r>
              <a:rPr sz="900" b="0">
                <a:solidFill>
                  <a:srgbClr val="228B22"/>
                </a:solidFill>
                <a:latin typeface="Arial"/>
              </a:rPr>
              <a:t>Strong market position</a:t>
            </a:r>
          </a:p>
        </p:txBody>
      </p:sp>
      <p:sp>
        <p:nvSpPr>
          <p:cNvPr id="18" name="TextBox 17"/>
          <p:cNvSpPr txBox="1"/>
          <p:nvPr/>
        </p:nvSpPr>
        <p:spPr>
          <a:xfrm>
            <a:off x="6400800" y="1371600"/>
            <a:ext cx="5303520" cy="274320"/>
          </a:xfrm>
          <a:prstGeom prst="rect">
            <a:avLst/>
          </a:prstGeom>
          <a:noFill/>
          <a:ln>
            <a:noFill/>
          </a:ln>
          <a:effectLst/>
        </p:spPr>
        <p:txBody>
          <a:bodyPr wrap="square" lIns="73152" rIns="73152"/>
          <a:lstStyle/>
          <a:p>
            <a:pPr algn="l">
              <a:lnSpc>
                <a:spcPct val="110000"/>
              </a:lnSpc>
            </a:pPr>
            <a:r>
              <a:rPr sz="1400" b="1">
                <a:solidFill>
                  <a:srgbClr val="183A58"/>
                </a:solidFill>
                <a:latin typeface="Arial"/>
              </a:rPr>
              <a:t>Synergy Opportunities</a:t>
            </a:r>
          </a:p>
        </p:txBody>
      </p:sp>
      <p:sp>
        <p:nvSpPr>
          <p:cNvPr id="19" name="Oval 18"/>
          <p:cNvSpPr/>
          <p:nvPr/>
        </p:nvSpPr>
        <p:spPr>
          <a:xfrm>
            <a:off x="6537960" y="1764792"/>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6675120" y="1691640"/>
            <a:ext cx="5029200" cy="256032"/>
          </a:xfrm>
          <a:prstGeom prst="rect">
            <a:avLst/>
          </a:prstGeom>
          <a:noFill/>
          <a:ln>
            <a:noFill/>
          </a:ln>
          <a:effectLst/>
        </p:spPr>
        <p:txBody>
          <a:bodyPr wrap="square" lIns="73152" rIns="73152"/>
          <a:lstStyle/>
          <a:p>
            <a:pPr algn="l">
              <a:lnSpc>
                <a:spcPct val="110000"/>
              </a:lnSpc>
            </a:pPr>
            <a:r>
              <a:rPr sz="1000" b="0">
                <a:solidFill>
                  <a:srgbClr val="404040"/>
                </a:solidFill>
                <a:latin typeface="Arial"/>
              </a:rPr>
              <a:t>Revenue Synergies: Cross-selling opportunities</a:t>
            </a:r>
          </a:p>
        </p:txBody>
      </p:sp>
      <p:sp>
        <p:nvSpPr>
          <p:cNvPr id="21" name="TextBox 20"/>
          <p:cNvSpPr txBox="1"/>
          <p:nvPr/>
        </p:nvSpPr>
        <p:spPr>
          <a:xfrm>
            <a:off x="6400800" y="3657600"/>
            <a:ext cx="5303520" cy="274320"/>
          </a:xfrm>
          <a:prstGeom prst="rect">
            <a:avLst/>
          </a:prstGeom>
          <a:noFill/>
          <a:ln>
            <a:noFill/>
          </a:ln>
          <a:effectLst/>
        </p:spPr>
        <p:txBody>
          <a:bodyPr wrap="square" lIns="73152" rIns="73152"/>
          <a:lstStyle/>
          <a:p>
            <a:pPr algn="l">
              <a:lnSpc>
                <a:spcPct val="110000"/>
              </a:lnSpc>
            </a:pPr>
            <a:r>
              <a:rPr sz="1400" b="1">
                <a:solidFill>
                  <a:srgbClr val="183A58"/>
                </a:solidFill>
                <a:latin typeface="Arial"/>
              </a:rPr>
              <a:t>Transaction Timeline</a:t>
            </a:r>
          </a:p>
        </p:txBody>
      </p:sp>
      <p:sp>
        <p:nvSpPr>
          <p:cNvPr id="22" name="Oval 21"/>
          <p:cNvSpPr/>
          <p:nvPr/>
        </p:nvSpPr>
        <p:spPr>
          <a:xfrm>
            <a:off x="6537960" y="4032503"/>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6675120" y="3977639"/>
            <a:ext cx="5029200" cy="201168"/>
          </a:xfrm>
          <a:prstGeom prst="rect">
            <a:avLst/>
          </a:prstGeom>
          <a:noFill/>
          <a:ln>
            <a:noFill/>
          </a:ln>
          <a:effectLst/>
        </p:spPr>
        <p:txBody>
          <a:bodyPr wrap="square" lIns="73152" rIns="73152"/>
          <a:lstStyle/>
          <a:p>
            <a:pPr algn="l">
              <a:lnSpc>
                <a:spcPct val="110000"/>
              </a:lnSpc>
            </a:pPr>
            <a:r>
              <a:rPr sz="900" b="0">
                <a:solidFill>
                  <a:srgbClr val="404040"/>
                </a:solidFill>
                <a:latin typeface="Arial"/>
              </a:rPr>
              <a:t>Week 1-2: Initial due diligence</a:t>
            </a:r>
          </a:p>
        </p:txBody>
      </p:sp>
      <p:sp>
        <p:nvSpPr>
          <p:cNvPr id="24" name="Oval 23"/>
          <p:cNvSpPr/>
          <p:nvPr/>
        </p:nvSpPr>
        <p:spPr>
          <a:xfrm>
            <a:off x="6537960" y="4352543"/>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TextBox 24"/>
          <p:cNvSpPr txBox="1"/>
          <p:nvPr/>
        </p:nvSpPr>
        <p:spPr>
          <a:xfrm>
            <a:off x="6675120" y="4297679"/>
            <a:ext cx="5029200" cy="201168"/>
          </a:xfrm>
          <a:prstGeom prst="rect">
            <a:avLst/>
          </a:prstGeom>
          <a:noFill/>
          <a:ln>
            <a:noFill/>
          </a:ln>
          <a:effectLst/>
        </p:spPr>
        <p:txBody>
          <a:bodyPr wrap="square" lIns="73152" rIns="73152"/>
          <a:lstStyle/>
          <a:p>
            <a:pPr algn="l">
              <a:lnSpc>
                <a:spcPct val="110000"/>
              </a:lnSpc>
            </a:pPr>
            <a:r>
              <a:rPr sz="900" b="0">
                <a:solidFill>
                  <a:srgbClr val="404040"/>
                </a:solidFill>
                <a:latin typeface="Arial"/>
              </a:rPr>
              <a:t>Week 3-4: Management presentations</a:t>
            </a:r>
          </a:p>
        </p:txBody>
      </p:sp>
      <p:sp>
        <p:nvSpPr>
          <p:cNvPr id="26" name="TextBox 25"/>
          <p:cNvSpPr txBox="1"/>
          <p:nvPr/>
        </p:nvSpPr>
        <p:spPr>
          <a:xfrm>
            <a:off x="457200" y="6309360"/>
            <a:ext cx="5486400" cy="365760"/>
          </a:xfrm>
          <a:prstGeom prst="rect">
            <a:avLst/>
          </a:prstGeom>
          <a:noFill/>
        </p:spPr>
        <p:txBody>
          <a:bodyPr wrap="none" anchor="ctr">
            <a:spAutoFit/>
          </a:bodyPr>
          <a:lstStyle/>
          <a:p>
            <a:pPr algn="l">
              <a:defRPr sz="900">
                <a:solidFill>
                  <a:srgbClr val="808080"/>
                </a:solidFill>
                <a:latin typeface="Arial"/>
              </a:defRPr>
            </a:pPr>
            <a:r>
              <a:t>Confidential | September 11, 2025</a:t>
            </a:r>
          </a:p>
        </p:txBody>
      </p:sp>
      <p:sp>
        <p:nvSpPr>
          <p:cNvPr id="27" name="TextBox 26"/>
          <p:cNvSpPr txBox="1"/>
          <p:nvPr/>
        </p:nvSpPr>
        <p:spPr>
          <a:xfrm>
            <a:off x="9144000" y="6309360"/>
            <a:ext cx="2743200" cy="365760"/>
          </a:xfrm>
          <a:prstGeom prst="rect">
            <a:avLst/>
          </a:prstGeom>
          <a:noFill/>
        </p:spPr>
        <p:txBody>
          <a:bodyPr wrap="none" anchor="ctr">
            <a:spAutoFit/>
          </a:bodyPr>
          <a:lstStyle/>
          <a:p>
            <a:pPr algn="r">
              <a:defRPr sz="900">
                <a:solidFill>
                  <a:srgbClr val="808080"/>
                </a:solidFill>
                <a:latin typeface="Arial"/>
              </a:defRPr>
            </a:pPr>
            <a:r>
              <a:t>Databricks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Product &amp; Service Footprint</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Oval 3"/>
          <p:cNvSpPr/>
          <p:nvPr/>
        </p:nvSpPr>
        <p:spPr>
          <a:xfrm>
            <a:off x="731520" y="128016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097280" y="1280160"/>
            <a:ext cx="5029200" cy="228600"/>
          </a:xfrm>
          <a:prstGeom prst="rect">
            <a:avLst/>
          </a:prstGeom>
          <a:noFill/>
          <a:ln>
            <a:noFill/>
          </a:ln>
          <a:effectLst/>
        </p:spPr>
        <p:txBody>
          <a:bodyPr wrap="square">
            <a:spAutoFit/>
          </a:bodyPr>
          <a:lstStyle/>
          <a:p>
            <a:pPr algn="l"/>
            <a:r>
              <a:rPr sz="1200" b="1">
                <a:solidFill>
                  <a:srgbClr val="183A58"/>
                </a:solidFill>
                <a:latin typeface="Arial"/>
              </a:rPr>
              <a:t>Databricks, Inc. Platform</a:t>
            </a:r>
          </a:p>
        </p:txBody>
      </p:sp>
      <p:sp>
        <p:nvSpPr>
          <p:cNvPr id="6" name="TextBox 5"/>
          <p:cNvSpPr txBox="1"/>
          <p:nvPr/>
        </p:nvSpPr>
        <p:spPr>
          <a:xfrm>
            <a:off x="1097280" y="1508760"/>
            <a:ext cx="5029200" cy="502920"/>
          </a:xfrm>
          <a:prstGeom prst="rect">
            <a:avLst/>
          </a:prstGeom>
          <a:noFill/>
          <a:ln>
            <a:noFill/>
          </a:ln>
          <a:effectLst/>
        </p:spPr>
        <p:txBody>
          <a:bodyPr wrap="square">
            <a:spAutoFit/>
          </a:bodyPr>
          <a:lstStyle/>
          <a:p>
            <a:pPr algn="l"/>
            <a:r>
              <a:rPr sz="1000" b="0">
                <a:solidFill>
                  <a:srgbClr val="404040"/>
                </a:solidFill>
                <a:latin typeface="Arial"/>
              </a:rPr>
              <a:t>Technology platform services</a:t>
            </a:r>
          </a:p>
        </p:txBody>
      </p:sp>
      <p:sp>
        <p:nvSpPr>
          <p:cNvPr id="7" name="TextBox 6"/>
          <p:cNvSpPr txBox="1"/>
          <p:nvPr/>
        </p:nvSpPr>
        <p:spPr>
          <a:xfrm>
            <a:off x="6583680" y="1280160"/>
            <a:ext cx="5029200" cy="274320"/>
          </a:xfrm>
          <a:prstGeom prst="rect">
            <a:avLst/>
          </a:prstGeom>
          <a:noFill/>
          <a:ln>
            <a:noFill/>
          </a:ln>
          <a:effectLst/>
        </p:spPr>
        <p:txBody>
          <a:bodyPr wrap="square">
            <a:spAutoFit/>
          </a:bodyPr>
          <a:lstStyle/>
          <a:p>
            <a:pPr algn="ctr"/>
            <a:r>
              <a:rPr sz="1400" b="1">
                <a:solidFill>
                  <a:srgbClr val="183A58"/>
                </a:solidFill>
                <a:latin typeface="Arial"/>
              </a:rPr>
              <a:t>Product &amp; Service Market Coverage</a:t>
            </a:r>
          </a:p>
        </p:txBody>
      </p:sp>
      <p:graphicFrame>
        <p:nvGraphicFramePr>
          <p:cNvPr id="8" name="Table 7"/>
          <p:cNvGraphicFramePr>
            <a:graphicFrameLocks noGrp="1"/>
          </p:cNvGraphicFramePr>
          <p:nvPr/>
        </p:nvGraphicFramePr>
        <p:xfrm>
          <a:off x="6583680" y="1645920"/>
          <a:ext cx="1828800" cy="2560320"/>
        </p:xfrm>
        <a:graphic>
          <a:graphicData uri="http://schemas.openxmlformats.org/drawingml/2006/table">
            <a:tbl>
              <a:tblPr firstRow="1" bandRow="1">
                <a:tableStyleId>{5C22544A-7EE6-4342-B048-85BDC9FD1C3A}</a:tableStyleId>
              </a:tblPr>
              <a:tblGrid>
                <a:gridCol w="1097280"/>
                <a:gridCol w="731520"/>
              </a:tblGrid>
              <a:tr h="640080">
                <a:tc>
                  <a:txBody>
                    <a:bodyPr/>
                    <a:lstStyle/>
                    <a:p>
                      <a:pPr algn="ctr"/>
                      <a:r>
                        <a:rPr sz="900" b="1">
                          <a:solidFill>
                            <a:srgbClr val="FFFFFF"/>
                          </a:solidFill>
                          <a:latin typeface="Arial"/>
                        </a:rPr>
                        <a:t>Region</a:t>
                      </a:r>
                    </a:p>
                  </a:txBody>
                  <a:tcPr marL="45720" marR="45720" marT="45720" marB="45720">
                    <a:solidFill>
                      <a:srgbClr val="183A58"/>
                    </a:solidFill>
                  </a:tcPr>
                </a:tc>
                <a:tc>
                  <a:txBody>
                    <a:bodyPr/>
                    <a:lstStyle/>
                    <a:p>
                      <a:pPr algn="ctr"/>
                      <a:r>
                        <a:rPr sz="900" b="1">
                          <a:solidFill>
                            <a:srgbClr val="FFFFFF"/>
                          </a:solidFill>
                          <a:latin typeface="Arial"/>
                        </a:rPr>
                        <a:t>Coverage Status</a:t>
                      </a:r>
                    </a:p>
                  </a:txBody>
                  <a:tcPr marL="45720" marR="45720" marT="45720" marB="45720">
                    <a:solidFill>
                      <a:srgbClr val="183A58"/>
                    </a:solidFill>
                  </a:tcPr>
                </a:tc>
              </a:tr>
              <a:tr h="640080">
                <a:tc>
                  <a:txBody>
                    <a:bodyPr/>
                    <a:lstStyle/>
                    <a:p>
                      <a:pPr algn="ctr"/>
                      <a:r>
                        <a:rPr sz="900">
                          <a:solidFill>
                            <a:srgbClr val="404040"/>
                          </a:solidFill>
                          <a:latin typeface="Arial"/>
                        </a:rPr>
                        <a:t>UAE</a:t>
                      </a:r>
                    </a:p>
                  </a:txBody>
                  <a:tcPr marL="45720" marR="45720" marT="45720" marB="45720">
                    <a:solidFill>
                      <a:srgbClr val="FFFFFF"/>
                    </a:solidFill>
                  </a:tcPr>
                </a:tc>
                <a:tc>
                  <a:txBody>
                    <a:bodyPr/>
                    <a:lstStyle/>
                    <a:p>
                      <a:pPr algn="ctr"/>
                      <a:r>
                        <a:rPr sz="900">
                          <a:solidFill>
                            <a:srgbClr val="404040"/>
                          </a:solidFill>
                          <a:latin typeface="Arial"/>
                        </a:rPr>
                        <a:t>Primary market</a:t>
                      </a:r>
                    </a:p>
                  </a:txBody>
                  <a:tcPr marL="45720" marR="45720" marT="45720" marB="45720">
                    <a:solidFill>
                      <a:srgbClr val="FFFFFF"/>
                    </a:solidFill>
                  </a:tcPr>
                </a:tc>
              </a:tr>
              <a:tr h="640080">
                <a:tc>
                  <a:txBody>
                    <a:bodyPr/>
                    <a:lstStyle/>
                    <a:p>
                      <a:pPr algn="ctr"/>
                      <a:r>
                        <a:rPr sz="900">
                          <a:solidFill>
                            <a:srgbClr val="404040"/>
                          </a:solidFill>
                          <a:latin typeface="Arial"/>
                        </a:rPr>
                        <a:t>MENA</a:t>
                      </a:r>
                    </a:p>
                  </a:txBody>
                  <a:tcPr marL="45720" marR="45720" marT="45720" marB="45720">
                    <a:solidFill>
                      <a:srgbClr val="F0F0F0"/>
                    </a:solidFill>
                  </a:tcPr>
                </a:tc>
                <a:tc>
                  <a:txBody>
                    <a:bodyPr/>
                    <a:lstStyle/>
                    <a:p>
                      <a:pPr algn="ctr"/>
                      <a:r>
                        <a:rPr sz="900">
                          <a:solidFill>
                            <a:srgbClr val="404040"/>
                          </a:solidFill>
                          <a:latin typeface="Arial"/>
                        </a:rPr>
                        <a:t>Expanding</a:t>
                      </a:r>
                    </a:p>
                  </a:txBody>
                  <a:tcPr marL="45720" marR="45720" marT="45720" marB="45720">
                    <a:solidFill>
                      <a:srgbClr val="F0F0F0"/>
                    </a:solidFill>
                  </a:tcPr>
                </a:tc>
              </a:tr>
              <a:tr h="640080">
                <a:tc>
                  <a:txBody>
                    <a:bodyPr/>
                    <a:lstStyle/>
                    <a:p>
                      <a:pPr algn="ctr"/>
                      <a:r>
                        <a:rPr sz="900">
                          <a:solidFill>
                            <a:srgbClr val="404040"/>
                          </a:solidFill>
                          <a:latin typeface="Arial"/>
                        </a:rPr>
                        <a:t>Global</a:t>
                      </a:r>
                    </a:p>
                  </a:txBody>
                  <a:tcPr marL="45720" marR="45720" marT="45720" marB="45720">
                    <a:solidFill>
                      <a:srgbClr val="FFFFFF"/>
                    </a:solidFill>
                  </a:tcPr>
                </a:tc>
                <a:tc>
                  <a:txBody>
                    <a:bodyPr/>
                    <a:lstStyle/>
                    <a:p>
                      <a:pPr algn="ctr"/>
                      <a:r>
                        <a:rPr sz="900">
                          <a:solidFill>
                            <a:srgbClr val="404040"/>
                          </a:solidFill>
                          <a:latin typeface="Arial"/>
                        </a:rPr>
                        <a:t>Future expansion</a:t>
                      </a:r>
                    </a:p>
                  </a:txBody>
                  <a:tcPr marL="45720" marR="45720" marT="45720" marB="45720">
                    <a:solidFill>
                      <a:srgbClr val="FFFFFF"/>
                    </a:solidFill>
                  </a:tcPr>
                </a:tc>
              </a:tr>
            </a:tbl>
          </a:graphicData>
        </a:graphic>
      </p:graphicFrame>
      <p:sp>
        <p:nvSpPr>
          <p:cNvPr id="9" name="TextBox 8"/>
          <p:cNvSpPr txBox="1"/>
          <p:nvPr/>
        </p:nvSpPr>
        <p:spPr>
          <a:xfrm>
            <a:off x="6583680" y="4389120"/>
            <a:ext cx="5029200" cy="274320"/>
          </a:xfrm>
          <a:prstGeom prst="rect">
            <a:avLst/>
          </a:prstGeom>
          <a:noFill/>
          <a:ln>
            <a:noFill/>
          </a:ln>
          <a:effectLst/>
        </p:spPr>
        <p:txBody>
          <a:bodyPr wrap="square">
            <a:spAutoFit/>
          </a:bodyPr>
          <a:lstStyle/>
          <a:p>
            <a:pPr algn="ctr"/>
            <a:r>
              <a:rPr sz="1400" b="1">
                <a:solidFill>
                  <a:srgbClr val="183A58"/>
                </a:solidFill>
                <a:latin typeface="Arial"/>
              </a:rPr>
              <a:t>Key Operational Metrics</a:t>
            </a:r>
          </a:p>
        </p:txBody>
      </p:sp>
      <p:sp>
        <p:nvSpPr>
          <p:cNvPr id="10" name="Rectangle 9"/>
          <p:cNvSpPr/>
          <p:nvPr/>
        </p:nvSpPr>
        <p:spPr>
          <a:xfrm>
            <a:off x="6583680" y="4663440"/>
            <a:ext cx="5029200" cy="1828800"/>
          </a:xfrm>
          <a:prstGeom prst="rect">
            <a:avLst/>
          </a:prstGeom>
          <a:solidFill>
            <a:srgbClr val="F0F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6766560" y="4846320"/>
            <a:ext cx="1828800" cy="164592"/>
          </a:xfrm>
          <a:prstGeom prst="rect">
            <a:avLst/>
          </a:prstGeom>
          <a:noFill/>
          <a:ln>
            <a:noFill/>
          </a:ln>
          <a:effectLst/>
        </p:spPr>
        <p:txBody>
          <a:bodyPr wrap="square">
            <a:spAutoFit/>
          </a:bodyPr>
          <a:lstStyle/>
          <a:p>
            <a:pPr algn="l"/>
            <a:r>
              <a:rPr sz="900" b="0">
                <a:solidFill>
                  <a:srgbClr val="404040"/>
                </a:solidFill>
                <a:latin typeface="Arial"/>
              </a:rPr>
              <a:t>Market Coverage</a:t>
            </a:r>
          </a:p>
        </p:txBody>
      </p:sp>
      <p:sp>
        <p:nvSpPr>
          <p:cNvPr id="12" name="TextBox 11"/>
          <p:cNvSpPr txBox="1"/>
          <p:nvPr/>
        </p:nvSpPr>
        <p:spPr>
          <a:xfrm>
            <a:off x="6766560" y="5010912"/>
            <a:ext cx="1828800" cy="201168"/>
          </a:xfrm>
          <a:prstGeom prst="rect">
            <a:avLst/>
          </a:prstGeom>
          <a:noFill/>
          <a:ln>
            <a:noFill/>
          </a:ln>
          <a:effectLst/>
        </p:spPr>
        <p:txBody>
          <a:bodyPr wrap="square">
            <a:spAutoFit/>
          </a:bodyPr>
          <a:lstStyle/>
          <a:p>
            <a:pPr algn="l"/>
            <a:r>
              <a:rPr sz="1600" b="1">
                <a:solidFill>
                  <a:srgbClr val="183A58"/>
                </a:solidFill>
                <a:latin typeface="Arial"/>
              </a:rPr>
              <a:t>UAE and MENA region</a:t>
            </a:r>
          </a:p>
        </p:txBody>
      </p:sp>
      <p:sp>
        <p:nvSpPr>
          <p:cNvPr id="13" name="TextBox 12"/>
          <p:cNvSpPr txBox="1"/>
          <p:nvPr/>
        </p:nvSpPr>
        <p:spPr>
          <a:xfrm>
            <a:off x="9509760" y="4846320"/>
            <a:ext cx="1828800" cy="164592"/>
          </a:xfrm>
          <a:prstGeom prst="rect">
            <a:avLst/>
          </a:prstGeom>
          <a:noFill/>
          <a:ln>
            <a:noFill/>
          </a:ln>
          <a:effectLst/>
        </p:spPr>
        <p:txBody>
          <a:bodyPr wrap="square">
            <a:spAutoFit/>
          </a:bodyPr>
          <a:lstStyle/>
          <a:p>
            <a:pPr algn="l"/>
            <a:r>
              <a:rPr sz="900" b="0">
                <a:solidFill>
                  <a:srgbClr val="404040"/>
                </a:solidFill>
                <a:latin typeface="Arial"/>
              </a:rPr>
              <a:t>Primary Region</a:t>
            </a:r>
          </a:p>
        </p:txBody>
      </p:sp>
      <p:sp>
        <p:nvSpPr>
          <p:cNvPr id="14" name="TextBox 13"/>
          <p:cNvSpPr txBox="1"/>
          <p:nvPr/>
        </p:nvSpPr>
        <p:spPr>
          <a:xfrm>
            <a:off x="9509760" y="5010912"/>
            <a:ext cx="1828800" cy="201168"/>
          </a:xfrm>
          <a:prstGeom prst="rect">
            <a:avLst/>
          </a:prstGeom>
          <a:noFill/>
          <a:ln>
            <a:noFill/>
          </a:ln>
          <a:effectLst/>
        </p:spPr>
        <p:txBody>
          <a:bodyPr wrap="square">
            <a:spAutoFit/>
          </a:bodyPr>
          <a:lstStyle/>
          <a:p>
            <a:pPr algn="l"/>
            <a:r>
              <a:rPr sz="1600" b="1">
                <a:solidFill>
                  <a:srgbClr val="183A58"/>
                </a:solidFill>
                <a:latin typeface="Arial"/>
              </a:rPr>
              <a:t>UAE</a:t>
            </a:r>
          </a:p>
        </p:txBody>
      </p:sp>
      <p:sp>
        <p:nvSpPr>
          <p:cNvPr id="15" name="TextBox 14"/>
          <p:cNvSpPr txBox="1"/>
          <p:nvPr/>
        </p:nvSpPr>
        <p:spPr>
          <a:xfrm>
            <a:off x="9509760" y="5394960"/>
            <a:ext cx="1828800" cy="164592"/>
          </a:xfrm>
          <a:prstGeom prst="rect">
            <a:avLst/>
          </a:prstGeom>
          <a:noFill/>
          <a:ln>
            <a:noFill/>
          </a:ln>
          <a:effectLst/>
        </p:spPr>
        <p:txBody>
          <a:bodyPr wrap="square">
            <a:spAutoFit/>
          </a:bodyPr>
          <a:lstStyle/>
          <a:p>
            <a:pPr algn="l"/>
            <a:r>
              <a:rPr sz="900" b="0">
                <a:solidFill>
                  <a:srgbClr val="404040"/>
                </a:solidFill>
                <a:latin typeface="Arial"/>
              </a:rPr>
              <a:t>Expansion Areas</a:t>
            </a:r>
          </a:p>
        </p:txBody>
      </p:sp>
      <p:sp>
        <p:nvSpPr>
          <p:cNvPr id="16" name="TextBox 15"/>
          <p:cNvSpPr txBox="1"/>
          <p:nvPr/>
        </p:nvSpPr>
        <p:spPr>
          <a:xfrm>
            <a:off x="9509760" y="5559552"/>
            <a:ext cx="1828800" cy="201168"/>
          </a:xfrm>
          <a:prstGeom prst="rect">
            <a:avLst/>
          </a:prstGeom>
          <a:noFill/>
          <a:ln>
            <a:noFill/>
          </a:ln>
          <a:effectLst/>
        </p:spPr>
        <p:txBody>
          <a:bodyPr wrap="square">
            <a:spAutoFit/>
          </a:bodyPr>
          <a:lstStyle/>
          <a:p>
            <a:pPr algn="l"/>
            <a:r>
              <a:rPr sz="1600" b="1">
                <a:solidFill>
                  <a:srgbClr val="183A58"/>
                </a:solidFill>
                <a:latin typeface="Arial"/>
              </a:rPr>
              <a:t>MENA region</a:t>
            </a:r>
          </a:p>
        </p:txBody>
      </p:sp>
      <p:sp>
        <p:nvSpPr>
          <p:cNvPr id="17" name="TextBox 16"/>
          <p:cNvSpPr txBox="1"/>
          <p:nvPr/>
        </p:nvSpPr>
        <p:spPr>
          <a:xfrm>
            <a:off x="731520" y="6400800"/>
            <a:ext cx="5486400" cy="365760"/>
          </a:xfrm>
          <a:prstGeom prst="rect">
            <a:avLst/>
          </a:prstGeom>
          <a:noFill/>
        </p:spPr>
        <p:txBody>
          <a:bodyPr wrap="none" anchor="ctr">
            <a:spAutoFit/>
          </a:bodyPr>
          <a:lstStyle/>
          <a:p>
            <a:pPr algn="l">
              <a:defRPr sz="900">
                <a:solidFill>
                  <a:srgbClr val="808080"/>
                </a:solidFill>
                <a:latin typeface="Arial"/>
              </a:defRPr>
            </a:pPr>
            <a:r>
              <a:t>Confidential | September 11, 2025</a:t>
            </a:r>
          </a:p>
        </p:txBody>
      </p:sp>
      <p:sp>
        <p:nvSpPr>
          <p:cNvPr id="18" name="TextBox 17"/>
          <p:cNvSpPr txBox="1"/>
          <p:nvPr/>
        </p:nvSpPr>
        <p:spPr>
          <a:xfrm>
            <a:off x="8686800" y="6400800"/>
            <a:ext cx="3200400" cy="365760"/>
          </a:xfrm>
          <a:prstGeom prst="rect">
            <a:avLst/>
          </a:prstGeom>
          <a:noFill/>
        </p:spPr>
        <p:txBody>
          <a:bodyPr wrap="none" anchor="ctr">
            <a:spAutoFit/>
          </a:bodyPr>
          <a:lstStyle/>
          <a:p>
            <a:pPr algn="r">
              <a:defRPr sz="900">
                <a:solidFill>
                  <a:srgbClr val="808080"/>
                </a:solidFill>
                <a:latin typeface="Arial"/>
              </a:defRPr>
            </a:pPr>
            <a:r>
              <a:t>Databricks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Historical Financial Performance</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188720"/>
            <a:ext cx="10058400" cy="274320"/>
          </a:xfrm>
          <a:prstGeom prst="rect">
            <a:avLst/>
          </a:prstGeom>
          <a:noFill/>
          <a:ln>
            <a:noFill/>
          </a:ln>
          <a:effectLst/>
        </p:spPr>
        <p:txBody>
          <a:bodyPr wrap="square">
            <a:spAutoFit/>
          </a:bodyPr>
          <a:lstStyle/>
          <a:p>
            <a:pPr algn="ctr"/>
            <a:r>
              <a:rPr sz="1600" b="1">
                <a:solidFill>
                  <a:srgbClr val="183A58"/>
                </a:solidFill>
                <a:latin typeface="Arial"/>
              </a:rPr>
              <a:t>Revenue &amp; EBITDA Growth</a:t>
            </a:r>
          </a:p>
        </p:txBody>
      </p:sp>
      <p:graphicFrame>
        <p:nvGraphicFramePr>
          <p:cNvPr id="5" name="Chart 4"/>
          <p:cNvGraphicFramePr>
            <a:graphicFrameLocks noGrp="1"/>
          </p:cNvGraphicFramePr>
          <p:nvPr/>
        </p:nvGraphicFramePr>
        <p:xfrm>
          <a:off x="1828800" y="1554480"/>
          <a:ext cx="8229600" cy="2103120"/>
        </p:xfrm>
        <a:graphic>
          <a:graphicData uri="http://schemas.openxmlformats.org/drawingml/2006/chart">
            <c:chart xmlns:c="http://schemas.openxmlformats.org/drawingml/2006/chart" r:id="rId2"/>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Historical Financial Performance</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188720"/>
            <a:ext cx="10058400" cy="274320"/>
          </a:xfrm>
          <a:prstGeom prst="rect">
            <a:avLst/>
          </a:prstGeom>
          <a:noFill/>
          <a:ln>
            <a:noFill/>
          </a:ln>
          <a:effectLst/>
        </p:spPr>
        <p:txBody>
          <a:bodyPr wrap="square">
            <a:spAutoFit/>
          </a:bodyPr>
          <a:lstStyle/>
          <a:p>
            <a:pPr algn="ctr"/>
            <a:r>
              <a:rPr sz="1600" b="1">
                <a:solidFill>
                  <a:srgbClr val="183A58"/>
                </a:solidFill>
                <a:latin typeface="Arial"/>
              </a:rPr>
              <a:t>Revenue &amp; EBITDA Growth</a:t>
            </a:r>
          </a:p>
        </p:txBody>
      </p:sp>
      <p:graphicFrame>
        <p:nvGraphicFramePr>
          <p:cNvPr id="5" name="Chart 4"/>
          <p:cNvGraphicFramePr>
            <a:graphicFrameLocks noGrp="1"/>
          </p:cNvGraphicFramePr>
          <p:nvPr/>
        </p:nvGraphicFramePr>
        <p:xfrm>
          <a:off x="1828800" y="1554480"/>
          <a:ext cx="8229600" cy="2103120"/>
        </p:xfrm>
        <a:graphic>
          <a:graphicData uri="http://schemas.openxmlformats.org/drawingml/2006/chart">
            <c:chart xmlns:c="http://schemas.openxmlformats.org/drawingml/2006/chart" r:id="rId2"/>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Historical Financial Performance</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188720"/>
            <a:ext cx="10058400" cy="274320"/>
          </a:xfrm>
          <a:prstGeom prst="rect">
            <a:avLst/>
          </a:prstGeom>
          <a:noFill/>
          <a:ln>
            <a:noFill/>
          </a:ln>
          <a:effectLst/>
        </p:spPr>
        <p:txBody>
          <a:bodyPr wrap="square">
            <a:spAutoFit/>
          </a:bodyPr>
          <a:lstStyle/>
          <a:p>
            <a:pPr algn="ctr"/>
            <a:r>
              <a:rPr sz="1600" b="1">
                <a:solidFill>
                  <a:srgbClr val="183A58"/>
                </a:solidFill>
                <a:latin typeface="Arial"/>
              </a:rPr>
              <a:t>Revenue &amp; EBITDA Growth</a:t>
            </a:r>
          </a:p>
        </p:txBody>
      </p:sp>
      <p:graphicFrame>
        <p:nvGraphicFramePr>
          <p:cNvPr id="5" name="Chart 4"/>
          <p:cNvGraphicFramePr>
            <a:graphicFrameLocks noGrp="1"/>
          </p:cNvGraphicFramePr>
          <p:nvPr/>
        </p:nvGraphicFramePr>
        <p:xfrm>
          <a:off x="1828800" y="1554480"/>
          <a:ext cx="8229600" cy="2103120"/>
        </p:xfrm>
        <a:graphic>
          <a:graphicData uri="http://schemas.openxmlformats.org/drawingml/2006/chart">
            <c:chart xmlns:c="http://schemas.openxmlformats.org/drawingml/2006/chart" r:id="rId2"/>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731520"/>
            <a:ext cx="10515600" cy="1371600"/>
          </a:xfrm>
          <a:prstGeom prst="rect">
            <a:avLst/>
          </a:prstGeom>
          <a:noFill/>
        </p:spPr>
        <p:txBody>
          <a:bodyPr wrap="none">
            <a:spAutoFit/>
          </a:bodyPr>
          <a:lstStyle/>
          <a:p>
            <a:pPr algn="l"/>
            <a:r>
              <a:rPr sz="1400"/>
              <a:t>Renderer error for render_historical_financial_performance_slide: '&lt;' not supported between instances of 'int' and 'str'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E3A8A"/>
                </a:solidFill>
                <a:latin typeface="Times New Roman"/>
              </a:rPr>
              <a:t>Management Team</a:t>
            </a:r>
          </a:p>
        </p:txBody>
      </p:sp>
      <p:sp>
        <p:nvSpPr>
          <p:cNvPr id="3" name="Rectangle 2"/>
          <p:cNvSpPr/>
          <p:nvPr/>
        </p:nvSpPr>
        <p:spPr>
          <a:xfrm>
            <a:off x="457200" y="914400"/>
            <a:ext cx="11277295" cy="45720"/>
          </a:xfrm>
          <a:prstGeom prst="rect">
            <a:avLst/>
          </a:prstGeom>
          <a:solidFill>
            <a:srgbClr val="1E3A8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00887" y="1325880"/>
            <a:ext cx="5029200" cy="320040"/>
          </a:xfrm>
          <a:prstGeom prst="rect">
            <a:avLst/>
          </a:prstGeom>
          <a:noFill/>
        </p:spPr>
        <p:txBody>
          <a:bodyPr wrap="square" lIns="36576" rIns="36576" tIns="14630" bIns="14630">
            <a:spAutoFit/>
          </a:bodyPr>
          <a:lstStyle/>
          <a:p>
            <a:pPr algn="l">
              <a:defRPr sz="1500" b="1">
                <a:solidFill>
                  <a:srgbClr val="1E3A8A"/>
                </a:solidFill>
                <a:latin typeface="Times New Roman"/>
              </a:defRPr>
            </a:pPr>
            <a:r>
              <a:t>Ali Ghodsi</a:t>
            </a:r>
            <a:br/>
            <a:r>
              <a:t>Chief Executive Officer and Co-Founder</a:t>
            </a:r>
          </a:p>
        </p:txBody>
      </p:sp>
      <p:sp>
        <p:nvSpPr>
          <p:cNvPr id="5" name="TextBox 4"/>
          <p:cNvSpPr txBox="1"/>
          <p:nvPr/>
        </p:nvSpPr>
        <p:spPr>
          <a:xfrm>
            <a:off x="700887" y="1691640"/>
            <a:ext cx="5029200" cy="493776"/>
          </a:xfrm>
          <a:prstGeom prst="rect">
            <a:avLst/>
          </a:prstGeom>
          <a:noFill/>
        </p:spPr>
        <p:txBody>
          <a:bodyPr wrap="square" lIns="36576" rIns="36576" tIns="10972" bIns="10972"/>
          <a:lstStyle/>
          <a:p>
            <a:pPr algn="l">
              <a:lnSpc>
                <a:spcPct val="120000"/>
              </a:lnSpc>
              <a:defRPr sz="1200">
                <a:solidFill>
                  <a:srgbClr val="374151"/>
                </a:solidFill>
                <a:latin typeface="Times New Roman"/>
              </a:defRPr>
            </a:pPr>
            <a:r>
              <a:t>• Co-founded Databricks in 2013; CEO since 2016; Ph.D. in Computer Science; original creator of Apache Spark at UC Berkeley.</a:t>
            </a:r>
          </a:p>
        </p:txBody>
      </p:sp>
      <p:sp>
        <p:nvSpPr>
          <p:cNvPr id="6" name="TextBox 5"/>
          <p:cNvSpPr txBox="1"/>
          <p:nvPr/>
        </p:nvSpPr>
        <p:spPr>
          <a:xfrm>
            <a:off x="700887" y="2240280"/>
            <a:ext cx="5029200" cy="329184"/>
          </a:xfrm>
          <a:prstGeom prst="rect">
            <a:avLst/>
          </a:prstGeom>
          <a:noFill/>
        </p:spPr>
        <p:txBody>
          <a:bodyPr wrap="square" lIns="36576" rIns="36576" tIns="10972" bIns="10972"/>
          <a:lstStyle/>
          <a:p>
            <a:pPr algn="l">
              <a:lnSpc>
                <a:spcPct val="120000"/>
              </a:lnSpc>
              <a:defRPr sz="1200">
                <a:solidFill>
                  <a:srgbClr val="374151"/>
                </a:solidFill>
                <a:latin typeface="Times New Roman"/>
              </a:defRPr>
            </a:pPr>
            <a:r>
              <a:t>• Leadership at Databricks, Inc.</a:t>
            </a:r>
          </a:p>
        </p:txBody>
      </p:sp>
      <p:sp>
        <p:nvSpPr>
          <p:cNvPr id="7" name="TextBox 6"/>
          <p:cNvSpPr txBox="1"/>
          <p:nvPr/>
        </p:nvSpPr>
        <p:spPr>
          <a:xfrm>
            <a:off x="365760" y="6355080"/>
            <a:ext cx="5486400" cy="365760"/>
          </a:xfrm>
          <a:prstGeom prst="rect">
            <a:avLst/>
          </a:prstGeom>
          <a:noFill/>
        </p:spPr>
        <p:txBody>
          <a:bodyPr wrap="none" lIns="45720" rIns="45720" anchor="ctr">
            <a:spAutoFit/>
          </a:bodyPr>
          <a:lstStyle/>
          <a:p>
            <a:pPr algn="l">
              <a:defRPr sz="1000">
                <a:solidFill>
                  <a:srgbClr val="6B7280"/>
                </a:solidFill>
                <a:latin typeface="Times New Roman"/>
              </a:defRPr>
            </a:pPr>
            <a:r>
              <a:t>Confidential | September 11, 2025</a:t>
            </a:r>
          </a:p>
        </p:txBody>
      </p:sp>
      <p:sp>
        <p:nvSpPr>
          <p:cNvPr id="8" name="TextBox 7"/>
          <p:cNvSpPr txBox="1"/>
          <p:nvPr/>
        </p:nvSpPr>
        <p:spPr>
          <a:xfrm>
            <a:off x="8686800" y="6355080"/>
            <a:ext cx="2926080" cy="365760"/>
          </a:xfrm>
          <a:prstGeom prst="rect">
            <a:avLst/>
          </a:prstGeom>
          <a:noFill/>
        </p:spPr>
        <p:txBody>
          <a:bodyPr wrap="none" lIns="45720" rIns="45720" anchor="ctr">
            <a:spAutoFit/>
          </a:bodyPr>
          <a:lstStyle/>
          <a:p>
            <a:pPr algn="r">
              <a:defRPr sz="1000">
                <a:solidFill>
                  <a:srgbClr val="6B7280"/>
                </a:solidFill>
                <a:latin typeface="Times New Roman"/>
              </a:defRPr>
            </a:pPr>
            <a:r>
              <a:t>Databricks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Growth Strategy &amp; Financial Projections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280160"/>
            <a:ext cx="5486400" cy="274320"/>
          </a:xfrm>
          <a:prstGeom prst="rect">
            <a:avLst/>
          </a:prstGeom>
          <a:noFill/>
          <a:ln>
            <a:noFill/>
          </a:ln>
          <a:effectLst/>
        </p:spPr>
        <p:txBody>
          <a:bodyPr wrap="square">
            <a:spAutoFit/>
          </a:bodyPr>
          <a:lstStyle/>
          <a:p>
            <a:pPr algn="l"/>
            <a:r>
              <a:rPr sz="1400" b="1">
                <a:solidFill>
                  <a:srgbClr val="183A58"/>
                </a:solidFill>
                <a:latin typeface="Arial"/>
              </a:rPr>
              <a:t>Multi-Pronged Growth Strategy</a:t>
            </a:r>
          </a:p>
        </p:txBody>
      </p:sp>
      <p:sp>
        <p:nvSpPr>
          <p:cNvPr id="5" name="Oval 4"/>
          <p:cNvSpPr/>
          <p:nvPr/>
        </p:nvSpPr>
        <p:spPr>
          <a:xfrm>
            <a:off x="640080" y="164592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777240" y="1600200"/>
            <a:ext cx="5029200" cy="274320"/>
          </a:xfrm>
          <a:prstGeom prst="rect">
            <a:avLst/>
          </a:prstGeom>
          <a:noFill/>
          <a:ln>
            <a:noFill/>
          </a:ln>
          <a:effectLst/>
        </p:spPr>
        <p:txBody>
          <a:bodyPr wrap="square">
            <a:spAutoFit/>
          </a:bodyPr>
          <a:lstStyle/>
          <a:p>
            <a:pPr algn="l"/>
            <a:r>
              <a:rPr sz="900" b="0">
                <a:solidFill>
                  <a:srgbClr val="404040"/>
                </a:solidFill>
                <a:latin typeface="Arial"/>
              </a:rPr>
              <a:t>Growth strategy 1</a:t>
            </a:r>
          </a:p>
        </p:txBody>
      </p:sp>
      <p:graphicFrame>
        <p:nvGraphicFramePr>
          <p:cNvPr id="7" name="Chart 6"/>
          <p:cNvGraphicFramePr>
            <a:graphicFrameLocks noGrp="1"/>
          </p:cNvGraphicFramePr>
          <p:nvPr/>
        </p:nvGraphicFramePr>
        <p:xfrm>
          <a:off x="6858000" y="1280160"/>
          <a:ext cx="5029200" cy="2011680"/>
        </p:xfrm>
        <a:graphic>
          <a:graphicData uri="http://schemas.openxmlformats.org/drawingml/2006/chart">
            <c:chart xmlns:c="http://schemas.openxmlformats.org/drawingml/2006/chart" r:id="rId2"/>
          </a:graphicData>
        </a:graphic>
      </p:graphicFrame>
      <p:sp>
        <p:nvSpPr>
          <p:cNvPr id="8" name="TextBox 7"/>
          <p:cNvSpPr txBox="1"/>
          <p:nvPr/>
        </p:nvSpPr>
        <p:spPr>
          <a:xfrm>
            <a:off x="6858000" y="3291840"/>
            <a:ext cx="5029200" cy="182880"/>
          </a:xfrm>
          <a:prstGeom prst="rect">
            <a:avLst/>
          </a:prstGeom>
          <a:noFill/>
          <a:ln>
            <a:noFill/>
          </a:ln>
          <a:effectLst/>
        </p:spPr>
        <p:txBody>
          <a:bodyPr wrap="square">
            <a:spAutoFit/>
          </a:bodyPr>
          <a:lstStyle/>
          <a:p>
            <a:pPr algn="l"/>
            <a:r>
              <a:rPr sz="1200" b="1">
                <a:solidFill>
                  <a:srgbClr val="183A58"/>
                </a:solidFill>
                <a:latin typeface="Arial"/>
              </a:rPr>
              <a:t>Revenue &amp; EBITDA Projections</a:t>
            </a:r>
          </a:p>
        </p:txBody>
      </p:sp>
      <p:sp>
        <p:nvSpPr>
          <p:cNvPr id="9" name="TextBox 8"/>
          <p:cNvSpPr txBox="1"/>
          <p:nvPr/>
        </p:nvSpPr>
        <p:spPr>
          <a:xfrm>
            <a:off x="6858000" y="3566160"/>
            <a:ext cx="5029200" cy="182880"/>
          </a:xfrm>
          <a:prstGeom prst="rect">
            <a:avLst/>
          </a:prstGeom>
          <a:noFill/>
          <a:ln>
            <a:noFill/>
          </a:ln>
          <a:effectLst/>
        </p:spPr>
        <p:txBody>
          <a:bodyPr wrap="square">
            <a:spAutoFit/>
          </a:bodyPr>
          <a:lstStyle/>
          <a:p>
            <a:pPr algn="l"/>
            <a:r>
              <a:rPr sz="1000" b="0">
                <a:solidFill>
                  <a:srgbClr val="404040"/>
                </a:solidFill>
                <a:latin typeface="Arial"/>
              </a:rPr>
              <a:t>■ Revenue (USD millions)  ■ EBITDA (USD millions)</a:t>
            </a:r>
          </a:p>
        </p:txBody>
      </p:sp>
      <p:sp>
        <p:nvSpPr>
          <p:cNvPr id="10" name="TextBox 9"/>
          <p:cNvSpPr txBox="1"/>
          <p:nvPr/>
        </p:nvSpPr>
        <p:spPr>
          <a:xfrm>
            <a:off x="457200" y="4023360"/>
            <a:ext cx="11430000" cy="274320"/>
          </a:xfrm>
          <a:prstGeom prst="rect">
            <a:avLst/>
          </a:prstGeom>
          <a:noFill/>
          <a:ln>
            <a:noFill/>
          </a:ln>
          <a:effectLst/>
        </p:spPr>
        <p:txBody>
          <a:bodyPr wrap="square">
            <a:spAutoFit/>
          </a:bodyPr>
          <a:lstStyle/>
          <a:p>
            <a:pPr algn="l"/>
            <a:r>
              <a:rPr sz="1400" b="1">
                <a:solidFill>
                  <a:srgbClr val="183A58"/>
                </a:solidFill>
                <a:latin typeface="Arial"/>
              </a:rPr>
              <a:t>Key Planning Assumptions</a:t>
            </a:r>
          </a:p>
        </p:txBody>
      </p:sp>
      <p:sp>
        <p:nvSpPr>
          <p:cNvPr id="11" name="Oval 10"/>
          <p:cNvSpPr/>
          <p:nvPr/>
        </p:nvSpPr>
        <p:spPr>
          <a:xfrm>
            <a:off x="640080" y="438912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777240" y="4343400"/>
            <a:ext cx="5303520" cy="228600"/>
          </a:xfrm>
          <a:prstGeom prst="rect">
            <a:avLst/>
          </a:prstGeom>
          <a:noFill/>
          <a:ln>
            <a:noFill/>
          </a:ln>
          <a:effectLst/>
        </p:spPr>
        <p:txBody>
          <a:bodyPr wrap="square">
            <a:spAutoFit/>
          </a:bodyPr>
          <a:lstStyle/>
          <a:p>
            <a:pPr algn="l"/>
            <a:r>
              <a:rPr sz="900" b="0">
                <a:solidFill>
                  <a:srgbClr val="404040"/>
                </a:solidFill>
                <a:latin typeface="Arial"/>
              </a:rPr>
              <a:t>Market growth projections and economic indicators</a:t>
            </a:r>
          </a:p>
        </p:txBody>
      </p:sp>
      <p:sp>
        <p:nvSpPr>
          <p:cNvPr id="13" name="Oval 12"/>
          <p:cNvSpPr/>
          <p:nvPr/>
        </p:nvSpPr>
        <p:spPr>
          <a:xfrm>
            <a:off x="640080" y="466344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777240" y="4617720"/>
            <a:ext cx="5303520" cy="228600"/>
          </a:xfrm>
          <a:prstGeom prst="rect">
            <a:avLst/>
          </a:prstGeom>
          <a:noFill/>
          <a:ln>
            <a:noFill/>
          </a:ln>
          <a:effectLst/>
        </p:spPr>
        <p:txBody>
          <a:bodyPr wrap="square">
            <a:spAutoFit/>
          </a:bodyPr>
          <a:lstStyle/>
          <a:p>
            <a:pPr algn="l"/>
            <a:r>
              <a:rPr sz="900" b="0">
                <a:solidFill>
                  <a:srgbClr val="404040"/>
                </a:solidFill>
                <a:latin typeface="Arial"/>
              </a:rPr>
              <a:t>Regulatory environment and compliance requirements</a:t>
            </a:r>
          </a:p>
        </p:txBody>
      </p:sp>
      <p:sp>
        <p:nvSpPr>
          <p:cNvPr id="15" name="Oval 14"/>
          <p:cNvSpPr/>
          <p:nvPr/>
        </p:nvSpPr>
        <p:spPr>
          <a:xfrm>
            <a:off x="640080" y="4937759"/>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777240" y="4892039"/>
            <a:ext cx="5303520" cy="228600"/>
          </a:xfrm>
          <a:prstGeom prst="rect">
            <a:avLst/>
          </a:prstGeom>
          <a:noFill/>
          <a:ln>
            <a:noFill/>
          </a:ln>
          <a:effectLst/>
        </p:spPr>
        <p:txBody>
          <a:bodyPr wrap="square">
            <a:spAutoFit/>
          </a:bodyPr>
          <a:lstStyle/>
          <a:p>
            <a:pPr algn="l"/>
            <a:r>
              <a:rPr sz="900" b="0">
                <a:solidFill>
                  <a:srgbClr val="404040"/>
                </a:solidFill>
                <a:latin typeface="Arial"/>
              </a:rPr>
              <a:t>Technology adoption and digital transformation ROI</a:t>
            </a:r>
          </a:p>
        </p:txBody>
      </p:sp>
      <p:sp>
        <p:nvSpPr>
          <p:cNvPr id="17" name="Oval 16"/>
          <p:cNvSpPr/>
          <p:nvPr/>
        </p:nvSpPr>
        <p:spPr>
          <a:xfrm>
            <a:off x="6583680" y="438912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6720840" y="4343400"/>
            <a:ext cx="5303520" cy="228600"/>
          </a:xfrm>
          <a:prstGeom prst="rect">
            <a:avLst/>
          </a:prstGeom>
          <a:noFill/>
          <a:ln>
            <a:noFill/>
          </a:ln>
          <a:effectLst/>
        </p:spPr>
        <p:txBody>
          <a:bodyPr wrap="square">
            <a:spAutoFit/>
          </a:bodyPr>
          <a:lstStyle/>
          <a:p>
            <a:pPr algn="l"/>
            <a:r>
              <a:rPr sz="900" b="0">
                <a:solidFill>
                  <a:srgbClr val="404040"/>
                </a:solidFill>
                <a:latin typeface="Arial"/>
              </a:rPr>
              <a:t>Capital allocation and investment priorities</a:t>
            </a:r>
          </a:p>
        </p:txBody>
      </p:sp>
      <p:sp>
        <p:nvSpPr>
          <p:cNvPr id="19" name="Oval 18"/>
          <p:cNvSpPr/>
          <p:nvPr/>
        </p:nvSpPr>
        <p:spPr>
          <a:xfrm>
            <a:off x="6583680" y="466344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6720840" y="4617720"/>
            <a:ext cx="5303520" cy="228600"/>
          </a:xfrm>
          <a:prstGeom prst="rect">
            <a:avLst/>
          </a:prstGeom>
          <a:noFill/>
          <a:ln>
            <a:noFill/>
          </a:ln>
          <a:effectLst/>
        </p:spPr>
        <p:txBody>
          <a:bodyPr wrap="square">
            <a:spAutoFit/>
          </a:bodyPr>
          <a:lstStyle/>
          <a:p>
            <a:pPr algn="l"/>
            <a:r>
              <a:rPr sz="900" b="0">
                <a:solidFill>
                  <a:srgbClr val="404040"/>
                </a:solidFill>
                <a:latin typeface="Arial"/>
              </a:rPr>
              <a:t>ESG commitments and sustainability targets</a:t>
            </a:r>
          </a:p>
        </p:txBody>
      </p:sp>
      <p:sp>
        <p:nvSpPr>
          <p:cNvPr id="21" name="Oval 20"/>
          <p:cNvSpPr/>
          <p:nvPr/>
        </p:nvSpPr>
        <p:spPr>
          <a:xfrm>
            <a:off x="6583680" y="4937759"/>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6720840" y="4892039"/>
            <a:ext cx="5303520" cy="228600"/>
          </a:xfrm>
          <a:prstGeom prst="rect">
            <a:avLst/>
          </a:prstGeom>
          <a:noFill/>
          <a:ln>
            <a:noFill/>
          </a:ln>
          <a:effectLst/>
        </p:spPr>
        <p:txBody>
          <a:bodyPr wrap="square">
            <a:spAutoFit/>
          </a:bodyPr>
          <a:lstStyle/>
          <a:p>
            <a:pPr algn="l"/>
            <a:r>
              <a:rPr sz="900" b="0">
                <a:solidFill>
                  <a:srgbClr val="404040"/>
                </a:solidFill>
                <a:latin typeface="Arial"/>
              </a:rPr>
              <a:t>Competitive positioning and market dynamics</a:t>
            </a:r>
          </a:p>
        </p:txBody>
      </p:sp>
      <p:sp>
        <p:nvSpPr>
          <p:cNvPr id="23" name="TextBox 22"/>
          <p:cNvSpPr txBox="1"/>
          <p:nvPr/>
        </p:nvSpPr>
        <p:spPr>
          <a:xfrm>
            <a:off x="457200" y="6400800"/>
            <a:ext cx="5486400" cy="365760"/>
          </a:xfrm>
          <a:prstGeom prst="rect">
            <a:avLst/>
          </a:prstGeom>
          <a:noFill/>
        </p:spPr>
        <p:txBody>
          <a:bodyPr wrap="none" anchor="ctr">
            <a:spAutoFit/>
          </a:bodyPr>
          <a:lstStyle/>
          <a:p>
            <a:pPr algn="l">
              <a:defRPr sz="900">
                <a:solidFill>
                  <a:srgbClr val="808080"/>
                </a:solidFill>
                <a:latin typeface="Arial"/>
              </a:defRPr>
            </a:pPr>
            <a:r>
              <a:t>Confidential | September 11, 2025</a:t>
            </a:r>
          </a:p>
        </p:txBody>
      </p:sp>
      <p:sp>
        <p:nvSpPr>
          <p:cNvPr id="24" name="TextBox 23"/>
          <p:cNvSpPr txBox="1"/>
          <p:nvPr/>
        </p:nvSpPr>
        <p:spPr>
          <a:xfrm>
            <a:off x="9144000" y="6400800"/>
            <a:ext cx="2743200" cy="365760"/>
          </a:xfrm>
          <a:prstGeom prst="rect">
            <a:avLst/>
          </a:prstGeom>
          <a:noFill/>
        </p:spPr>
        <p:txBody>
          <a:bodyPr wrap="none" anchor="ctr">
            <a:spAutoFit/>
          </a:bodyPr>
          <a:lstStyle/>
          <a:p>
            <a:pPr algn="r">
              <a:defRPr sz="900">
                <a:solidFill>
                  <a:srgbClr val="808080"/>
                </a:solidFill>
                <a:latin typeface="Arial"/>
              </a:defRPr>
            </a:pPr>
            <a:r>
              <a:t>Databricks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Competitive Positioning</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188720"/>
            <a:ext cx="5486400" cy="274320"/>
          </a:xfrm>
          <a:prstGeom prst="rect">
            <a:avLst/>
          </a:prstGeom>
          <a:noFill/>
          <a:ln>
            <a:noFill/>
          </a:ln>
          <a:effectLst/>
        </p:spPr>
        <p:txBody>
          <a:bodyPr wrap="square">
            <a:spAutoFit/>
          </a:bodyPr>
          <a:lstStyle/>
          <a:p>
            <a:pPr algn="l"/>
            <a:r>
              <a:rPr sz="1400" b="1">
                <a:solidFill>
                  <a:srgbClr val="183A58"/>
                </a:solidFill>
                <a:latin typeface="Arial"/>
              </a:rPr>
              <a:t>Revenue Comparison vs. Competitors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