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1.2</c:v>
                </c:pt>
                <c:pt idx="1">
                  <c:v>4.0</c:v>
                </c:pt>
                <c:pt idx="2">
                  <c:v>9.5</c:v>
                </c:pt>
                <c:pt idx="3">
                  <c:v>21.0</c:v>
                </c:pt>
                <c:pt idx="4">
                  <c:v>38.0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B5975B"/>
              </a:solidFill>
            </c:spPr>
          </c:dPt>
          <c:dPt>
            <c:idx val="2"/>
            <c:spPr>
              <a:solidFill>
                <a:srgbClr val="B5975B"/>
              </a:solidFill>
            </c:spPr>
          </c:dPt>
          <c:dPt>
            <c:idx val="3"/>
            <c:spPr>
              <a:solidFill>
                <a:srgbClr val="B5975B"/>
              </a:solidFill>
            </c:spPr>
          </c:dPt>
          <c:dPt>
            <c:idx val="4"/>
            <c:spPr>
              <a:solidFill>
                <a:srgbClr val="B5975B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-2.0</c:v>
                </c:pt>
                <c:pt idx="1">
                  <c:v>-1.0</c:v>
                </c:pt>
                <c:pt idx="2">
                  <c:v>-0.5</c:v>
                </c:pt>
                <c:pt idx="3">
                  <c:v>1.2</c:v>
                </c:pt>
                <c:pt idx="4">
                  <c:v>5.7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45.0"/>
          <c:min val="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068027336"/>
        <c:crosses val="autoZero"/>
      </c:valAx>
    </c:plotArea>
    <c:legend>
      <c:legendPos val="t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2024E</c:v>
                </c:pt>
                <c:pt idx="2">
                  <c:v>2025E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21.0</c:v>
                </c:pt>
                <c:pt idx="1">
                  <c:v>38.0</c:v>
                </c:pt>
                <c:pt idx="2">
                  <c:v>66.0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2024E</c:v>
                </c:pt>
                <c:pt idx="2">
                  <c:v>2025E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1.2</c:v>
                </c:pt>
                <c:pt idx="1">
                  <c:v>5.7</c:v>
                </c:pt>
                <c:pt idx="2">
                  <c:v>15.0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(HK$ M)</c:v>
                </c:pt>
              </c:strCache>
            </c:strRef>
          </c:tx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cat>
            <c:strRef>
              <c:f>Sheet1!$A$2:$A$6</c:f>
              <c:strCache>
                <c:ptCount val="5"/>
                <c:pt idx="0">
                  <c:v>LangChain</c:v>
                </c:pt>
                <c:pt idx="1">
                  <c:v>CrewAI</c:v>
                </c:pt>
                <c:pt idx="2">
                  <c:v>OpenAI Assistants API</c:v>
                </c:pt>
                <c:pt idx="3">
                  <c:v>Haystack</c:v>
                </c:pt>
                <c:pt idx="4">
                  <c:v>Eden AI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5</c:v>
                </c:pt>
                <c:pt idx="2">
                  <c:v>300</c:v>
                </c:pt>
                <c:pt idx="3">
                  <c:v>8</c:v>
                </c:pt>
                <c:pt idx="4">
                  <c:v>10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36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EBITDA Margin %</c:v>
                </c:pt>
              </c:strCache>
            </c:strRef>
          </c:tx>
          <c:spPr>
            <a:ln w="38100">
              <a:solidFill>
                <a:srgbClr val="B5975B"/>
              </a:solidFill>
            </a:ln>
          </c:spPr>
          <c:dPt>
            <c:idx val="0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1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2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3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4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cat>
            <c:strRef>
              <c:f>Sheet1!$A$2:$A$6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2024E</c:v>
                </c:pt>
                <c:pt idx="4">
                  <c:v>2025E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-25.0</c:v>
                </c:pt>
                <c:pt idx="1">
                  <c:v>-5.0</c:v>
                </c:pt>
                <c:pt idx="2">
                  <c:v>5.7</c:v>
                </c:pt>
                <c:pt idx="3">
                  <c:v>15.0</c:v>
                </c:pt>
                <c:pt idx="4">
                  <c:v>22.7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3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Business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6400800" cy="10972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404040"/>
                </a:solidFill>
                <a:latin typeface="Arial"/>
              </a:rPr>
              <a:t>LlamaIndex is a leading AI infrastructure company enabling developers and enterprises to build knowledge assistants and agentic workflows over unstructured data.</a:t>
            </a:r>
          </a:p>
        </p:txBody>
      </p:sp>
      <p:sp>
        <p:nvSpPr>
          <p:cNvPr id="5" name="Oval 4"/>
          <p:cNvSpPr/>
          <p:nvPr/>
        </p:nvSpPr>
        <p:spPr>
          <a:xfrm>
            <a:off x="914400" y="237744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4128" y="2423160"/>
            <a:ext cx="3657600" cy="18288"/>
          </a:xfrm>
          <a:prstGeom prst="rect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4572000" y="237744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822960" y="210312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2023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0560" y="210312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2025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7760" y="2286000"/>
            <a:ext cx="2743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(2+ years of operation)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15200" y="1188720"/>
            <a:ext cx="4389120" cy="530352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498079" y="1280160"/>
            <a:ext cx="402336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200" b="1">
                <a:solidFill>
                  <a:srgbClr val="183A58"/>
                </a:solidFill>
                <a:latin typeface="Arial"/>
              </a:rPr>
              <a:t>Key Operational Highlights</a:t>
            </a:r>
          </a:p>
        </p:txBody>
      </p:sp>
      <p:sp>
        <p:nvSpPr>
          <p:cNvPr id="13" name="Oval 12"/>
          <p:cNvSpPr/>
          <p:nvPr/>
        </p:nvSpPr>
        <p:spPr>
          <a:xfrm>
            <a:off x="7589520" y="167335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699248" y="160020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Rapidly scaled from open-source project to 3M+ monthly downloads and 300+ enterprise clients.</a:t>
            </a:r>
          </a:p>
        </p:txBody>
      </p:sp>
      <p:sp>
        <p:nvSpPr>
          <p:cNvPr id="15" name="Oval 14"/>
          <p:cNvSpPr/>
          <p:nvPr/>
        </p:nvSpPr>
        <p:spPr>
          <a:xfrm>
            <a:off x="7589520" y="222199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699248" y="214884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Enterprise-grade cloud platform (LlamaCloud) and document parser (LlamaParse) powering knowledge management for Fortune 500s.</a:t>
            </a:r>
          </a:p>
        </p:txBody>
      </p:sp>
      <p:sp>
        <p:nvSpPr>
          <p:cNvPr id="17" name="Oval 16"/>
          <p:cNvSpPr/>
          <p:nvPr/>
        </p:nvSpPr>
        <p:spPr>
          <a:xfrm>
            <a:off x="7589520" y="277063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699248" y="269748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Strategic partnerships with Salesforce, KPMG, and major global investors accelerate innovation and adoption.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" y="2743200"/>
            <a:ext cx="59436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Core Business Lines &amp; Capabilities</a:t>
            </a:r>
          </a:p>
        </p:txBody>
      </p:sp>
      <p:sp>
        <p:nvSpPr>
          <p:cNvPr id="20" name="Oval 19"/>
          <p:cNvSpPr/>
          <p:nvPr/>
        </p:nvSpPr>
        <p:spPr>
          <a:xfrm>
            <a:off x="822960" y="31821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932688" y="31089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LlamaIndex Framework for developer-led agentic RAG and knowledge assistant solutions.</a:t>
            </a:r>
          </a:p>
        </p:txBody>
      </p:sp>
      <p:sp>
        <p:nvSpPr>
          <p:cNvPr id="22" name="Oval 21"/>
          <p:cNvSpPr/>
          <p:nvPr/>
        </p:nvSpPr>
        <p:spPr>
          <a:xfrm>
            <a:off x="822960" y="36393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32688" y="35661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LlamaCloud for secure, scalable, production-grade ingestion and retrieval of unstructured enterprise data.</a:t>
            </a:r>
          </a:p>
        </p:txBody>
      </p:sp>
      <p:sp>
        <p:nvSpPr>
          <p:cNvPr id="24" name="Oval 23"/>
          <p:cNvSpPr/>
          <p:nvPr/>
        </p:nvSpPr>
        <p:spPr>
          <a:xfrm>
            <a:off x="3840480" y="31821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3950208" y="31089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LlamaParse for advanced, high-fidelity extraction from PDFs, PowerPoints, and complex documents.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520" y="5303520"/>
            <a:ext cx="64008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Strategic Market Positioning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1520" y="5577840"/>
            <a:ext cx="6400800" cy="7315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LlamaIndex is positioned as the enterprise standard for connecting LLMs to private, complex data-trusted by leading global organizations.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520" y="6400800"/>
            <a:ext cx="36576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900">
                <a:solidFill>
                  <a:srgbClr val="808080"/>
                </a:solidFill>
                <a:latin typeface="Arial"/>
              </a:rPr>
              <a:t>Confidential | September 08,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400800"/>
            <a:ext cx="3200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900">
                <a:solidFill>
                  <a:srgbClr val="808080"/>
                </a:solidFill>
                <a:latin typeface="Arial"/>
              </a:rPr>
              <a:t>Moelis &amp; Company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Precedent Transactions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EV/Revenue Multiples by Transaction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Precedent Transactions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EV/Revenue Multiples by Transaction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731520"/>
            <a:ext cx="10515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/>
              <a:t>Renderer error for render_precedent_transactions_slide: '&gt;' not supported between instances of 'str' and 'int'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Margin &amp; Cost Resilience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EBITDA Margin Trend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645920"/>
          <a:ext cx="54864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0" y="3749039"/>
            <a:ext cx="22860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800" b="0">
                <a:solidFill>
                  <a:srgbClr val="404040"/>
                </a:solidFill>
                <a:latin typeface="Arial"/>
              </a:rPr>
              <a:t>Source: Company financials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0233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Cost Management &amp; Efficiency Initiatives</a:t>
            </a:r>
          </a:p>
        </p:txBody>
      </p:sp>
      <p:sp>
        <p:nvSpPr>
          <p:cNvPr id="8" name="Oval 7"/>
          <p:cNvSpPr/>
          <p:nvPr/>
        </p:nvSpPr>
        <p:spPr>
          <a:xfrm>
            <a:off x="1097280" y="43891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234440" y="434340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Hybrid Cloud &amp; GPU-as-a-Service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34440" y="448056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Leverage hybrid infrastructure and on-demand GPU clusters to minimize CapEx and optimize cloud spend.</a:t>
            </a:r>
          </a:p>
        </p:txBody>
      </p:sp>
      <p:sp>
        <p:nvSpPr>
          <p:cNvPr id="11" name="Oval 10"/>
          <p:cNvSpPr/>
          <p:nvPr/>
        </p:nvSpPr>
        <p:spPr>
          <a:xfrm>
            <a:off x="10972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234440" y="475488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Architectural Automation &amp; Reuse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34440" y="48920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Automate retraining, anomaly detection, and enforce reuse before new model training to reduce redundant costs.</a:t>
            </a:r>
          </a:p>
        </p:txBody>
      </p:sp>
      <p:sp>
        <p:nvSpPr>
          <p:cNvPr id="14" name="Oval 13"/>
          <p:cNvSpPr/>
          <p:nvPr/>
        </p:nvSpPr>
        <p:spPr>
          <a:xfrm>
            <a:off x="1097280" y="5212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1234440" y="516636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Negotiated Cloud Pricing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4440" y="530352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Secure committed use discounts and reserved instances to reduce compute costs by up to 60%.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0" y="12801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Risk Mitigation Strategies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1645920"/>
            <a:ext cx="4572000" cy="164592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7315200" y="1645920"/>
            <a:ext cx="91440" cy="1645920"/>
          </a:xfrm>
          <a:prstGeom prst="rect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589520" y="1737360"/>
            <a:ext cx="41148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B5975B"/>
                </a:solidFill>
                <a:latin typeface="Arial"/>
              </a:rPr>
              <a:t>Risk Mitigation Strategy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9520" y="1965960"/>
            <a:ext cx="411480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Enforce FinOps, security controls, and scalable automation to maintain EBITDA margin resilience as scale grows.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89520" y="2331720"/>
            <a:ext cx="4114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Key Benefits: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2400" y="2514600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Reduced risk exposure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400" y="2633472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Enhanced stability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72400" y="2752344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Improved resilience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15200" y="3474720"/>
            <a:ext cx="4572000" cy="73152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7498079" y="3566160"/>
            <a:ext cx="42062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BANKER'S VIEW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98079" y="3703320"/>
            <a:ext cx="420624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Strong cost discipline and risk management framework support sustainable profitability.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SEA Conglomerate Strategic Buyers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1127729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914400"/>
                <a:gridCol w="3840480"/>
                <a:gridCol w="2011680"/>
                <a:gridCol w="1645920"/>
                <a:gridCol w="1218895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Name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shareholders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financials (US$m)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Contact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NVIDIA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World's largest AI chipmaker and cloud infra leader.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$4T; leading AI infra 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Microsoft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Leading global cloud and enterprise software provider.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$3.2T; $282B 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Alphabet (Google)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Global leader in AI, cloud, and search.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$2T+; $350B 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International Holding Co.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UAE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Abu Dhabi-based conglomerate in AI, healthcare, agri, real estate.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Abu Dhabi investors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$240B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SEA Conglomerate Strategic Buyers (cont'd)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1127729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914400"/>
                <a:gridCol w="3840480"/>
                <a:gridCol w="2011680"/>
                <a:gridCol w="1645920"/>
                <a:gridCol w="1218895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Name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shareholders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financials (US$m)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Contact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Tencent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China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Tech conglomerate in cloud, fintech, and gaming.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~$600B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Strategic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463040"/>
          <a:ext cx="1051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2286000"/>
                <a:gridCol w="2286000"/>
                <a:gridCol w="2011680"/>
                <a:gridCol w="13716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Buyer Name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Strategic Rationale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Key Synergies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Fit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NVIDIA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World's largest AI chipmaker and GPU/cloud infrastructure leader.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Expand AI infrastructure and accelerate agentic platform adoption for enterprise customers.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 - Strategic AI infra alignment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Microsoft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Leading global cloud, enterprise software, and AI provider (Azure, Copilot).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Broaden Azure AI suite and integrate advanced document/agent tech for enterprise clients.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 - Platform &amp; cloud synergy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Alphabet (Google)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Global leader in AI research, cloud, and enterprise platforms.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Strengthen Gemini/GCP AI ecosystem and enterprise knowledge search capabilities.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(8/10) - Enterprise AI expansion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International Holding Co.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Abu Dhabi-based conglomerate in AI, healthcare, real estate, and agri.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Diversify AI and knowledge management for regional/global clients.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 (7/10) - New tech diversification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Financial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463040"/>
          <a:ext cx="1051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2286000"/>
                <a:gridCol w="2286000"/>
                <a:gridCol w="2011680"/>
                <a:gridCol w="13716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Buyer Name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Strategic Rationale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Key Synergies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Fit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Sequoia Capital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Top global VC with deep SaaS/AI portfolio.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Invest in next-gen AI infra platforms with high ARR growth and global enterprise adoption.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 - Proven SaaS investor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Andreessen Horowitz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Leading VC with strong AI and developer tool focus.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Back high-growth, open-source AI platforms shaping data-centric enterprise AI.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(8/10) - Open source/AI focus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SoftBank Vision Fund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Global tech investor in AI, cloud, and infrastructure.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Invest in differentiated AI infrastructure for next-gen enterprise digital transformation.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 (7/10) - Global scale, broad portfolio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Khosla Ventures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Venture fund with focus on deep tech and AI.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Early-stage AI and infra investor seeking category leaders.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 (7/10) - Deep tech focus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Investor Process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Key Diligence Topics</a:t>
            </a:r>
          </a:p>
        </p:txBody>
      </p:sp>
      <p:sp>
        <p:nvSpPr>
          <p:cNvPr id="5" name="Oval 4"/>
          <p:cNvSpPr/>
          <p:nvPr/>
        </p:nvSpPr>
        <p:spPr>
          <a:xfrm>
            <a:off x="594360" y="176479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31520" y="1691640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Team and technical talent depth</a:t>
            </a:r>
          </a:p>
        </p:txBody>
      </p:sp>
      <p:sp>
        <p:nvSpPr>
          <p:cNvPr id="7" name="Oval 6"/>
          <p:cNvSpPr/>
          <p:nvPr/>
        </p:nvSpPr>
        <p:spPr>
          <a:xfrm>
            <a:off x="594360" y="21488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31520" y="2075688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Intellectual property (code base, connectors, agentic workflows)</a:t>
            </a:r>
          </a:p>
        </p:txBody>
      </p:sp>
      <p:sp>
        <p:nvSpPr>
          <p:cNvPr id="9" name="Oval 8"/>
          <p:cNvSpPr/>
          <p:nvPr/>
        </p:nvSpPr>
        <p:spPr>
          <a:xfrm>
            <a:off x="594360" y="2532888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31520" y="2459736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Enterprise traction, customer use cases, and reference checks</a:t>
            </a:r>
          </a:p>
        </p:txBody>
      </p:sp>
      <p:sp>
        <p:nvSpPr>
          <p:cNvPr id="11" name="Oval 10"/>
          <p:cNvSpPr/>
          <p:nvPr/>
        </p:nvSpPr>
        <p:spPr>
          <a:xfrm>
            <a:off x="594360" y="2916936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31520" y="2843784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Recurring revenue growth and margin trends</a:t>
            </a:r>
          </a:p>
        </p:txBody>
      </p:sp>
      <p:sp>
        <p:nvSpPr>
          <p:cNvPr id="13" name="Oval 12"/>
          <p:cNvSpPr/>
          <p:nvPr/>
        </p:nvSpPr>
        <p:spPr>
          <a:xfrm>
            <a:off x="594360" y="3300984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31520" y="3227832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Security, data privacy, and compliance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36576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Risk Factors &amp; Mitigants</a:t>
            </a:r>
          </a:p>
        </p:txBody>
      </p:sp>
      <p:sp>
        <p:nvSpPr>
          <p:cNvPr id="16" name="Oval 15"/>
          <p:cNvSpPr/>
          <p:nvPr/>
        </p:nvSpPr>
        <p:spPr>
          <a:xfrm>
            <a:off x="594360" y="403250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731520" y="397763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Rapid changes in AI technology and buyer priorities</a:t>
            </a:r>
          </a:p>
        </p:txBody>
      </p:sp>
      <p:sp>
        <p:nvSpPr>
          <p:cNvPr id="18" name="Oval 17"/>
          <p:cNvSpPr/>
          <p:nvPr/>
        </p:nvSpPr>
        <p:spPr>
          <a:xfrm>
            <a:off x="3291840" y="403250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3429000" y="397763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Retention plans and incentives for core team</a:t>
            </a:r>
          </a:p>
        </p:txBody>
      </p:sp>
      <p:sp>
        <p:nvSpPr>
          <p:cNvPr id="20" name="Oval 19"/>
          <p:cNvSpPr/>
          <p:nvPr/>
        </p:nvSpPr>
        <p:spPr>
          <a:xfrm>
            <a:off x="594360" y="435254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731520" y="429767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Intense competition from other frameworks and cloud providers</a:t>
            </a:r>
          </a:p>
        </p:txBody>
      </p:sp>
      <p:sp>
        <p:nvSpPr>
          <p:cNvPr id="22" name="Oval 21"/>
          <p:cNvSpPr/>
          <p:nvPr/>
        </p:nvSpPr>
        <p:spPr>
          <a:xfrm>
            <a:off x="3291840" y="435254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3429000" y="429767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Performance-milestone-based earn-outs</a:t>
            </a:r>
          </a:p>
        </p:txBody>
      </p:sp>
      <p:sp>
        <p:nvSpPr>
          <p:cNvPr id="24" name="Oval 23"/>
          <p:cNvSpPr/>
          <p:nvPr/>
        </p:nvSpPr>
        <p:spPr>
          <a:xfrm>
            <a:off x="594360" y="467258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31520" y="461771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Integration and culture fit challenges</a:t>
            </a:r>
          </a:p>
        </p:txBody>
      </p:sp>
      <p:sp>
        <p:nvSpPr>
          <p:cNvPr id="26" name="Oval 25"/>
          <p:cNvSpPr/>
          <p:nvPr/>
        </p:nvSpPr>
        <p:spPr>
          <a:xfrm>
            <a:off x="3291840" y="467258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3429000" y="461771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IP escrow/documentation for all pipelines</a:t>
            </a:r>
          </a:p>
        </p:txBody>
      </p:sp>
      <p:sp>
        <p:nvSpPr>
          <p:cNvPr id="28" name="Oval 27"/>
          <p:cNvSpPr/>
          <p:nvPr/>
        </p:nvSpPr>
        <p:spPr>
          <a:xfrm>
            <a:off x="594360" y="4992622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731520" y="4937758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Reliance on key technical talent</a:t>
            </a:r>
          </a:p>
        </p:txBody>
      </p:sp>
      <p:sp>
        <p:nvSpPr>
          <p:cNvPr id="30" name="Oval 29"/>
          <p:cNvSpPr/>
          <p:nvPr/>
        </p:nvSpPr>
        <p:spPr>
          <a:xfrm>
            <a:off x="3291840" y="4992622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3429000" y="4937758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Customer transition programs post-acquisition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00800" y="1371600"/>
            <a:ext cx="530352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Synergy Opportunities</a:t>
            </a:r>
          </a:p>
        </p:txBody>
      </p:sp>
      <p:sp>
        <p:nvSpPr>
          <p:cNvPr id="33" name="Oval 32"/>
          <p:cNvSpPr/>
          <p:nvPr/>
        </p:nvSpPr>
        <p:spPr>
          <a:xfrm>
            <a:off x="6537960" y="176479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6675120" y="16916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Integrate agentic RAG platform into larger AI/cloud suites</a:t>
            </a:r>
          </a:p>
        </p:txBody>
      </p:sp>
      <p:sp>
        <p:nvSpPr>
          <p:cNvPr id="35" name="Oval 34"/>
          <p:cNvSpPr/>
          <p:nvPr/>
        </p:nvSpPr>
        <p:spPr>
          <a:xfrm>
            <a:off x="6537960" y="21488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6675120" y="2075688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Acquire AI talent and proven product team</a:t>
            </a:r>
          </a:p>
        </p:txBody>
      </p:sp>
      <p:sp>
        <p:nvSpPr>
          <p:cNvPr id="37" name="Oval 36"/>
          <p:cNvSpPr/>
          <p:nvPr/>
        </p:nvSpPr>
        <p:spPr>
          <a:xfrm>
            <a:off x="6537960" y="2532888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6675120" y="2459736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Cross-sell to enterprise client base</a:t>
            </a:r>
          </a:p>
        </p:txBody>
      </p:sp>
      <p:sp>
        <p:nvSpPr>
          <p:cNvPr id="39" name="Oval 38"/>
          <p:cNvSpPr/>
          <p:nvPr/>
        </p:nvSpPr>
        <p:spPr>
          <a:xfrm>
            <a:off x="6537960" y="2916936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6675120" y="2843784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Leverage proprietary connectors and parsing pipelines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00800" y="3657600"/>
            <a:ext cx="530352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Transaction Timeline</a:t>
            </a:r>
          </a:p>
        </p:txBody>
      </p:sp>
      <p:sp>
        <p:nvSpPr>
          <p:cNvPr id="42" name="Oval 41"/>
          <p:cNvSpPr/>
          <p:nvPr/>
        </p:nvSpPr>
        <p:spPr>
          <a:xfrm>
            <a:off x="6537960" y="403250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731520"/>
            <a:ext cx="10515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/>
              <a:t>Renderer error: 'str' object has no attribute 'get'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Investor Considerations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Considerations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Mitigants</a:t>
            </a:r>
          </a:p>
        </p:txBody>
      </p:sp>
      <p:sp>
        <p:nvSpPr>
          <p:cNvPr id="6" name="Oval 5"/>
          <p:cNvSpPr/>
          <p:nvPr/>
        </p:nvSpPr>
        <p:spPr>
          <a:xfrm>
            <a:off x="640080" y="16459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40080" y="16459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5840" y="14859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Intense competition from other AI infra and RAG platforms</a:t>
            </a:r>
          </a:p>
        </p:txBody>
      </p:sp>
      <p:sp>
        <p:nvSpPr>
          <p:cNvPr id="9" name="Oval 8"/>
          <p:cNvSpPr/>
          <p:nvPr/>
        </p:nvSpPr>
        <p:spPr>
          <a:xfrm>
            <a:off x="6126480" y="16459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126480" y="16459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92240" y="14859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Continuous R&amp;D, connector expansion, and rapid feature rollout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23317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640080" y="23317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5840" y="21717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Rapid pace of AI technology evolution and platform fragmentation</a:t>
            </a:r>
          </a:p>
        </p:txBody>
      </p:sp>
      <p:sp>
        <p:nvSpPr>
          <p:cNvPr id="15" name="Oval 14"/>
          <p:cNvSpPr/>
          <p:nvPr/>
        </p:nvSpPr>
        <p:spPr>
          <a:xfrm>
            <a:off x="6126480" y="23317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6126480" y="23317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2240" y="21717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Retention and incentive plans for core team</a:t>
            </a:r>
          </a:p>
        </p:txBody>
      </p:sp>
      <p:sp>
        <p:nvSpPr>
          <p:cNvPr id="18" name="Oval 17"/>
          <p:cNvSpPr/>
          <p:nvPr/>
        </p:nvSpPr>
        <p:spPr>
          <a:xfrm>
            <a:off x="640080" y="30175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640080" y="30175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5840" y="28575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Dependence on key engineering and product talent</a:t>
            </a:r>
          </a:p>
        </p:txBody>
      </p:sp>
      <p:sp>
        <p:nvSpPr>
          <p:cNvPr id="21" name="Oval 20"/>
          <p:cNvSpPr/>
          <p:nvPr/>
        </p:nvSpPr>
        <p:spPr>
          <a:xfrm>
            <a:off x="6126480" y="30175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6126480" y="30175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92240" y="28575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Robust security, privacy, and compliance certifications</a:t>
            </a:r>
          </a:p>
        </p:txBody>
      </p:sp>
      <p:sp>
        <p:nvSpPr>
          <p:cNvPr id="24" name="Oval 23"/>
          <p:cNvSpPr/>
          <p:nvPr/>
        </p:nvSpPr>
        <p:spPr>
          <a:xfrm>
            <a:off x="640080" y="37033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40080" y="37033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05840" y="35433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Enterprise sales cycles and security/compliance hurdles</a:t>
            </a:r>
          </a:p>
        </p:txBody>
      </p:sp>
      <p:sp>
        <p:nvSpPr>
          <p:cNvPr id="27" name="Oval 26"/>
          <p:cNvSpPr/>
          <p:nvPr/>
        </p:nvSpPr>
        <p:spPr>
          <a:xfrm>
            <a:off x="6126480" y="37033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126480" y="37033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92240" y="35433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Focus on high-value enterprise verticals and global partnerships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Product &amp; Service Footprint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731520" y="128016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097280" y="128016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LlamaIndex Framework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150876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Open-source framework for building LLM-powered knowledge assistants and agentic workflows over enterprise data.</a:t>
            </a:r>
          </a:p>
        </p:txBody>
      </p:sp>
      <p:sp>
        <p:nvSpPr>
          <p:cNvPr id="7" name="Oval 6"/>
          <p:cNvSpPr/>
          <p:nvPr/>
        </p:nvSpPr>
        <p:spPr>
          <a:xfrm>
            <a:off x="731520" y="205740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097280" y="205740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LlamaCloud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228600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Secure, scalable SaaS and on-premise platform for ingesting, indexing, and retrieving unstructured enterprise data.</a:t>
            </a:r>
          </a:p>
        </p:txBody>
      </p:sp>
      <p:sp>
        <p:nvSpPr>
          <p:cNvPr id="10" name="Oval 9"/>
          <p:cNvSpPr/>
          <p:nvPr/>
        </p:nvSpPr>
        <p:spPr>
          <a:xfrm>
            <a:off x="731520" y="283464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097280" y="283464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LlamaParse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306324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Advanced parser for extracting structured data from complex documents, PDFs, and PowerPoints for enterprise RAG.</a:t>
            </a:r>
          </a:p>
        </p:txBody>
      </p:sp>
      <p:sp>
        <p:nvSpPr>
          <p:cNvPr id="13" name="Oval 12"/>
          <p:cNvSpPr/>
          <p:nvPr/>
        </p:nvSpPr>
        <p:spPr>
          <a:xfrm>
            <a:off x="731520" y="361188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1097280" y="361188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LlamaHub &amp; Data Connectors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7280" y="384048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Library of connectors for apps like Notion, Slack, Google Docs, and SQL, enabling seamless workflow automation.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83680" y="12801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Product &amp; Service Market Coverage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583680" y="1645920"/>
          <a:ext cx="18288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731520"/>
              </a:tblGrid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Region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Outlets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Jakarta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45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Bandung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Surabaya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Other Cities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40+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583680" y="43891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Key Operational Metrics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83680" y="4663440"/>
            <a:ext cx="5029200" cy="18288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6858000" y="484632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Monthly Downloads 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0" y="502920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8000" y="534924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Pages Processed 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8000" y="553212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150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0" y="484632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Enterprise Clients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00" y="502920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300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0" y="534924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Waitlist Organizations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44000" y="553212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10000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52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Historical Financial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188720"/>
            <a:ext cx="10058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183A58"/>
                </a:solidFill>
                <a:latin typeface="Arial"/>
              </a:rPr>
              <a:t>Company - 5-Year Financial Performance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828800" y="1554480"/>
          <a:ext cx="8229600" cy="21031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3749039"/>
            <a:ext cx="8229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800" b="0">
                <a:solidFill>
                  <a:srgbClr val="404040"/>
                </a:solidFill>
                <a:latin typeface="Arial"/>
              </a:rPr>
              <a:t>*Historical figures represent estimated performance based on market trends.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4944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86384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Key Metric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6384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120%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384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(Historical)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6384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12" name="Rectangle 11"/>
          <p:cNvSpPr/>
          <p:nvPr/>
        </p:nvSpPr>
        <p:spPr>
          <a:xfrm>
            <a:off x="3493008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3584448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Key Metric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84448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38.0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4448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(Historical)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4448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17" name="Rectangle 16"/>
          <p:cNvSpPr/>
          <p:nvPr/>
        </p:nvSpPr>
        <p:spPr>
          <a:xfrm>
            <a:off x="6291072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382512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Key Metric 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82512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5.7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82512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(Historical)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82512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22" name="Rectangle 21"/>
          <p:cNvSpPr/>
          <p:nvPr/>
        </p:nvSpPr>
        <p:spPr>
          <a:xfrm>
            <a:off x="9089136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180576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Key Metric 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80576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300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80576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(Historical)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80576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27" name="TextBox 26"/>
          <p:cNvSpPr txBox="1"/>
          <p:nvPr/>
        </p:nvSpPr>
        <p:spPr>
          <a:xfrm>
            <a:off x="914400" y="5212080"/>
            <a:ext cx="64008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Revenue Growth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4400" y="5440680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2020-2024E CAGR: 120%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4400" y="5605272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Strong cloud adoption drives scaling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" y="5769864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Enterprise customer base expands rapidly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498079" y="5120640"/>
            <a:ext cx="4389120" cy="91440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/>
          <p:cNvSpPr txBox="1"/>
          <p:nvPr/>
        </p:nvSpPr>
        <p:spPr>
          <a:xfrm>
            <a:off x="7680960" y="5212080"/>
            <a:ext cx="402336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 View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80960" y="5394960"/>
            <a:ext cx="4023360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LlamaIndex's high ARR growth, operational leverage, and enterprise traction match leading SaaS benchmarks.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7200" y="6309360"/>
            <a:ext cx="3657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Confidential | September 08, 2025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686800" y="6309360"/>
            <a:ext cx="3200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900" b="0">
                <a:solidFill>
                  <a:srgbClr val="808080"/>
                </a:solidFill>
                <a:latin typeface="Arial"/>
              </a:rPr>
              <a:t>Moelis &amp; Company Investment Opportunity    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Management Team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74320" y="1325880"/>
            <a:ext cx="36576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Chief Executive Officer (CEO)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" y="1691640"/>
            <a:ext cx="3657600" cy="493776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Co-founder of LlamaIndex; led company from open-source project to enterprise SaaS adoption.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" y="2240280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Former applied research scientist at Uber focused on AI/ML infrastructure.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" y="2624328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Speaker at major AI industry conferences and recognized RAG pioneer.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" y="3008376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Holds Computer Science degrees from Princeton and Stanford.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320" y="3392424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Passionate about developer experience and enterprise AI deployment.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4320" y="3867912"/>
            <a:ext cx="36576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Chief Technology Officer (CTO)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4320" y="4233672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Co-founder of LlamaIndex; architect of LlamaCloud and core agent platform.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4320" y="4617720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Early engineer at Uber with focus on distributed backend systems.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4320" y="5001768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Expert in open-source AI/ML stack and developer tooling.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4320" y="5385816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Drives reliability, scalability, and developer-first product design.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4320" y="5769864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Holds a degree in Computer Science.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69080" y="1325880"/>
            <a:ext cx="36576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Founding Account Executive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69080" y="1691640"/>
            <a:ext cx="3657600" cy="493776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Sales/customer success leader; drove enterprise adoption including Fortune 500 clients.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69080" y="2240280"/>
            <a:ext cx="3657600" cy="493776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Built go-to-market and customer enablement programs at high-growth SaaS/AI startups.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69080" y="2788920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Former enterprise sales leader at multiple technology companies.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69080" y="3172968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Instrumental in scaling LlamaIndex's enterprise waitlist.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9080" y="3557016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Focuses on onboarding, scaling, and customer support.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69080" y="4032504"/>
            <a:ext cx="36576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Founding AI Engineer, Customer Facing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69080" y="4398264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Specialist in customer-facing AI engineering and technical implementation.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69080" y="4782312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Leads onboarding and integration for key enterprise deployments.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69080" y="5166360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AI/ML engineering and applied research background.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69080" y="5550408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Manages client success with LlamaCloud and custom agent solutions.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69080" y="5934456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Focuses on bespoke AI workflow development.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5760" y="6355080"/>
            <a:ext cx="548640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355080"/>
            <a:ext cx="292608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Growth Strategy &amp; Projections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Multi-Pronged Growth Strategy</a:t>
            </a:r>
          </a:p>
        </p:txBody>
      </p:sp>
      <p:sp>
        <p:nvSpPr>
          <p:cNvPr id="5" name="Oval 4"/>
          <p:cNvSpPr/>
          <p:nvPr/>
        </p:nvSpPr>
        <p:spPr>
          <a:xfrm>
            <a:off x="640080" y="16459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77240" y="160020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Accelerate enterprise cloud (LlamaCloud) and advanced document parser (LlamaParse) rollouts.</a:t>
            </a:r>
          </a:p>
        </p:txBody>
      </p:sp>
      <p:sp>
        <p:nvSpPr>
          <p:cNvPr id="7" name="Oval 6"/>
          <p:cNvSpPr/>
          <p:nvPr/>
        </p:nvSpPr>
        <p:spPr>
          <a:xfrm>
            <a:off x="640080" y="19659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77240" y="19202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Expand industry-specific agent workflows for finance, legal, and market research.</a:t>
            </a:r>
          </a:p>
        </p:txBody>
      </p:sp>
      <p:sp>
        <p:nvSpPr>
          <p:cNvPr id="9" name="Oval 8"/>
          <p:cNvSpPr/>
          <p:nvPr/>
        </p:nvSpPr>
        <p:spPr>
          <a:xfrm>
            <a:off x="640080" y="22860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77240" y="22402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Scale developer ecosystem and open-source adoption via LlamaHub integrations and new connectors.</a:t>
            </a:r>
          </a:p>
        </p:txBody>
      </p:sp>
      <p:sp>
        <p:nvSpPr>
          <p:cNvPr id="11" name="Oval 10"/>
          <p:cNvSpPr/>
          <p:nvPr/>
        </p:nvSpPr>
        <p:spPr>
          <a:xfrm>
            <a:off x="640080" y="260603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77240" y="2560319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Drive international expansion into EMEA and APAC with regional partnerships.</a:t>
            </a:r>
          </a:p>
        </p:txBody>
      </p:sp>
      <p:sp>
        <p:nvSpPr>
          <p:cNvPr id="13" name="Oval 12"/>
          <p:cNvSpPr/>
          <p:nvPr/>
        </p:nvSpPr>
        <p:spPr>
          <a:xfrm>
            <a:off x="640080" y="2926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77240" y="28803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Invest in R&amp;D for multimodal (text+image) and structured output agent capabilities.</a:t>
            </a:r>
          </a:p>
        </p:txBody>
      </p:sp>
      <p:graphicFrame>
        <p:nvGraphicFramePr>
          <p:cNvPr id="15" name="Chart 14"/>
          <p:cNvGraphicFramePr>
            <a:graphicFrameLocks noGrp="1"/>
          </p:cNvGraphicFramePr>
          <p:nvPr/>
        </p:nvGraphicFramePr>
        <p:xfrm>
          <a:off x="6858000" y="1280160"/>
          <a:ext cx="50292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58000" y="329184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Revenue &amp; EBITDA Projections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8000" y="356616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■ Revenue (USD millions)  ■ EBITDA (USD millions)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4023360"/>
            <a:ext cx="11430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Key Planning Assumptions</a:t>
            </a:r>
          </a:p>
        </p:txBody>
      </p:sp>
      <p:sp>
        <p:nvSpPr>
          <p:cNvPr id="19" name="Oval 18"/>
          <p:cNvSpPr/>
          <p:nvPr/>
        </p:nvSpPr>
        <p:spPr>
          <a:xfrm>
            <a:off x="6400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772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Market growth projections and economic indicators</a:t>
            </a:r>
          </a:p>
        </p:txBody>
      </p:sp>
      <p:sp>
        <p:nvSpPr>
          <p:cNvPr id="21" name="Oval 20"/>
          <p:cNvSpPr/>
          <p:nvPr/>
        </p:nvSpPr>
        <p:spPr>
          <a:xfrm>
            <a:off x="6400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772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Regulatory environment and compliance requirements</a:t>
            </a:r>
          </a:p>
        </p:txBody>
      </p:sp>
      <p:sp>
        <p:nvSpPr>
          <p:cNvPr id="23" name="Oval 22"/>
          <p:cNvSpPr/>
          <p:nvPr/>
        </p:nvSpPr>
        <p:spPr>
          <a:xfrm>
            <a:off x="6400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7772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Technology adoption and digital transformation ROI</a:t>
            </a:r>
          </a:p>
        </p:txBody>
      </p:sp>
      <p:sp>
        <p:nvSpPr>
          <p:cNvPr id="25" name="Oval 24"/>
          <p:cNvSpPr/>
          <p:nvPr/>
        </p:nvSpPr>
        <p:spPr>
          <a:xfrm>
            <a:off x="65836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67208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Capital allocation and investment priorities</a:t>
            </a:r>
          </a:p>
        </p:txBody>
      </p:sp>
      <p:sp>
        <p:nvSpPr>
          <p:cNvPr id="27" name="Oval 26"/>
          <p:cNvSpPr/>
          <p:nvPr/>
        </p:nvSpPr>
        <p:spPr>
          <a:xfrm>
            <a:off x="65836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7208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ESG commitments and sustainability targets</a:t>
            </a:r>
          </a:p>
        </p:txBody>
      </p:sp>
      <p:sp>
        <p:nvSpPr>
          <p:cNvPr id="29" name="Oval 28"/>
          <p:cNvSpPr/>
          <p:nvPr/>
        </p:nvSpPr>
        <p:spPr>
          <a:xfrm>
            <a:off x="65836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7208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Competitive positioning and market dynamics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Competitive Positioning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Revenue Comparison vs. Competitors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1554480"/>
          <a:ext cx="5486400" cy="22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0" y="1188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Competitive Assessment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0" y="1554480"/>
          <a:ext cx="4572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914400"/>
                <a:gridCol w="914400"/>
                <a:gridCol w="822960"/>
                <a:gridCol w="73152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Provider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Scale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Quality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Innovation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Distribution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Breadlife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Sari Roti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Holland Bakery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BreadTalk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17920" y="3657600"/>
            <a:ext cx="5486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Management estimates, competitor websites, July 2024 [Medium Confidence]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1148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Barriers to Entry</a:t>
            </a:r>
          </a:p>
        </p:txBody>
      </p:sp>
      <p:sp>
        <p:nvSpPr>
          <p:cNvPr id="10" name="Oval 9"/>
          <p:cNvSpPr/>
          <p:nvPr/>
        </p:nvSpPr>
        <p:spPr>
          <a:xfrm>
            <a:off x="6400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777240" y="44348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Retrieval Quality Requires deep expertise and evaluation to replicate LlamaIndex's retrieval reliability.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777240" y="47548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Connector Ecosystem Comprehensive, well-documented connectors are difficult and slow to match.</a:t>
            </a:r>
          </a:p>
        </p:txBody>
      </p:sp>
      <p:sp>
        <p:nvSpPr>
          <p:cNvPr id="14" name="Oval 13"/>
          <p:cNvSpPr/>
          <p:nvPr/>
        </p:nvSpPr>
        <p:spPr>
          <a:xfrm>
            <a:off x="640080" y="51206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77240" y="50749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Enterprise Security Proven security and compliance for enterprise is challenging for new entrants.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3474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Company's Unique Advantages</a:t>
            </a:r>
          </a:p>
        </p:txBody>
      </p:sp>
      <p:sp>
        <p:nvSpPr>
          <p:cNvPr id="17" name="Oval 16"/>
          <p:cNvSpPr/>
          <p:nvPr/>
        </p:nvSpPr>
        <p:spPr>
          <a:xfrm>
            <a:off x="7040880" y="38404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178040" y="37947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Data-centric Agent Design Excels at retrieval over complex, private, and heterogeneous data.</a:t>
            </a:r>
          </a:p>
        </p:txBody>
      </p:sp>
      <p:sp>
        <p:nvSpPr>
          <p:cNvPr id="19" name="Oval 18"/>
          <p:cNvSpPr/>
          <p:nvPr/>
        </p:nvSpPr>
        <p:spPr>
          <a:xfrm>
            <a:off x="7040880" y="41605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178040" y="411480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Grounded Retrieval Reduces hallucination risk via robust citation and source-tracing.</a:t>
            </a:r>
          </a:p>
        </p:txBody>
      </p:sp>
      <p:sp>
        <p:nvSpPr>
          <p:cNvPr id="21" name="Oval 20"/>
          <p:cNvSpPr/>
          <p:nvPr/>
        </p:nvSpPr>
        <p:spPr>
          <a:xfrm>
            <a:off x="70408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178040" y="443484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Production-Grade Reliability Favored by enterprises for reliability, context control, and traceability.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200" y="3931920"/>
            <a:ext cx="54864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Company analysis, industry reports, 2024 [High Confidence]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" y="6400800"/>
            <a:ext cx="3657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Valuation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10058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Implied EV/Post IRFS-16 EBITDA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645920"/>
          <a:ext cx="112471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4114800"/>
                <a:gridCol w="1828800"/>
                <a:gridCol w="1371600"/>
                <a:gridCol w="2103120"/>
              </a:tblGrid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Methodology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Commentary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Enterprise Value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22A' / 23E (Rev)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Trading Multiples (EV/Revenue)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Based on annualized run-rate revenue and peer SaaS/AI benchmarks.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$76-114M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EV/Revenue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3.6x / 3.0x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Trading Multiples (EV/EBITDA)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Early-stage EBITDA is low/negative; multiples reflect high-growth SaaS benchmarks.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$76-114M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EV/EBITDA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n/a / 40x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Discounted Cash Flow (DCF)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Assumes 120-150% CAGR, margin expansion, and sector risk premium.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$90-120M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DCF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n/a / 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>
                <a:solidFill>
                  <a:srgbClr val="808080"/>
                </a:solidFill>
                <a:latin typeface="Arial"/>
              </a:defRPr>
            </a:pPr>
            <a:r>
              <a:t>Confidential | September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8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Precedent Transactions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EV/Revenue Multiples by Transaction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