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229000</c:v>
                </c:pt>
                <c:pt idx="1">
                  <c:v>400000</c:v>
                </c:pt>
                <c:pt idx="2">
                  <c:v>495100</c:v>
                </c:pt>
                <c:pt idx="3">
                  <c:v>480570</c:v>
                </c:pt>
                <c:pt idx="4">
                  <c:v>461560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B5975B"/>
              </a:solidFill>
            </c:spPr>
          </c:dPt>
          <c:dPt>
            <c:idx val="2"/>
            <c:spPr>
              <a:solidFill>
                <a:srgbClr val="B5975B"/>
              </a:solidFill>
            </c:spPr>
          </c:dPt>
          <c:dPt>
            <c:idx val="3"/>
            <c:spPr>
              <a:solidFill>
                <a:srgbClr val="B5975B"/>
              </a:solidFill>
            </c:spPr>
          </c:dPt>
          <c:dPt>
            <c:idx val="4"/>
            <c:spPr>
              <a:solidFill>
                <a:srgbClr val="B5975B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100000</c:v>
                </c:pt>
                <c:pt idx="1">
                  <c:v>180000</c:v>
                </c:pt>
                <c:pt idx="2">
                  <c:v>239000</c:v>
                </c:pt>
                <c:pt idx="3">
                  <c:v>223000</c:v>
                </c:pt>
                <c:pt idx="4">
                  <c:v>215000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59412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068027336"/>
        <c:crosses val="autoZero"/>
      </c:valAx>
    </c:plotArea>
    <c:legend>
      <c:legendPos val="t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Historical Financial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188720"/>
            <a:ext cx="10058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183A58"/>
                </a:solidFill>
                <a:latin typeface="Arial"/>
              </a:rPr>
              <a:t>Revenue &amp; EBITDA Growth (USD Millions)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828800" y="1554480"/>
          <a:ext cx="8229600" cy="21031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3749039"/>
            <a:ext cx="8229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800" b="0">
                <a:solidFill>
                  <a:srgbClr val="404040"/>
                </a:solidFill>
                <a:latin typeface="Arial"/>
              </a:rPr>
              <a:t>*Historical figures represent estimated performance based on market trends.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944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86384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Revenue Growth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6384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Record annual revenue of $495B in 2022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384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(Historical)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6384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12" name="Rectangle 11"/>
          <p:cNvSpPr/>
          <p:nvPr/>
        </p:nvSpPr>
        <p:spPr>
          <a:xfrm>
            <a:off x="3493008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3584448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EBITDA Performance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84448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Industry-leading EBITDA margin above 46%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4448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(Historical)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4448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17" name="Rectangle 16"/>
          <p:cNvSpPr/>
          <p:nvPr/>
        </p:nvSpPr>
        <p:spPr>
          <a:xfrm>
            <a:off x="6291072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382512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Production Scale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82512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Consistent production above 12 mmboe/d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82512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(Historical)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82512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22" name="TextBox 21"/>
          <p:cNvSpPr txBox="1"/>
          <p:nvPr/>
        </p:nvSpPr>
        <p:spPr>
          <a:xfrm>
            <a:off x="914400" y="5212080"/>
            <a:ext cx="64008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Revenue Growth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98079" y="5120640"/>
            <a:ext cx="4389120" cy="91440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7680960" y="5212080"/>
            <a:ext cx="402336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BANKER'S VIEW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680960" y="5394960"/>
            <a:ext cx="402336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26" name="TextBox 25"/>
          <p:cNvSpPr txBox="1"/>
          <p:nvPr/>
        </p:nvSpPr>
        <p:spPr>
          <a:xfrm>
            <a:off x="457200" y="6309360"/>
            <a:ext cx="3657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Confidential | September 07, 2025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86800" y="6309360"/>
            <a:ext cx="3200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900" b="0">
                <a:solidFill>
                  <a:srgbClr val="808080"/>
                </a:solidFill>
                <a:latin typeface="Arial"/>
              </a:rPr>
              <a:t>Moelis Investment Opportunity    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