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229000</c:v>
                </c:pt>
                <c:pt idx="1">
                  <c:v>400000</c:v>
                </c:pt>
                <c:pt idx="2">
                  <c:v>495100</c:v>
                </c:pt>
                <c:pt idx="3">
                  <c:v>480570</c:v>
                </c:pt>
                <c:pt idx="4">
                  <c:v>461560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100000</c:v>
                </c:pt>
                <c:pt idx="1">
                  <c:v>180000</c:v>
                </c:pt>
                <c:pt idx="2">
                  <c:v>239000</c:v>
                </c:pt>
                <c:pt idx="3">
                  <c:v>223000</c:v>
                </c:pt>
                <c:pt idx="4">
                  <c:v>215000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94120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Revenue &amp; EBITDA Growth (USD Millions)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40664" y="4206240"/>
            <a:ext cx="24688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1">
                <a:solidFill>
                  <a:srgbClr val="183A58"/>
                </a:solidFill>
                <a:latin typeface="Arial"/>
              </a:rPr>
              <a:t>Record annual revenue of $495B in 2022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538728" y="4206240"/>
            <a:ext cx="24688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1">
                <a:solidFill>
                  <a:srgbClr val="183A58"/>
                </a:solidFill>
                <a:latin typeface="Arial"/>
              </a:rPr>
              <a:t>Industry-leading EBITDA margin above 46%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336792" y="4206240"/>
            <a:ext cx="24688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1">
                <a:solidFill>
                  <a:srgbClr val="183A58"/>
                </a:solidFill>
                <a:latin typeface="Arial"/>
              </a:rPr>
              <a:t>Consistent production above 12 mmboe/d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 Drivers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Growth in gas and chemicals output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Expansion in high-growth international markets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Efficiency gains from digital transformation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Saudi Aramco demonstrates resilient performance through commodity cycles, backed by scale, cost leadership, and diversified downstream assets.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07, 2025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Saudi Aramco Investment Opportunity   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