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26.0</c:v>
                </c:pt>
                <c:pt idx="1">
                  <c:v>24.0</c:v>
                </c:pt>
                <c:pt idx="2">
                  <c:v>33.0</c:v>
                </c:pt>
                <c:pt idx="3">
                  <c:v>40.0</c:v>
                </c:pt>
                <c:pt idx="4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6.5</c:v>
                </c:pt>
                <c:pt idx="1">
                  <c:v>5.8</c:v>
                </c:pt>
                <c:pt idx="2">
                  <c:v>8.2</c:v>
                </c:pt>
                <c:pt idx="3">
                  <c:v>10.0</c:v>
                </c:pt>
                <c:pt idx="4">
                  <c:v>11.2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dPt>
            <c:idx val="5"/>
            <c:spPr>
              <a:solidFill>
                <a:srgbClr val="183A58"/>
              </a:solidFill>
            </c:spPr>
          </c:dPt>
          <c:cat>
            <c:strRef>
              <c:f>Sheet1!$A$2:$A$7</c:f>
              <c:strCache>
                <c:ptCount val="6"/>
                <c:pt idx="0">
                  <c:v>Central Health</c:v>
                </c:pt>
                <c:pt idx="1">
                  <c:v>HK Sanatorium</c:v>
                </c:pt>
                <c:pt idx="2">
                  <c:v>Matilda Intl</c:v>
                </c:pt>
                <c:pt idx="3">
                  <c:v>OT&amp;P Healthcare</c:v>
                </c:pt>
                <c:pt idx="4">
                  <c:v>Quality HealthCare</c:v>
                </c:pt>
                <c:pt idx="5">
                  <c:v>Union Hospital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450</c:v>
                </c:pt>
                <c:pt idx="1">
                  <c:v>380</c:v>
                </c:pt>
                <c:pt idx="2">
                  <c:v>320</c:v>
                </c:pt>
                <c:pt idx="3">
                  <c:v>280</c:v>
                </c:pt>
                <c:pt idx="4">
                  <c:v>250</c:v>
                </c:pt>
                <c:pt idx="5">
                  <c:v>220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4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Leading healthcare services provider with comprehensive medical care and operational excellence.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Market-leading position with 130+ outlets across major Indonesian cities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growth trajectory: 100+ new locations since 2021 acquisition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Consistent double-digit revenue and EBITDA growth post-acquisition</a:t>
            </a:r>
          </a:p>
        </p:txBody>
      </p:sp>
      <p:sp>
        <p:nvSpPr>
          <p:cNvPr id="19" name="Oval 18"/>
          <p:cNvSpPr/>
          <p:nvPr/>
        </p:nvSpPr>
        <p:spPr>
          <a:xfrm>
            <a:off x="7589520" y="331927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699248" y="324612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Premium Japanese-inspired artisan bakery positioning</a:t>
            </a:r>
          </a:p>
        </p:txBody>
      </p:sp>
      <p:sp>
        <p:nvSpPr>
          <p:cNvPr id="21" name="Oval 20"/>
          <p:cNvSpPr/>
          <p:nvPr/>
        </p:nvSpPr>
        <p:spPr>
          <a:xfrm>
            <a:off x="7589520" y="38679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699248" y="379476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Diversified revenue streams: B2C retail + institutional B2B clients</a:t>
            </a:r>
          </a:p>
        </p:txBody>
      </p:sp>
      <p:sp>
        <p:nvSpPr>
          <p:cNvPr id="23" name="Oval 22"/>
          <p:cNvSpPr/>
          <p:nvPr/>
        </p:nvSpPr>
        <p:spPr>
          <a:xfrm>
            <a:off x="7589520" y="44165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699248" y="43434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locations in high-traffic transit hubs and commercial centers</a:t>
            </a:r>
          </a:p>
        </p:txBody>
      </p:sp>
      <p:sp>
        <p:nvSpPr>
          <p:cNvPr id="25" name="Oval 24"/>
          <p:cNvSpPr/>
          <p:nvPr/>
        </p:nvSpPr>
        <p:spPr>
          <a:xfrm>
            <a:off x="7589520" y="49651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699248" y="48920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Fresh, preservative-free product differentiation</a:t>
            </a:r>
          </a:p>
        </p:txBody>
      </p:sp>
      <p:sp>
        <p:nvSpPr>
          <p:cNvPr id="27" name="Oval 26"/>
          <p:cNvSpPr/>
          <p:nvPr/>
        </p:nvSpPr>
        <p:spPr>
          <a:xfrm>
            <a:off x="7589520" y="55138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7699248" y="54406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Proven scalable business model with operational excellence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30" name="Oval 2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Artisan Sweet &amp; Savory Breads: Premium Japanese-inspired baked goods</a:t>
            </a:r>
          </a:p>
        </p:txBody>
      </p:sp>
      <p:sp>
        <p:nvSpPr>
          <p:cNvPr id="32" name="Oval 3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Whole Cakes &amp; Celebration Products: Custom orders and special occasions</a:t>
            </a:r>
          </a:p>
        </p:txBody>
      </p:sp>
      <p:sp>
        <p:nvSpPr>
          <p:cNvPr id="34" name="Oval 33"/>
          <p:cNvSpPr/>
          <p:nvPr/>
        </p:nvSpPr>
        <p:spPr>
          <a:xfrm>
            <a:off x="822960" y="40965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32688" y="40233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Fresh Food &amp; Light Meals: Sandwiches, salads, and ready-to-eat items</a:t>
            </a:r>
          </a:p>
        </p:txBody>
      </p:sp>
      <p:sp>
        <p:nvSpPr>
          <p:cNvPr id="36" name="Oval 35"/>
          <p:cNvSpPr/>
          <p:nvPr/>
        </p:nvSpPr>
        <p:spPr>
          <a:xfrm>
            <a:off x="822960" y="45537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32688" y="44805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Coffee &amp; Beverages: Premium coffee program and specialty drinks</a:t>
            </a:r>
          </a:p>
        </p:txBody>
      </p:sp>
      <p:sp>
        <p:nvSpPr>
          <p:cNvPr id="38" name="Oval 37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Corporate Catering: B2B institutional sales and corporate partnerships</a:t>
            </a:r>
          </a:p>
        </p:txBody>
      </p:sp>
      <p:sp>
        <p:nvSpPr>
          <p:cNvPr id="40" name="Oval 39"/>
          <p:cNvSpPr/>
          <p:nvPr/>
        </p:nvSpPr>
        <p:spPr>
          <a:xfrm>
            <a:off x="384048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395020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Retail Merchandise: Branded items and gift products</a:t>
            </a:r>
          </a:p>
        </p:txBody>
      </p:sp>
      <p:sp>
        <p:nvSpPr>
          <p:cNvPr id="42" name="Oval 41"/>
          <p:cNvSpPr/>
          <p:nvPr/>
        </p:nvSpPr>
        <p:spPr>
          <a:xfrm>
            <a:off x="3840480" y="40965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3950208" y="40233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Franchise Operations: Proven business model for expansion partners</a:t>
            </a:r>
          </a:p>
        </p:txBody>
      </p:sp>
      <p:sp>
        <p:nvSpPr>
          <p:cNvPr id="44" name="Oval 43"/>
          <p:cNvSpPr/>
          <p:nvPr/>
        </p:nvSpPr>
        <p:spPr>
          <a:xfrm>
            <a:off x="3840480" y="45537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3950208" y="44805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Ordering Platform: Online ordering and delivery capabilities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The company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Test Company Ltd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 Ltd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Patient Growth (CAGR)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12.4%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Consistent growth despite pandemic disruptions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Patient Retention Rate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✓ Premium market segment leading indicator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Avg. Revenue Per Patient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$980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(2024)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↗ +8.2% increase from 2023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Corporate Contracts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35+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● Major financial institutions &amp; MNCs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31" name="TextBox 30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Test Company Ltd Investment Opportunity    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Scale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Quality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Innovation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Breadlife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Sari Roti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Holland Bakery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BreadTalk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International Accreditation: First Hong Kong clinic accredited by Australian Council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Multi-specialty Integration: Comprehensive holistic care model spanning physical and mental health</a:t>
            </a:r>
          </a:p>
        </p:txBody>
      </p:sp>
      <p:sp>
        <p:nvSpPr>
          <p:cNvPr id="23" name="Oval 22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In-house Pharmacy: Holder of wholesale pharmacy license with dedicated pharmacy team</a:t>
            </a:r>
          </a:p>
        </p:txBody>
      </p:sp>
      <p:sp>
        <p:nvSpPr>
          <p:cNvPr id="25" name="Oval 24"/>
          <p:cNvSpPr/>
          <p:nvPr/>
        </p:nvSpPr>
        <p:spPr>
          <a:xfrm>
            <a:off x="7040880" y="48005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7178040" y="4754879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Teaching Status: Recognized undergraduate and postgraduate teaching unit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 Ltd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 Ltd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Corporation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Philippines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diversified conglomerate with significant healthcare investments through Ayala Healthcare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Ayala family trust and institutional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US$3.2B, Healthcare growing 15%+ annually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SEA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CP Group (Charoen Pokphand)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Thailand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Massive diversified conglomerate with healthcare retail exposure through pharmacy chains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Chearavanont family and holding companies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US$45B+, Healthcare investments &gt;US$500M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Consumer Healthcare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Sinar Mas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Indonesian conglomerate with diversified portfolio and growing healthcare technology investments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Widjaja family and investment vehicles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US$15B+, Active healthtech program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Executive Director - Indonesia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Genting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Malaysia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conglomerate with strategic healthcare investments through integrated resort wellness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Lim Kok Thay family trust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Revenue: US$2.8B, Healthcare target US$200M+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Managing Director - Malaysia Coverage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 Ltd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04040"/>
                </a:solidFill>
                <a:latin typeface="Arial"/>
              </a:defRPr>
            </a:pPr>
            <a:r>
              <a:t>Valuation data will be displayed here when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