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lsx" ContentType="application/vnd.openxmlformats-officedocument.spreadsheetml.sheet"/>
  <Default Extension="xml" ContentType="application/xml"/>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Sheet1.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Sheet2.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Sheet3.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4.xlsx"/></Relationships>
</file>

<file path=ppt/charts/chart1.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Revenue (USD millions)</c:v>
                </c:pt>
              </c:strCache>
            </c:strRef>
          </c:tx>
          <c:spPr>
            <a:solidFill>
              <a:srgbClr val="183A58"/>
            </a:solidFill>
          </c:spPr>
          <c:dPt>
            <c:idx val="0"/>
            <c:spPr>
              <a:solidFill>
                <a:srgbClr val="183A58"/>
              </a:solidFill>
            </c:spPr>
          </c:dPt>
          <c:dPt>
            <c:idx val="1"/>
            <c:spPr>
              <a:solidFill>
                <a:srgbClr val="183A58"/>
              </a:solidFill>
            </c:spPr>
          </c:dPt>
          <c:dPt>
            <c:idx val="2"/>
            <c:spPr>
              <a:solidFill>
                <a:srgbClr val="183A58"/>
              </a:solidFill>
            </c:spPr>
          </c:dPt>
          <c:dPt>
            <c:idx val="3"/>
            <c:spPr>
              <a:solidFill>
                <a:srgbClr val="183A58"/>
              </a:solidFill>
            </c:spPr>
          </c:dPt>
          <c:dPt>
            <c:idx val="4"/>
            <c:spPr>
              <a:solidFill>
                <a:srgbClr val="183A58"/>
              </a:solidFill>
            </c:spPr>
          </c:dPt>
          <c:cat>
            <c:strRef>
              <c:f>Sheet1!$A$2:$A$6</c:f>
              <c:strCache>
                <c:ptCount val="5"/>
                <c:pt idx="0">
                  <c:v>2021</c:v>
                </c:pt>
                <c:pt idx="1">
                  <c:v>2022</c:v>
                </c:pt>
                <c:pt idx="2">
                  <c:v>2023</c:v>
                </c:pt>
                <c:pt idx="3">
                  <c:v>2024</c:v>
                </c:pt>
                <c:pt idx="4">
                  <c:v>2025E</c:v>
                </c:pt>
              </c:strCache>
            </c:strRef>
          </c:cat>
          <c:val>
            <c:numRef>
              <c:f>Sheet1!$B$2:$B$6</c:f>
              <c:numCache>
                <c:formatCode>General</c:formatCode>
                <c:ptCount val="5"/>
                <c:pt idx="0">
                  <c:v>600.0</c:v>
                </c:pt>
                <c:pt idx="1">
                  <c:v>1000.0</c:v>
                </c:pt>
                <c:pt idx="2">
                  <c:v>1600.0</c:v>
                </c:pt>
                <c:pt idx="3">
                  <c:v>2400.0</c:v>
                </c:pt>
                <c:pt idx="4">
                  <c:v>3700.0</c:v>
                </c:pt>
              </c:numCache>
            </c:numRef>
          </c:val>
        </c:ser>
        <c:ser>
          <c:idx val="1"/>
          <c:order val="1"/>
          <c:tx>
            <c:strRef>
              <c:f>Sheet1!$C$1</c:f>
              <c:strCache>
                <c:ptCount val="1"/>
                <c:pt idx="0">
                  <c:v>EBITDA (USD millions)</c:v>
                </c:pt>
              </c:strCache>
            </c:strRef>
          </c:tx>
          <c:spPr>
            <a:solidFill>
              <a:srgbClr val="B5975B"/>
            </a:solidFill>
          </c:spPr>
          <c:dPt>
            <c:idx val="0"/>
            <c:spPr>
              <a:solidFill>
                <a:srgbClr val="B5975B"/>
              </a:solidFill>
            </c:spPr>
          </c:dPt>
          <c:dPt>
            <c:idx val="1"/>
            <c:spPr>
              <a:solidFill>
                <a:srgbClr val="B5975B"/>
              </a:solidFill>
            </c:spPr>
          </c:dPt>
          <c:dPt>
            <c:idx val="2"/>
            <c:spPr>
              <a:solidFill>
                <a:srgbClr val="B5975B"/>
              </a:solidFill>
            </c:spPr>
          </c:dPt>
          <c:dPt>
            <c:idx val="3"/>
            <c:spPr>
              <a:solidFill>
                <a:srgbClr val="B5975B"/>
              </a:solidFill>
            </c:spPr>
          </c:dPt>
          <c:dPt>
            <c:idx val="4"/>
            <c:spPr>
              <a:solidFill>
                <a:srgbClr val="B5975B"/>
              </a:solidFill>
            </c:spPr>
          </c:dPt>
          <c:cat>
            <c:strRef>
              <c:f>Sheet1!$A$2:$A$6</c:f>
              <c:strCache>
                <c:ptCount val="5"/>
                <c:pt idx="0">
                  <c:v>2021</c:v>
                </c:pt>
                <c:pt idx="1">
                  <c:v>2022</c:v>
                </c:pt>
                <c:pt idx="2">
                  <c:v>2023</c:v>
                </c:pt>
                <c:pt idx="3">
                  <c:v>2024</c:v>
                </c:pt>
                <c:pt idx="4">
                  <c:v>2025E</c:v>
                </c:pt>
              </c:strCache>
            </c:strRef>
          </c:cat>
          <c:val>
            <c:numRef>
              <c:f>Sheet1!$C$2:$C$6</c:f>
              <c:numCache>
                <c:formatCode>General</c:formatCode>
                <c:ptCount val="5"/>
                <c:pt idx="0">
                  <c:v>-100.0</c:v>
                </c:pt>
                <c:pt idx="1">
                  <c:v>-60.0</c:v>
                </c:pt>
                <c:pt idx="2">
                  <c:v>-20.0</c:v>
                </c:pt>
                <c:pt idx="3">
                  <c:v>10.0</c:v>
                </c:pt>
                <c:pt idx="4">
                  <c:v>70.0</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1000">
                <a:latin typeface="Arial"/>
              </a:defRPr>
            </a:pPr>
          </a:p>
        </c:txPr>
        <c:crossAx val="-2113994440"/>
        <c:crosses val="autoZero"/>
        <c:auto val="1"/>
        <c:lblAlgn val="ctr"/>
        <c:lblOffset val="100"/>
        <c:noMultiLvlLbl val="0"/>
      </c:catAx>
      <c:valAx>
        <c:axId val="-2113994440"/>
        <c:scaling>
          <c:max val="4440.0"/>
          <c:min val="0.0"/>
        </c:scaling>
        <c:delete val="0"/>
        <c:axPos val="l"/>
        <c:majorGridlines/>
        <c:majorTickMark val="out"/>
        <c:minorTickMark val="none"/>
        <c:tickLblPos val="nextTo"/>
        <c:txPr>
          <a:bodyPr/>
          <a:lstStyle/>
          <a:p>
            <a:pPr>
              <a:defRPr sz="1000">
                <a:latin typeface="Arial"/>
              </a:defRPr>
            </a:pPr>
          </a:p>
        </c:txPr>
        <c:crossAx val="-2068027336"/>
        <c:crosses val="autoZero"/>
      </c:valAx>
    </c:plotArea>
    <c:legend>
      <c:legendPos val="t"/>
      <c:txPr>
        <a:bodyPr/>
        <a:lstStyle/>
        <a:p>
          <a:pPr>
            <a:defRPr sz="1000"/>
          </a:pPr>
        </a:p>
      </c:txPr>
    </c:legend>
    <c:dispBlanksAs val="gap"/>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chart>
    <c:title>
      <c:tx>
        <c:rich>
          <a:bodyPr/>
          <a:lstStyle/>
          <a:p>
            <a:pPr>
              <a:defRPr/>
            </a:pPr>
          </a:p>
        </c:rich>
      </c:tx>
      <c:layout/>
      <c:overlay val="0"/>
    </c:title>
    <c:autoTitleDeleted val="0"/>
    <c:plotArea>
      <c:lineChart>
        <c:grouping val="standard"/>
        <c:varyColors val="0"/>
        <c:ser>
          <c:idx val="0"/>
          <c:order val="0"/>
          <c:tx>
            <c:strRef>
              <c:f>Sheet1!$B$1</c:f>
              <c:strCache>
                <c:ptCount val="1"/>
                <c:pt idx="0">
                  <c:v>EBITDA Margin %</c:v>
                </c:pt>
              </c:strCache>
            </c:strRef>
          </c:tx>
          <c:spPr>
            <a:ln w="38100">
              <a:solidFill>
                <a:srgbClr val="B5975B"/>
              </a:solidFill>
            </a:ln>
          </c:spPr>
          <c:dPt>
            <c:idx val="0"/>
            <c:spPr>
              <a:solidFill>
                <a:srgbClr val="B5975B"/>
              </a:solidFill>
              <a:ln>
                <a:solidFill>
                  <a:srgbClr val="B5975B"/>
                </a:solidFill>
              </a:ln>
            </c:spPr>
          </c:dPt>
          <c:dPt>
            <c:idx val="1"/>
            <c:spPr>
              <a:solidFill>
                <a:srgbClr val="B5975B"/>
              </a:solidFill>
              <a:ln>
                <a:solidFill>
                  <a:srgbClr val="B5975B"/>
                </a:solidFill>
              </a:ln>
            </c:spPr>
          </c:dPt>
          <c:dPt>
            <c:idx val="2"/>
            <c:spPr>
              <a:solidFill>
                <a:srgbClr val="B5975B"/>
              </a:solidFill>
              <a:ln>
                <a:solidFill>
                  <a:srgbClr val="B5975B"/>
                </a:solidFill>
              </a:ln>
            </c:spPr>
          </c:dPt>
          <c:dPt>
            <c:idx val="3"/>
            <c:spPr>
              <a:solidFill>
                <a:srgbClr val="B5975B"/>
              </a:solidFill>
              <a:ln>
                <a:solidFill>
                  <a:srgbClr val="B5975B"/>
                </a:solidFill>
              </a:ln>
            </c:spPr>
          </c:dPt>
          <c:dPt>
            <c:idx val="4"/>
            <c:spPr>
              <a:solidFill>
                <a:srgbClr val="B5975B"/>
              </a:solidFill>
              <a:ln>
                <a:solidFill>
                  <a:srgbClr val="B5975B"/>
                </a:solidFill>
              </a:ln>
            </c:spPr>
          </c:dPt>
          <c:cat>
            <c:strRef>
              <c:f>Sheet1!$A$2:$A$6</c:f>
              <c:strCache>
                <c:ptCount val="5"/>
                <c:pt idx="0">
                  <c:v>2021</c:v>
                </c:pt>
                <c:pt idx="1">
                  <c:v>2022</c:v>
                </c:pt>
                <c:pt idx="2">
                  <c:v>2023</c:v>
                </c:pt>
                <c:pt idx="3">
                  <c:v>2024</c:v>
                </c:pt>
                <c:pt idx="4">
                  <c:v>2025E</c:v>
                </c:pt>
              </c:strCache>
            </c:strRef>
          </c:cat>
          <c:val>
            <c:numRef>
              <c:f>Sheet1!$B$2:$B$6</c:f>
              <c:numCache>
                <c:formatCode>General</c:formatCode>
                <c:ptCount val="5"/>
                <c:pt idx="0">
                  <c:v>15.0</c:v>
                </c:pt>
                <c:pt idx="1">
                  <c:v>18.0</c:v>
                </c:pt>
                <c:pt idx="2">
                  <c:v>22.0</c:v>
                </c:pt>
                <c:pt idx="3">
                  <c:v>28.0</c:v>
                </c:pt>
                <c:pt idx="4">
                  <c:v>32.0</c:v>
                </c:pt>
              </c:numCache>
            </c:numRef>
          </c:val>
          <c:smooth val="0"/>
        </c:ser>
        <c:marker val="1"/>
        <c:smooth val="0"/>
        <c:axId val="2118791784"/>
        <c:axId val="2140495176"/>
      </c:lineChart>
      <c:catAx>
        <c:axId val="2118791784"/>
        <c:scaling>
          <c:orientation val="minMax"/>
        </c:scaling>
        <c:delete val="0"/>
        <c:axPos val="b"/>
        <c:majorTickMark val="out"/>
        <c:minorTickMark val="none"/>
        <c:tickLblPos val="nextTo"/>
        <c:txPr>
          <a:bodyPr/>
          <a:lstStyle/>
          <a:p>
            <a:pPr>
              <a:defRPr sz="1000">
                <a:latin typeface="Arial"/>
              </a:defRPr>
            </a:pPr>
          </a:p>
        </c:txPr>
        <c:crossAx val="2140495176"/>
        <c:crosses val="autoZero"/>
        <c:auto val="1"/>
        <c:lblAlgn val="ctr"/>
        <c:lblOffset val="100"/>
        <c:noMultiLvlLbl val="0"/>
      </c:catAx>
      <c:valAx>
        <c:axId val="2140495176"/>
        <c:scaling>
          <c:max val="40.0"/>
        </c:scaling>
        <c:delete val="0"/>
        <c:axPos val="l"/>
        <c:majorGridlines/>
        <c:majorTickMark val="out"/>
        <c:minorTickMark val="none"/>
        <c:tickLblPos val="nextTo"/>
        <c:txPr>
          <a:bodyPr/>
          <a:lstStyle/>
          <a:p>
            <a:pPr>
              <a:defRPr sz="1000">
                <a:latin typeface="Arial"/>
              </a:defRPr>
            </a:pPr>
          </a:p>
        </c:txPr>
        <c:crossAx val="2118791784"/>
        <c:crosses val="autoZero"/>
      </c:valAx>
    </c:plotArea>
    <c:plotVisOnly val="1"/>
    <c:dispBlanksAs val="gap"/>
    <c:showDLblsOverMax val="0"/>
  </c:chart>
  <c:txPr>
    <a:bodyPr/>
    <a:lstStyle/>
    <a:p>
      <a:pPr>
        <a:defRPr sz="1800"/>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chart>
    <c:title>
      <c:tx>
        <c:rich>
          <a:bodyPr/>
          <a:lstStyle/>
          <a:p>
            <a:pPr>
              <a:defRPr/>
            </a:pPr>
          </a:p>
        </c:rich>
      </c:tx>
      <c:layout/>
      <c:overlay val="0"/>
    </c:title>
    <c:autoTitleDeleted val="0"/>
    <c:plotArea>
      <c:barChart>
        <c:barDir val="col"/>
        <c:grouping val="clustered"/>
        <c:ser>
          <c:idx val="0"/>
          <c:order val="0"/>
          <c:tx>
            <c:strRef>
              <c:f>Sheet1!$B$1</c:f>
              <c:strCache>
                <c:ptCount val="1"/>
                <c:pt idx="0">
                  <c:v>Revenue ($M)</c:v>
                </c:pt>
              </c:strCache>
            </c:strRef>
          </c:tx>
          <c:cat>
            <c:strRef>
              <c:f>Sheet1!$A$2:$A$6</c:f>
              <c:strCache>
                <c:ptCount val="5"/>
                <c:pt idx="0">
                  <c:v>Snowflake</c:v>
                </c:pt>
                <c:pt idx="1">
                  <c:v>Google BigQuery</c:v>
                </c:pt>
                <c:pt idx="2">
                  <c:v>AWS Redshift</c:v>
                </c:pt>
                <c:pt idx="3">
                  <c:v>Palantir</c:v>
                </c:pt>
                <c:pt idx="4">
                  <c:v>Databricks</c:v>
                </c:pt>
              </c:strCache>
            </c:strRef>
          </c:cat>
          <c:val>
            <c:numRef>
              <c:f>Sheet1!$B$2:$B$6</c:f>
              <c:numCache>
                <c:formatCode>General</c:formatCode>
                <c:ptCount val="5"/>
                <c:pt idx="0">
                  <c:v>2650</c:v>
                </c:pt>
                <c:pt idx="1">
                  <c:v>2300</c:v>
                </c:pt>
                <c:pt idx="2">
                  <c:v>1800</c:v>
                </c:pt>
                <c:pt idx="3">
                  <c:v>2200</c:v>
                </c:pt>
                <c:pt idx="4">
                  <c:v>3700</c:v>
                </c:pt>
              </c:numCache>
            </c:numRef>
          </c:val>
        </c:ser>
        <c:axId val="-2068027336"/>
        <c:axId val="-2113994440"/>
      </c:barChart>
      <c:catAx>
        <c:axId val="-2068027336"/>
        <c:scaling>
          <c:orientation val="minMax"/>
        </c:scaling>
        <c:delete val="0"/>
        <c:axPos val="b"/>
        <c:majorTickMark val="out"/>
        <c:minorTickMark val="none"/>
        <c:tickLblPos val="nextTo"/>
        <c:txPr>
          <a:bodyPr/>
          <a:lstStyle/>
          <a:p>
            <a:pPr>
              <a:defRPr sz="900">
                <a:latin typeface="Arial"/>
              </a:defRPr>
            </a:pPr>
          </a:p>
        </c:txPr>
        <c:crossAx val="-2113994440"/>
        <c:crosses val="autoZero"/>
        <c:auto val="1"/>
        <c:lblAlgn val="ctr"/>
        <c:lblOffset val="100"/>
        <c:noMultiLvlLbl val="0"/>
      </c:catAx>
      <c:valAx>
        <c:axId val="-2113994440"/>
        <c:scaling>
          <c:max val="4440.0"/>
        </c:scaling>
        <c:delete val="0"/>
        <c:axPos val="l"/>
        <c:majorGridlines/>
        <c:majorTickMark val="out"/>
        <c:minorTickMark val="none"/>
        <c:tickLblPos val="nextTo"/>
        <c:txPr>
          <a:bodyPr/>
          <a:lstStyle/>
          <a:p>
            <a:pPr>
              <a:defRPr sz="900">
                <a:latin typeface="Arial"/>
              </a:defRPr>
            </a:pPr>
          </a:p>
        </c:txPr>
        <c:crossAx val="-2068027336"/>
        <c:crosses val="autoZero"/>
      </c:valAx>
    </c:plotArea>
    <c:dispBlanksAs val="gap"/>
  </c:chart>
  <c:txPr>
    <a:bodyPr/>
    <a:lstStyle/>
    <a:p>
      <a:pPr>
        <a:defRPr sz="1800"/>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chart>
    <c:autoTitleDeleted val="0"/>
    <c:plotArea>
      <c:barChart>
        <c:barDir val="col"/>
        <c:grouping val="clustered"/>
        <c:ser>
          <c:idx val="0"/>
          <c:order val="0"/>
          <c:tx>
            <c:strRef>
              <c:f>Sheet1!$B$1</c:f>
              <c:strCache>
                <c:ptCount val="1"/>
                <c:pt idx="0">
                  <c:v>Revenue (USD millions)</c:v>
                </c:pt>
              </c:strCache>
            </c:strRef>
          </c:tx>
          <c:spPr>
            <a:solidFill>
              <a:srgbClr val="183A58"/>
            </a:solidFill>
          </c:spPr>
          <c:cat>
            <c:strRef>
              <c:f>Sheet1!$A$2:$A$4</c:f>
              <c:strCache>
                <c:ptCount val="3"/>
                <c:pt idx="0">
                  <c:v>2025E</c:v>
                </c:pt>
                <c:pt idx="1">
                  <c:v>2026E</c:v>
                </c:pt>
                <c:pt idx="2">
                  <c:v>2027E</c:v>
                </c:pt>
              </c:strCache>
            </c:strRef>
          </c:cat>
          <c:val>
            <c:numRef>
              <c:f>Sheet1!$B$2:$B$4</c:f>
              <c:numCache>
                <c:formatCode>General</c:formatCode>
                <c:ptCount val="3"/>
                <c:pt idx="0">
                  <c:v>3700.0</c:v>
                </c:pt>
                <c:pt idx="1">
                  <c:v>5250.0</c:v>
                </c:pt>
                <c:pt idx="2">
                  <c:v>7500.0</c:v>
                </c:pt>
              </c:numCache>
            </c:numRef>
          </c:val>
        </c:ser>
        <c:ser>
          <c:idx val="1"/>
          <c:order val="1"/>
          <c:tx>
            <c:strRef>
              <c:f>Sheet1!$C$1</c:f>
              <c:strCache>
                <c:ptCount val="1"/>
                <c:pt idx="0">
                  <c:v>EBITDA (USD millions)</c:v>
                </c:pt>
              </c:strCache>
            </c:strRef>
          </c:tx>
          <c:spPr>
            <a:solidFill>
              <a:srgbClr val="B5975B"/>
            </a:solidFill>
          </c:spPr>
          <c:cat>
            <c:strRef>
              <c:f>Sheet1!$A$2:$A$4</c:f>
              <c:strCache>
                <c:ptCount val="3"/>
                <c:pt idx="0">
                  <c:v>2025E</c:v>
                </c:pt>
                <c:pt idx="1">
                  <c:v>2026E</c:v>
                </c:pt>
                <c:pt idx="2">
                  <c:v>2027E</c:v>
                </c:pt>
              </c:strCache>
            </c:strRef>
          </c:cat>
          <c:val>
            <c:numRef>
              <c:f>Sheet1!$C$2:$C$4</c:f>
              <c:numCache>
                <c:formatCode>General</c:formatCode>
                <c:ptCount val="3"/>
                <c:pt idx="0">
                  <c:v>70.0</c:v>
                </c:pt>
                <c:pt idx="1">
                  <c:v>200.0</c:v>
                </c:pt>
                <c:pt idx="2">
                  <c:v>400.0</c:v>
                </c:pt>
              </c:numCache>
            </c:numRef>
          </c:val>
        </c:ser>
        <c:axId val="-2068027336"/>
        <c:axId val="-2113994440"/>
      </c:barChart>
      <c:catAx>
        <c:axId val="-2068027336"/>
        <c:scaling>
          <c:orientation val="minMax"/>
        </c:scaling>
        <c:delete val="0"/>
        <c:axPos val="b"/>
        <c:majorTickMark val="out"/>
        <c:minorTickMark val="none"/>
        <c:tickLblPos val="nextTo"/>
        <c:crossAx val="-2113994440"/>
        <c:crosses val="autoZero"/>
        <c:auto val="1"/>
        <c:lblAlgn val="ctr"/>
        <c:lblOffset val="100"/>
        <c:noMultiLvlLbl val="0"/>
      </c:catAx>
      <c:valAx>
        <c:axId val="-2113994440"/>
        <c:scaling/>
        <c:delete val="0"/>
        <c:axPos val="l"/>
        <c:majorGridlines/>
        <c:majorTickMark val="out"/>
        <c:minorTickMark val="none"/>
        <c:tickLblPos val="nextTo"/>
        <c:crossAx val="-2068027336"/>
        <c:crosses val="autoZero"/>
      </c:valAx>
    </c:plotArea>
    <c:dispBlanksAs val="gap"/>
  </c:chart>
  <c:txPr>
    <a:bodyPr/>
    <a:lstStyle/>
    <a:p>
      <a:pPr>
        <a:defRPr sz="1800"/>
      </a:pPr>
      <a:endParaRPr lang="en-US"/>
    </a:p>
  </c:txPr>
  <c:externalData r:id="rId1">
    <c:autoUpdate val="0"/>
  </c:externalData>
</c:chartSpac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Management Team</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274320" y="1325880"/>
            <a:ext cx="3657600" cy="320040"/>
          </a:xfrm>
          <a:prstGeom prst="rect">
            <a:avLst/>
          </a:prstGeom>
          <a:noFill/>
        </p:spPr>
        <p:txBody>
          <a:bodyPr wrap="square" lIns="36576" rIns="36576" tIns="14630" bIns="14630">
            <a:spAutoFit/>
          </a:bodyPr>
          <a:lstStyle/>
          <a:p>
            <a:pPr algn="l">
              <a:defRPr sz="1400" b="1">
                <a:solidFill>
                  <a:srgbClr val="183A58"/>
                </a:solidFill>
                <a:latin typeface="Arial"/>
              </a:defRPr>
            </a:pPr>
            <a:r>
              <a:t>Chief Executive Officer</a:t>
            </a:r>
          </a:p>
        </p:txBody>
      </p:sp>
      <p:sp>
        <p:nvSpPr>
          <p:cNvPr id="5" name="TextBox 4"/>
          <p:cNvSpPr txBox="1"/>
          <p:nvPr/>
        </p:nvSpPr>
        <p:spPr>
          <a:xfrm>
            <a:off x="274320" y="1691640"/>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Ali Ghodsi, CEO since 2016</a:t>
            </a:r>
          </a:p>
        </p:txBody>
      </p:sp>
      <p:sp>
        <p:nvSpPr>
          <p:cNvPr id="6" name="TextBox 5"/>
          <p:cNvSpPr txBox="1"/>
          <p:nvPr/>
        </p:nvSpPr>
        <p:spPr>
          <a:xfrm>
            <a:off x="274320" y="2075688"/>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Guided global expansion and $100B+ valuation</a:t>
            </a:r>
          </a:p>
        </p:txBody>
      </p:sp>
      <p:sp>
        <p:nvSpPr>
          <p:cNvPr id="7" name="TextBox 6"/>
          <p:cNvSpPr txBox="1"/>
          <p:nvPr/>
        </p:nvSpPr>
        <p:spPr>
          <a:xfrm>
            <a:off x="274320" y="2459736"/>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PhD in Computer Science, KTH</a:t>
            </a:r>
          </a:p>
        </p:txBody>
      </p:sp>
      <p:sp>
        <p:nvSpPr>
          <p:cNvPr id="8" name="TextBox 7"/>
          <p:cNvSpPr txBox="1"/>
          <p:nvPr/>
        </p:nvSpPr>
        <p:spPr>
          <a:xfrm>
            <a:off x="274320" y="2843784"/>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Former VP of Engineering and Product</a:t>
            </a:r>
          </a:p>
        </p:txBody>
      </p:sp>
      <p:sp>
        <p:nvSpPr>
          <p:cNvPr id="9" name="TextBox 8"/>
          <p:cNvSpPr txBox="1"/>
          <p:nvPr/>
        </p:nvSpPr>
        <p:spPr>
          <a:xfrm>
            <a:off x="274320" y="3227832"/>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Expert in unified data/AI platforms</a:t>
            </a:r>
          </a:p>
        </p:txBody>
      </p:sp>
      <p:sp>
        <p:nvSpPr>
          <p:cNvPr id="10" name="TextBox 9"/>
          <p:cNvSpPr txBox="1"/>
          <p:nvPr/>
        </p:nvSpPr>
        <p:spPr>
          <a:xfrm>
            <a:off x="274320" y="3703320"/>
            <a:ext cx="3657600" cy="320040"/>
          </a:xfrm>
          <a:prstGeom prst="rect">
            <a:avLst/>
          </a:prstGeom>
          <a:noFill/>
        </p:spPr>
        <p:txBody>
          <a:bodyPr wrap="square" lIns="36576" rIns="36576" tIns="14630" bIns="14630">
            <a:spAutoFit/>
          </a:bodyPr>
          <a:lstStyle/>
          <a:p>
            <a:pPr algn="l">
              <a:defRPr sz="1400" b="1">
                <a:solidFill>
                  <a:srgbClr val="183A58"/>
                </a:solidFill>
                <a:latin typeface="Arial"/>
              </a:defRPr>
            </a:pPr>
            <a:r>
              <a:t>Executive Chairman &amp; Co-founder</a:t>
            </a:r>
          </a:p>
        </p:txBody>
      </p:sp>
      <p:sp>
        <p:nvSpPr>
          <p:cNvPr id="11" name="TextBox 10"/>
          <p:cNvSpPr txBox="1"/>
          <p:nvPr/>
        </p:nvSpPr>
        <p:spPr>
          <a:xfrm>
            <a:off x="274320" y="4069080"/>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Ion Stoica, Executive Chairman since 2016</a:t>
            </a:r>
          </a:p>
        </p:txBody>
      </p:sp>
      <p:sp>
        <p:nvSpPr>
          <p:cNvPr id="12" name="TextBox 11"/>
          <p:cNvSpPr txBox="1"/>
          <p:nvPr/>
        </p:nvSpPr>
        <p:spPr>
          <a:xfrm>
            <a:off x="274320" y="4453128"/>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Professor, Computer Science, UC Berkeley</a:t>
            </a:r>
          </a:p>
        </p:txBody>
      </p:sp>
      <p:sp>
        <p:nvSpPr>
          <p:cNvPr id="13" name="TextBox 12"/>
          <p:cNvSpPr txBox="1"/>
          <p:nvPr/>
        </p:nvSpPr>
        <p:spPr>
          <a:xfrm>
            <a:off x="274320" y="4837176"/>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Led Databricks through IPO readiness</a:t>
            </a:r>
          </a:p>
        </p:txBody>
      </p:sp>
      <p:sp>
        <p:nvSpPr>
          <p:cNvPr id="14" name="TextBox 13"/>
          <p:cNvSpPr txBox="1"/>
          <p:nvPr/>
        </p:nvSpPr>
        <p:spPr>
          <a:xfrm>
            <a:off x="274320" y="5221224"/>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Co-founder of Conviva, NetSeer</a:t>
            </a:r>
          </a:p>
        </p:txBody>
      </p:sp>
      <p:sp>
        <p:nvSpPr>
          <p:cNvPr id="15" name="TextBox 14"/>
          <p:cNvSpPr txBox="1"/>
          <p:nvPr/>
        </p:nvSpPr>
        <p:spPr>
          <a:xfrm>
            <a:off x="274320" y="5605272"/>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Strategic oversight and governance</a:t>
            </a:r>
          </a:p>
        </p:txBody>
      </p:sp>
      <p:sp>
        <p:nvSpPr>
          <p:cNvPr id="16" name="TextBox 15"/>
          <p:cNvSpPr txBox="1"/>
          <p:nvPr/>
        </p:nvSpPr>
        <p:spPr>
          <a:xfrm>
            <a:off x="4069080" y="1325880"/>
            <a:ext cx="3657600" cy="320040"/>
          </a:xfrm>
          <a:prstGeom prst="rect">
            <a:avLst/>
          </a:prstGeom>
          <a:noFill/>
        </p:spPr>
        <p:txBody>
          <a:bodyPr wrap="square" lIns="36576" rIns="36576" tIns="14630" bIns="14630">
            <a:spAutoFit/>
          </a:bodyPr>
          <a:lstStyle/>
          <a:p>
            <a:pPr algn="l">
              <a:defRPr sz="1400" b="1">
                <a:solidFill>
                  <a:srgbClr val="183A58"/>
                </a:solidFill>
                <a:latin typeface="Arial"/>
              </a:defRPr>
            </a:pPr>
            <a:r>
              <a:t>VP of Engineering</a:t>
            </a:r>
          </a:p>
        </p:txBody>
      </p:sp>
      <p:sp>
        <p:nvSpPr>
          <p:cNvPr id="17" name="TextBox 16"/>
          <p:cNvSpPr txBox="1"/>
          <p:nvPr/>
        </p:nvSpPr>
        <p:spPr>
          <a:xfrm>
            <a:off x="4069080" y="1691640"/>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Patrick Wendell, co-founder</a:t>
            </a:r>
          </a:p>
        </p:txBody>
      </p:sp>
      <p:sp>
        <p:nvSpPr>
          <p:cNvPr id="18" name="TextBox 17"/>
          <p:cNvSpPr txBox="1"/>
          <p:nvPr/>
        </p:nvSpPr>
        <p:spPr>
          <a:xfrm>
            <a:off x="4069080" y="2075688"/>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Core contributor to Apache Spark</a:t>
            </a:r>
          </a:p>
        </p:txBody>
      </p:sp>
      <p:sp>
        <p:nvSpPr>
          <p:cNvPr id="19" name="TextBox 18"/>
          <p:cNvSpPr txBox="1"/>
          <p:nvPr/>
        </p:nvSpPr>
        <p:spPr>
          <a:xfrm>
            <a:off x="4069080" y="2459736"/>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Leads engineering and platform scaling</a:t>
            </a:r>
          </a:p>
        </p:txBody>
      </p:sp>
      <p:sp>
        <p:nvSpPr>
          <p:cNvPr id="20" name="TextBox 19"/>
          <p:cNvSpPr txBox="1"/>
          <p:nvPr/>
        </p:nvSpPr>
        <p:spPr>
          <a:xfrm>
            <a:off x="4069080" y="2843784"/>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BS/MS Computer Science, UC Berkeley</a:t>
            </a:r>
          </a:p>
        </p:txBody>
      </p:sp>
      <p:sp>
        <p:nvSpPr>
          <p:cNvPr id="21" name="TextBox 20"/>
          <p:cNvSpPr txBox="1"/>
          <p:nvPr/>
        </p:nvSpPr>
        <p:spPr>
          <a:xfrm>
            <a:off x="4069080" y="3227832"/>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Distributed systems specialist</a:t>
            </a:r>
          </a:p>
        </p:txBody>
      </p:sp>
      <p:sp>
        <p:nvSpPr>
          <p:cNvPr id="22" name="TextBox 21"/>
          <p:cNvSpPr txBox="1"/>
          <p:nvPr/>
        </p:nvSpPr>
        <p:spPr>
          <a:xfrm>
            <a:off x="4069080" y="3703320"/>
            <a:ext cx="3657600" cy="320040"/>
          </a:xfrm>
          <a:prstGeom prst="rect">
            <a:avLst/>
          </a:prstGeom>
          <a:noFill/>
        </p:spPr>
        <p:txBody>
          <a:bodyPr wrap="square" lIns="36576" rIns="36576" tIns="14630" bIns="14630">
            <a:spAutoFit/>
          </a:bodyPr>
          <a:lstStyle/>
          <a:p>
            <a:pPr algn="l">
              <a:defRPr sz="1400" b="1">
                <a:solidFill>
                  <a:srgbClr val="183A58"/>
                </a:solidFill>
                <a:latin typeface="Arial"/>
              </a:defRPr>
            </a:pPr>
            <a:r>
              <a:t>Chief Architect / Head of Product</a:t>
            </a:r>
          </a:p>
        </p:txBody>
      </p:sp>
      <p:sp>
        <p:nvSpPr>
          <p:cNvPr id="23" name="TextBox 22"/>
          <p:cNvSpPr txBox="1"/>
          <p:nvPr/>
        </p:nvSpPr>
        <p:spPr>
          <a:xfrm>
            <a:off x="4069080" y="4069080"/>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Reynold Xin, co-founder</a:t>
            </a:r>
          </a:p>
        </p:txBody>
      </p:sp>
      <p:sp>
        <p:nvSpPr>
          <p:cNvPr id="24" name="TextBox 23"/>
          <p:cNvSpPr txBox="1"/>
          <p:nvPr/>
        </p:nvSpPr>
        <p:spPr>
          <a:xfrm>
            <a:off x="4069080" y="4453128"/>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Architect for Spark SQL, Delta Lake</a:t>
            </a:r>
          </a:p>
        </p:txBody>
      </p:sp>
      <p:sp>
        <p:nvSpPr>
          <p:cNvPr id="25" name="TextBox 24"/>
          <p:cNvSpPr txBox="1"/>
          <p:nvPr/>
        </p:nvSpPr>
        <p:spPr>
          <a:xfrm>
            <a:off x="4069080" y="4837176"/>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Leads product vision and AI tooling</a:t>
            </a:r>
          </a:p>
        </p:txBody>
      </p:sp>
      <p:sp>
        <p:nvSpPr>
          <p:cNvPr id="26" name="TextBox 25"/>
          <p:cNvSpPr txBox="1"/>
          <p:nvPr/>
        </p:nvSpPr>
        <p:spPr>
          <a:xfrm>
            <a:off x="4069080" y="5221224"/>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Background in scalable data systems</a:t>
            </a:r>
          </a:p>
        </p:txBody>
      </p:sp>
      <p:sp>
        <p:nvSpPr>
          <p:cNvPr id="27" name="TextBox 26"/>
          <p:cNvSpPr txBox="1"/>
          <p:nvPr/>
        </p:nvSpPr>
        <p:spPr>
          <a:xfrm>
            <a:off x="4069080" y="5605272"/>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Driving innovation in ML/AI features</a:t>
            </a:r>
          </a:p>
        </p:txBody>
      </p:sp>
      <p:sp>
        <p:nvSpPr>
          <p:cNvPr id="28" name="TextBox 27"/>
          <p:cNvSpPr txBox="1"/>
          <p:nvPr/>
        </p:nvSpPr>
        <p:spPr>
          <a:xfrm>
            <a:off x="7863840" y="1325880"/>
            <a:ext cx="3657600" cy="320040"/>
          </a:xfrm>
          <a:prstGeom prst="rect">
            <a:avLst/>
          </a:prstGeom>
          <a:noFill/>
        </p:spPr>
        <p:txBody>
          <a:bodyPr wrap="square" lIns="36576" rIns="36576" tIns="14630" bIns="14630">
            <a:spAutoFit/>
          </a:bodyPr>
          <a:lstStyle/>
          <a:p>
            <a:pPr algn="l">
              <a:defRPr sz="1400" b="1">
                <a:solidFill>
                  <a:srgbClr val="183A58"/>
                </a:solidFill>
                <a:latin typeface="Arial"/>
              </a:defRPr>
            </a:pPr>
            <a:r>
              <a:t>Chief Revenue Officer</a:t>
            </a:r>
          </a:p>
        </p:txBody>
      </p:sp>
      <p:sp>
        <p:nvSpPr>
          <p:cNvPr id="29" name="TextBox 28"/>
          <p:cNvSpPr txBox="1"/>
          <p:nvPr/>
        </p:nvSpPr>
        <p:spPr>
          <a:xfrm>
            <a:off x="7863840" y="1691640"/>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Ron Gabrisko, CRO since 2015</a:t>
            </a:r>
          </a:p>
        </p:txBody>
      </p:sp>
      <p:sp>
        <p:nvSpPr>
          <p:cNvPr id="30" name="TextBox 29"/>
          <p:cNvSpPr txBox="1"/>
          <p:nvPr/>
        </p:nvSpPr>
        <p:spPr>
          <a:xfrm>
            <a:off x="7863840" y="2075688"/>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Global sales and customer success leader</a:t>
            </a:r>
          </a:p>
        </p:txBody>
      </p:sp>
      <p:sp>
        <p:nvSpPr>
          <p:cNvPr id="31" name="TextBox 30"/>
          <p:cNvSpPr txBox="1"/>
          <p:nvPr/>
        </p:nvSpPr>
        <p:spPr>
          <a:xfrm>
            <a:off x="7863840" y="2459736"/>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20+ years scaling enterprise data/AI sales</a:t>
            </a:r>
          </a:p>
        </p:txBody>
      </p:sp>
      <p:sp>
        <p:nvSpPr>
          <p:cNvPr id="32" name="TextBox 31"/>
          <p:cNvSpPr txBox="1"/>
          <p:nvPr/>
        </p:nvSpPr>
        <p:spPr>
          <a:xfrm>
            <a:off x="7863840" y="2843784"/>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Record adoption and expansion at Databricks</a:t>
            </a:r>
          </a:p>
        </p:txBody>
      </p:sp>
      <p:sp>
        <p:nvSpPr>
          <p:cNvPr id="33" name="TextBox 32"/>
          <p:cNvSpPr txBox="1"/>
          <p:nvPr/>
        </p:nvSpPr>
        <p:spPr>
          <a:xfrm>
            <a:off x="7863840" y="3227832"/>
            <a:ext cx="3657600" cy="329184"/>
          </a:xfrm>
          <a:prstGeom prst="rect">
            <a:avLst/>
          </a:prstGeom>
          <a:noFill/>
        </p:spPr>
        <p:txBody>
          <a:bodyPr wrap="square" lIns="36576" rIns="36576" tIns="10972" bIns="10972"/>
          <a:lstStyle/>
          <a:p>
            <a:pPr algn="l">
              <a:lnSpc>
                <a:spcPct val="120000"/>
              </a:lnSpc>
              <a:defRPr sz="1100">
                <a:solidFill>
                  <a:srgbClr val="404040"/>
                </a:solidFill>
                <a:latin typeface="Arial"/>
              </a:defRPr>
            </a:pPr>
            <a:r>
              <a:t>• Enterprise SaaS revenue growth expertise</a:t>
            </a:r>
          </a:p>
        </p:txBody>
      </p:sp>
      <p:sp>
        <p:nvSpPr>
          <p:cNvPr id="34" name="TextBox 33"/>
          <p:cNvSpPr txBox="1"/>
          <p:nvPr/>
        </p:nvSpPr>
        <p:spPr>
          <a:xfrm>
            <a:off x="365760" y="6355080"/>
            <a:ext cx="5486400" cy="365760"/>
          </a:xfrm>
          <a:prstGeom prst="rect">
            <a:avLst/>
          </a:prstGeom>
          <a:noFill/>
        </p:spPr>
        <p:txBody>
          <a:bodyPr wrap="none" lIns="45720" rIns="45720" anchor="ctr">
            <a:spAutoFit/>
          </a:bodyPr>
          <a:lstStyle/>
          <a:p>
            <a:pPr algn="l">
              <a:defRPr sz="900">
                <a:solidFill>
                  <a:srgbClr val="808080"/>
                </a:solidFill>
                <a:latin typeface="Arial"/>
              </a:defRPr>
            </a:pPr>
            <a:r>
              <a:t>Confidential | September 08, 2025</a:t>
            </a:r>
          </a:p>
        </p:txBody>
      </p:sp>
      <p:sp>
        <p:nvSpPr>
          <p:cNvPr id="35" name="TextBox 34"/>
          <p:cNvSpPr txBox="1"/>
          <p:nvPr/>
        </p:nvSpPr>
        <p:spPr>
          <a:xfrm>
            <a:off x="8686800" y="6355080"/>
            <a:ext cx="2926080" cy="365760"/>
          </a:xfrm>
          <a:prstGeom prst="rect">
            <a:avLst/>
          </a:prstGeom>
          <a:noFill/>
        </p:spPr>
        <p:txBody>
          <a:bodyPr wrap="none" lIns="45720" rIns="45720" anchor="ctr">
            <a:spAutoFit/>
          </a:bodyPr>
          <a:lstStyle/>
          <a:p>
            <a:pPr algn="r">
              <a:defRPr sz="900">
                <a:solidFill>
                  <a:srgbClr val="808080"/>
                </a:solidFill>
                <a:latin typeface="Arial"/>
              </a:defRPr>
            </a:pPr>
            <a:r>
              <a:t>Moelis &amp; Company</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731520"/>
            <a:ext cx="10515600" cy="1371600"/>
          </a:xfrm>
          <a:prstGeom prst="rect">
            <a:avLst/>
          </a:prstGeom>
          <a:noFill/>
        </p:spPr>
        <p:txBody>
          <a:bodyPr wrap="none">
            <a:spAutoFit/>
          </a:bodyPr>
          <a:lstStyle/>
          <a:p>
            <a:pPr algn="l"/>
            <a:r>
              <a:rPr sz="1400"/>
              <a:t>Renderer error: could not convert string to float: 'N/A'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Valuation Overview</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10058400" cy="274320"/>
          </a:xfrm>
          <a:prstGeom prst="rect">
            <a:avLst/>
          </a:prstGeom>
          <a:noFill/>
        </p:spPr>
        <p:txBody>
          <a:bodyPr wrap="none">
            <a:spAutoFit/>
          </a:bodyPr>
          <a:lstStyle/>
          <a:p>
            <a:pPr algn="ctr">
              <a:defRPr sz="1400" b="1">
                <a:solidFill>
                  <a:srgbClr val="183A58"/>
                </a:solidFill>
                <a:latin typeface="Arial"/>
              </a:defRPr>
            </a:pPr>
            <a:r>
              <a:t>Implied EV/Post IRFS-16 EBITDA</a:t>
            </a:r>
          </a:p>
        </p:txBody>
      </p:sp>
      <p:graphicFrame>
        <p:nvGraphicFramePr>
          <p:cNvPr id="5" name="Table 4"/>
          <p:cNvGraphicFramePr>
            <a:graphicFrameLocks noGrp="1"/>
          </p:cNvGraphicFramePr>
          <p:nvPr/>
        </p:nvGraphicFramePr>
        <p:xfrm>
          <a:off x="457200" y="1645920"/>
          <a:ext cx="11247120" cy="4114800"/>
        </p:xfrm>
        <a:graphic>
          <a:graphicData uri="http://schemas.openxmlformats.org/drawingml/2006/table">
            <a:tbl>
              <a:tblPr firstRow="1" bandRow="1">
                <a:tableStyleId>{5C22544A-7EE6-4342-B048-85BDC9FD1C3A}</a:tableStyleId>
              </a:tblPr>
              <a:tblGrid>
                <a:gridCol w="1828800"/>
                <a:gridCol w="4114800"/>
                <a:gridCol w="1828800"/>
                <a:gridCol w="1371600"/>
                <a:gridCol w="2103120"/>
              </a:tblGrid>
              <a:tr h="1028700">
                <a:tc>
                  <a:txBody>
                    <a:bodyPr/>
                    <a:lstStyle/>
                    <a:p>
                      <a:pPr algn="ctr"/>
                      <a:r>
                        <a:rPr sz="1000" b="1">
                          <a:solidFill>
                            <a:srgbClr val="FFFFFF"/>
                          </a:solidFill>
                          <a:latin typeface="Arial"/>
                        </a:rPr>
                        <a:t>Methodology</a:t>
                      </a:r>
                    </a:p>
                  </a:txBody>
                  <a:tcPr>
                    <a:solidFill>
                      <a:srgbClr val="183A58"/>
                    </a:solidFill>
                  </a:tcPr>
                </a:tc>
                <a:tc>
                  <a:txBody>
                    <a:bodyPr/>
                    <a:lstStyle/>
                    <a:p>
                      <a:pPr algn="ctr"/>
                      <a:r>
                        <a:rPr sz="1000" b="1">
                          <a:solidFill>
                            <a:srgbClr val="FFFFFF"/>
                          </a:solidFill>
                          <a:latin typeface="Arial"/>
                        </a:rPr>
                        <a:t>Commentary</a:t>
                      </a:r>
                    </a:p>
                  </a:txBody>
                  <a:tcPr>
                    <a:solidFill>
                      <a:srgbClr val="183A58"/>
                    </a:solidFill>
                  </a:tcPr>
                </a:tc>
                <a:tc>
                  <a:txBody>
                    <a:bodyPr/>
                    <a:lstStyle/>
                    <a:p>
                      <a:pPr algn="ctr"/>
                      <a:r>
                        <a:rPr sz="1000" b="1">
                          <a:solidFill>
                            <a:srgbClr val="FFFFFF"/>
                          </a:solidFill>
                          <a:latin typeface="Arial"/>
                        </a:rPr>
                        <a:t>Enterprise Value</a:t>
                      </a:r>
                    </a:p>
                  </a:txBody>
                  <a:tcPr>
                    <a:solidFill>
                      <a:srgbClr val="183A58"/>
                    </a:solidFill>
                  </a:tcPr>
                </a:tc>
                <a:tc>
                  <a:txBody>
                    <a:bodyPr/>
                    <a:lstStyle/>
                    <a:p>
                      <a:pPr algn="ctr"/>
                      <a:r>
                        <a:rPr sz="1000" b="1">
                          <a:solidFill>
                            <a:srgbClr val="FFFFFF"/>
                          </a:solidFill>
                          <a:latin typeface="Arial"/>
                        </a:rPr>
                        <a:t>Metric</a:t>
                      </a:r>
                    </a:p>
                  </a:txBody>
                  <a:tcPr>
                    <a:solidFill>
                      <a:srgbClr val="183A58"/>
                    </a:solidFill>
                  </a:tcPr>
                </a:tc>
                <a:tc>
                  <a:txBody>
                    <a:bodyPr/>
                    <a:lstStyle/>
                    <a:p>
                      <a:pPr algn="ctr"/>
                      <a:r>
                        <a:rPr sz="1000" b="1">
                          <a:solidFill>
                            <a:srgbClr val="FFFFFF"/>
                          </a:solidFill>
                          <a:latin typeface="Arial"/>
                        </a:rPr>
                        <a:t>22A' / 23E (Rev)</a:t>
                      </a:r>
                    </a:p>
                  </a:txBody>
                  <a:tcPr>
                    <a:solidFill>
                      <a:srgbClr val="183A58"/>
                    </a:solidFill>
                  </a:tcPr>
                </a:tc>
              </a:tr>
              <a:tr h="1028700">
                <a:tc>
                  <a:txBody>
                    <a:bodyPr/>
                    <a:lstStyle/>
                    <a:p>
                      <a:pPr algn="ctr"/>
                      <a:r>
                        <a:rPr sz="900">
                          <a:solidFill>
                            <a:srgbClr val="404040"/>
                          </a:solidFill>
                          <a:latin typeface="Arial"/>
                        </a:rPr>
                        <a:t>Trading Multiples (EV/Revenue)</a:t>
                      </a:r>
                    </a:p>
                  </a:txBody>
                  <a:tcPr>
                    <a:solidFill>
                      <a:srgbClr val="F0F0F0"/>
                    </a:solidFill>
                  </a:tcPr>
                </a:tc>
                <a:tc>
                  <a:txBody>
                    <a:bodyPr/>
                    <a:lstStyle/>
                    <a:p>
                      <a:pPr algn="l"/>
                      <a:r>
                        <a:rPr sz="900">
                          <a:solidFill>
                            <a:srgbClr val="404040"/>
                          </a:solidFill>
                          <a:latin typeface="Arial"/>
                        </a:rPr>
                        <a:t>Premium due to rapid AI/ML growth and expanding enterprise customer base. $3.7B annualized revenue as of July 2025.</a:t>
                      </a:r>
                    </a:p>
                  </a:txBody>
                  <a:tcPr>
                    <a:solidFill>
                      <a:srgbClr val="FFFFFF"/>
                    </a:solidFill>
                  </a:tcPr>
                </a:tc>
                <a:tc>
                  <a:txBody>
                    <a:bodyPr/>
                    <a:lstStyle/>
                    <a:p>
                      <a:pPr algn="ctr"/>
                      <a:r>
                        <a:rPr sz="900">
                          <a:solidFill>
                            <a:srgbClr val="404040"/>
                          </a:solidFill>
                          <a:latin typeface="Arial"/>
                        </a:rPr>
                        <a:t>$100B+</a:t>
                      </a:r>
                    </a:p>
                  </a:txBody>
                  <a:tcPr>
                    <a:solidFill>
                      <a:srgbClr val="FFFFFF"/>
                    </a:solidFill>
                  </a:tcPr>
                </a:tc>
                <a:tc>
                  <a:txBody>
                    <a:bodyPr/>
                    <a:lstStyle/>
                    <a:p>
                      <a:pPr algn="ctr"/>
                      <a:r>
                        <a:rPr sz="900">
                          <a:solidFill>
                            <a:srgbClr val="404040"/>
                          </a:solidFill>
                          <a:latin typeface="Arial"/>
                        </a:rPr>
                        <a:t>EV/Revenue</a:t>
                      </a:r>
                    </a:p>
                  </a:txBody>
                  <a:tcPr>
                    <a:solidFill>
                      <a:srgbClr val="FFFFFF"/>
                    </a:solidFill>
                  </a:tcPr>
                </a:tc>
                <a:tc>
                  <a:txBody>
                    <a:bodyPr/>
                    <a:lstStyle/>
                    <a:p>
                      <a:pPr algn="ctr"/>
                      <a:r>
                        <a:rPr sz="900">
                          <a:solidFill>
                            <a:srgbClr val="404040"/>
                          </a:solidFill>
                          <a:latin typeface="Arial"/>
                        </a:rPr>
                        <a:t>27x / 15x</a:t>
                      </a:r>
                    </a:p>
                  </a:txBody>
                  <a:tcPr>
                    <a:solidFill>
                      <a:srgbClr val="FFFFFF"/>
                    </a:solidFill>
                  </a:tcPr>
                </a:tc>
              </a:tr>
              <a:tr h="1028700">
                <a:tc>
                  <a:txBody>
                    <a:bodyPr/>
                    <a:lstStyle/>
                    <a:p>
                      <a:pPr algn="ctr"/>
                      <a:r>
                        <a:rPr sz="900">
                          <a:solidFill>
                            <a:srgbClr val="404040"/>
                          </a:solidFill>
                          <a:latin typeface="Arial"/>
                        </a:rPr>
                        <a:t>Trading Multiples (EV/EBITDA)</a:t>
                      </a:r>
                    </a:p>
                  </a:txBody>
                  <a:tcPr>
                    <a:solidFill>
                      <a:srgbClr val="F0F0F0"/>
                    </a:solidFill>
                  </a:tcPr>
                </a:tc>
                <a:tc>
                  <a:txBody>
                    <a:bodyPr/>
                    <a:lstStyle/>
                    <a:p>
                      <a:pPr algn="l"/>
                      <a:r>
                        <a:rPr sz="900">
                          <a:solidFill>
                            <a:srgbClr val="404040"/>
                          </a:solidFill>
                          <a:latin typeface="Arial"/>
                        </a:rPr>
                        <a:t>Not disclosed; Databricks is near cashflow breakeven but not consistently profitable as of 2025.</a:t>
                      </a:r>
                    </a:p>
                  </a:txBody>
                  <a:tcPr>
                    <a:solidFill>
                      <a:srgbClr val="FFFFFF"/>
                    </a:solidFill>
                  </a:tcPr>
                </a:tc>
                <a:tc>
                  <a:txBody>
                    <a:bodyPr/>
                    <a:lstStyle/>
                    <a:p>
                      <a:pPr algn="ctr"/>
                      <a:r>
                        <a:rPr sz="900">
                          <a:solidFill>
                            <a:srgbClr val="404040"/>
                          </a:solidFill>
                          <a:latin typeface="Arial"/>
                        </a:rPr>
                        <a:t>$100B+</a:t>
                      </a:r>
                    </a:p>
                  </a:txBody>
                  <a:tcPr>
                    <a:solidFill>
                      <a:srgbClr val="FFFFFF"/>
                    </a:solidFill>
                  </a:tcPr>
                </a:tc>
                <a:tc>
                  <a:txBody>
                    <a:bodyPr/>
                    <a:lstStyle/>
                    <a:p>
                      <a:pPr algn="ctr"/>
                      <a:r>
                        <a:rPr sz="900">
                          <a:solidFill>
                            <a:srgbClr val="404040"/>
                          </a:solidFill>
                          <a:latin typeface="Arial"/>
                        </a:rPr>
                        <a:t>EV/EBITDA</a:t>
                      </a:r>
                    </a:p>
                  </a:txBody>
                  <a:tcPr>
                    <a:solidFill>
                      <a:srgbClr val="FFFFFF"/>
                    </a:solidFill>
                  </a:tcPr>
                </a:tc>
                <a:tc>
                  <a:txBody>
                    <a:bodyPr/>
                    <a:lstStyle/>
                    <a:p>
                      <a:pPr algn="ctr"/>
                      <a:r>
                        <a:rPr sz="900">
                          <a:solidFill>
                            <a:srgbClr val="404040"/>
                          </a:solidFill>
                          <a:latin typeface="Arial"/>
                        </a:rPr>
                        <a:t>n/a / n/a</a:t>
                      </a:r>
                    </a:p>
                  </a:txBody>
                  <a:tcPr>
                    <a:solidFill>
                      <a:srgbClr val="FFFFFF"/>
                    </a:solidFill>
                  </a:tcPr>
                </a:tc>
              </a:tr>
              <a:tr h="1028700">
                <a:tc>
                  <a:txBody>
                    <a:bodyPr/>
                    <a:lstStyle/>
                    <a:p>
                      <a:pPr algn="ctr"/>
                      <a:r>
                        <a:rPr sz="900">
                          <a:solidFill>
                            <a:srgbClr val="404040"/>
                          </a:solidFill>
                          <a:latin typeface="Arial"/>
                        </a:rPr>
                        <a:t>Discounted Cash Flow (DCF)</a:t>
                      </a:r>
                    </a:p>
                  </a:txBody>
                  <a:tcPr>
                    <a:solidFill>
                      <a:srgbClr val="F0F0F0"/>
                    </a:solidFill>
                  </a:tcPr>
                </a:tc>
                <a:tc>
                  <a:txBody>
                    <a:bodyPr/>
                    <a:lstStyle/>
                    <a:p>
                      <a:pPr algn="l"/>
                      <a:r>
                        <a:rPr sz="900">
                          <a:solidFill>
                            <a:srgbClr val="404040"/>
                          </a:solidFill>
                          <a:latin typeface="Arial"/>
                        </a:rPr>
                        <a:t>Series K valuation implies aggressive long-term growth (40-50% YoY) and positive free cash flow expected by late 2025.</a:t>
                      </a:r>
                    </a:p>
                  </a:txBody>
                  <a:tcPr>
                    <a:solidFill>
                      <a:srgbClr val="FFFFFF"/>
                    </a:solidFill>
                  </a:tcPr>
                </a:tc>
                <a:tc>
                  <a:txBody>
                    <a:bodyPr/>
                    <a:lstStyle/>
                    <a:p>
                      <a:pPr algn="ctr"/>
                      <a:r>
                        <a:rPr sz="900">
                          <a:solidFill>
                            <a:srgbClr val="404040"/>
                          </a:solidFill>
                          <a:latin typeface="Arial"/>
                        </a:rPr>
                        <a:t>$80B-$110B</a:t>
                      </a:r>
                    </a:p>
                  </a:txBody>
                  <a:tcPr>
                    <a:solidFill>
                      <a:srgbClr val="FFFFFF"/>
                    </a:solidFill>
                  </a:tcPr>
                </a:tc>
                <a:tc>
                  <a:txBody>
                    <a:bodyPr/>
                    <a:lstStyle/>
                    <a:p>
                      <a:pPr algn="ctr"/>
                      <a:r>
                        <a:rPr sz="900">
                          <a:solidFill>
                            <a:srgbClr val="404040"/>
                          </a:solidFill>
                          <a:latin typeface="Arial"/>
                        </a:rPr>
                        <a:t>Unlevered FCF</a:t>
                      </a:r>
                    </a:p>
                  </a:txBody>
                  <a:tcPr>
                    <a:solidFill>
                      <a:srgbClr val="FFFFFF"/>
                    </a:solidFill>
                  </a:tcPr>
                </a:tc>
                <a:tc>
                  <a:txBody>
                    <a:bodyPr/>
                    <a:lstStyle/>
                    <a:p>
                      <a:pPr algn="ctr"/>
                      <a:r>
                        <a:rPr sz="900">
                          <a:solidFill>
                            <a:srgbClr val="404040"/>
                          </a:solidFill>
                          <a:latin typeface="Arial"/>
                        </a:rPr>
                        <a:t>n/a / n/a</a:t>
                      </a:r>
                    </a:p>
                  </a:txBody>
                  <a:tcPr>
                    <a:solidFill>
                      <a:srgbClr val="FFFFFF"/>
                    </a:solidFill>
                  </a:tcPr>
                </a:tc>
              </a:tr>
            </a:tbl>
          </a:graphicData>
        </a:graphic>
      </p:graphicFrame>
      <p:sp>
        <p:nvSpPr>
          <p:cNvPr id="6" name="TextBox 5"/>
          <p:cNvSpPr txBox="1"/>
          <p:nvPr/>
        </p:nvSpPr>
        <p:spPr>
          <a:xfrm>
            <a:off x="457200" y="6400800"/>
            <a:ext cx="5486400" cy="365760"/>
          </a:xfrm>
          <a:prstGeom prst="rect">
            <a:avLst/>
          </a:prstGeom>
          <a:noFill/>
        </p:spPr>
        <p:txBody>
          <a:bodyPr wrap="none">
            <a:spAutoFit/>
          </a:bodyPr>
          <a:lstStyle/>
          <a:p>
            <a:pPr algn="l">
              <a:defRPr sz="800">
                <a:solidFill>
                  <a:srgbClr val="808080"/>
                </a:solidFill>
                <a:latin typeface="Arial"/>
              </a:defRPr>
            </a:pPr>
            <a:r>
              <a:t>Confidential | September 2025</a:t>
            </a:r>
          </a:p>
        </p:txBody>
      </p:sp>
      <p:sp>
        <p:nvSpPr>
          <p:cNvPr id="7" name="TextBox 6"/>
          <p:cNvSpPr txBox="1"/>
          <p:nvPr/>
        </p:nvSpPr>
        <p:spPr>
          <a:xfrm>
            <a:off x="6705295" y="6400800"/>
            <a:ext cx="5486400" cy="365760"/>
          </a:xfrm>
          <a:prstGeom prst="rect">
            <a:avLst/>
          </a:prstGeom>
          <a:noFill/>
        </p:spPr>
        <p:txBody>
          <a:bodyPr wrap="none">
            <a:spAutoFit/>
          </a:bodyPr>
          <a:lstStyle/>
          <a:p>
            <a:pPr algn="r">
              <a:defRPr sz="800">
                <a:solidFill>
                  <a:srgbClr val="808080"/>
                </a:solidFill>
                <a:latin typeface="Arial"/>
              </a:defRPr>
            </a:pPr>
            <a:r>
              <a:t>Moelis &amp; Company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Investor Process Overview</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371600"/>
            <a:ext cx="5486400" cy="274320"/>
          </a:xfrm>
          <a:prstGeom prst="rect">
            <a:avLst/>
          </a:prstGeom>
          <a:noFill/>
          <a:ln>
            <a:noFill/>
          </a:ln>
          <a:effectLst/>
        </p:spPr>
        <p:txBody>
          <a:bodyPr wrap="square" lIns="73152" rIns="73152"/>
          <a:lstStyle/>
          <a:p>
            <a:pPr algn="l">
              <a:lnSpc>
                <a:spcPct val="110000"/>
              </a:lnSpc>
            </a:pPr>
            <a:r>
              <a:rPr sz="1400" b="1">
                <a:solidFill>
                  <a:srgbClr val="183A58"/>
                </a:solidFill>
                <a:latin typeface="Arial"/>
              </a:rPr>
              <a:t>Key Diligence Topics</a:t>
            </a:r>
          </a:p>
        </p:txBody>
      </p:sp>
      <p:sp>
        <p:nvSpPr>
          <p:cNvPr id="5" name="Oval 4"/>
          <p:cNvSpPr/>
          <p:nvPr/>
        </p:nvSpPr>
        <p:spPr>
          <a:xfrm>
            <a:off x="594360" y="1764792"/>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31520" y="1691640"/>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AI product adoption trends and customer expansion metrics</a:t>
            </a:r>
          </a:p>
        </p:txBody>
      </p:sp>
      <p:sp>
        <p:nvSpPr>
          <p:cNvPr id="7" name="Oval 6"/>
          <p:cNvSpPr/>
          <p:nvPr/>
        </p:nvSpPr>
        <p:spPr>
          <a:xfrm>
            <a:off x="594360" y="2148840"/>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31520" y="2075688"/>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Data governance, compliance, and security controls</a:t>
            </a:r>
          </a:p>
        </p:txBody>
      </p:sp>
      <p:sp>
        <p:nvSpPr>
          <p:cNvPr id="9" name="Oval 8"/>
          <p:cNvSpPr/>
          <p:nvPr/>
        </p:nvSpPr>
        <p:spPr>
          <a:xfrm>
            <a:off x="594360" y="2532888"/>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31520" y="2459736"/>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Integration of acquired technologies and post-merger synergy realization</a:t>
            </a:r>
          </a:p>
        </p:txBody>
      </p:sp>
      <p:sp>
        <p:nvSpPr>
          <p:cNvPr id="11" name="Oval 10"/>
          <p:cNvSpPr/>
          <p:nvPr/>
        </p:nvSpPr>
        <p:spPr>
          <a:xfrm>
            <a:off x="594360" y="2916936"/>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31520" y="2843784"/>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Scalability and reliability of Lakehouse architecture</a:t>
            </a:r>
          </a:p>
        </p:txBody>
      </p:sp>
      <p:sp>
        <p:nvSpPr>
          <p:cNvPr id="13" name="Oval 12"/>
          <p:cNvSpPr/>
          <p:nvPr/>
        </p:nvSpPr>
        <p:spPr>
          <a:xfrm>
            <a:off x="594360" y="3300984"/>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731520" y="3227832"/>
            <a:ext cx="512064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Operational margin performance and cost discipline</a:t>
            </a:r>
          </a:p>
        </p:txBody>
      </p:sp>
      <p:sp>
        <p:nvSpPr>
          <p:cNvPr id="15" name="TextBox 14"/>
          <p:cNvSpPr txBox="1"/>
          <p:nvPr/>
        </p:nvSpPr>
        <p:spPr>
          <a:xfrm>
            <a:off x="457200" y="3657600"/>
            <a:ext cx="5486400" cy="274320"/>
          </a:xfrm>
          <a:prstGeom prst="rect">
            <a:avLst/>
          </a:prstGeom>
          <a:noFill/>
          <a:ln>
            <a:noFill/>
          </a:ln>
          <a:effectLst/>
        </p:spPr>
        <p:txBody>
          <a:bodyPr wrap="square" lIns="73152" rIns="73152"/>
          <a:lstStyle/>
          <a:p>
            <a:pPr algn="l">
              <a:lnSpc>
                <a:spcPct val="110000"/>
              </a:lnSpc>
            </a:pPr>
            <a:r>
              <a:rPr sz="1400" b="1">
                <a:solidFill>
                  <a:srgbClr val="183A58"/>
                </a:solidFill>
                <a:latin typeface="Arial"/>
              </a:rPr>
              <a:t>Risk Factors &amp; Mitigants</a:t>
            </a:r>
          </a:p>
        </p:txBody>
      </p:sp>
      <p:sp>
        <p:nvSpPr>
          <p:cNvPr id="16" name="Oval 15"/>
          <p:cNvSpPr/>
          <p:nvPr/>
        </p:nvSpPr>
        <p:spPr>
          <a:xfrm>
            <a:off x="594360" y="4032503"/>
            <a:ext cx="54864" cy="54864"/>
          </a:xfrm>
          <a:prstGeom prst="ellipse">
            <a:avLst/>
          </a:prstGeom>
          <a:solidFill>
            <a:srgbClr val="DC14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731520" y="3977639"/>
            <a:ext cx="2377440" cy="201168"/>
          </a:xfrm>
          <a:prstGeom prst="rect">
            <a:avLst/>
          </a:prstGeom>
          <a:noFill/>
          <a:ln>
            <a:noFill/>
          </a:ln>
          <a:effectLst/>
        </p:spPr>
        <p:txBody>
          <a:bodyPr wrap="square" lIns="73152" rIns="73152"/>
          <a:lstStyle/>
          <a:p>
            <a:pPr algn="l">
              <a:lnSpc>
                <a:spcPct val="110000"/>
              </a:lnSpc>
            </a:pPr>
            <a:r>
              <a:rPr sz="900" b="0">
                <a:solidFill>
                  <a:srgbClr val="DC143C"/>
                </a:solidFill>
                <a:latin typeface="Arial"/>
              </a:rPr>
              <a:t>Competitive pressure from cloud hyperscalers and data platform vendors</a:t>
            </a:r>
          </a:p>
        </p:txBody>
      </p:sp>
      <p:sp>
        <p:nvSpPr>
          <p:cNvPr id="18" name="Oval 17"/>
          <p:cNvSpPr/>
          <p:nvPr/>
        </p:nvSpPr>
        <p:spPr>
          <a:xfrm>
            <a:off x="3291840" y="4032503"/>
            <a:ext cx="54864" cy="54864"/>
          </a:xfrm>
          <a:prstGeom prst="ellipse">
            <a:avLst/>
          </a:prstGeom>
          <a:solidFill>
            <a:srgbClr val="228B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3429000" y="3977639"/>
            <a:ext cx="2560320" cy="201168"/>
          </a:xfrm>
          <a:prstGeom prst="rect">
            <a:avLst/>
          </a:prstGeom>
          <a:noFill/>
          <a:ln>
            <a:noFill/>
          </a:ln>
          <a:effectLst/>
        </p:spPr>
        <p:txBody>
          <a:bodyPr wrap="square" lIns="73152" rIns="73152"/>
          <a:lstStyle/>
          <a:p>
            <a:pPr algn="l">
              <a:lnSpc>
                <a:spcPct val="110000"/>
              </a:lnSpc>
            </a:pPr>
            <a:r>
              <a:rPr sz="900" b="0">
                <a:solidFill>
                  <a:srgbClr val="228B22"/>
                </a:solidFill>
                <a:latin typeface="Arial"/>
              </a:rPr>
              <a:t>Continuous product innovation and rapid AI feature rollout</a:t>
            </a:r>
          </a:p>
        </p:txBody>
      </p:sp>
      <p:sp>
        <p:nvSpPr>
          <p:cNvPr id="20" name="Oval 19"/>
          <p:cNvSpPr/>
          <p:nvPr/>
        </p:nvSpPr>
        <p:spPr>
          <a:xfrm>
            <a:off x="594360" y="4352543"/>
            <a:ext cx="54864" cy="54864"/>
          </a:xfrm>
          <a:prstGeom prst="ellipse">
            <a:avLst/>
          </a:prstGeom>
          <a:solidFill>
            <a:srgbClr val="DC14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1" name="TextBox 20"/>
          <p:cNvSpPr txBox="1"/>
          <p:nvPr/>
        </p:nvSpPr>
        <p:spPr>
          <a:xfrm>
            <a:off x="731520" y="4297679"/>
            <a:ext cx="2377440" cy="201168"/>
          </a:xfrm>
          <a:prstGeom prst="rect">
            <a:avLst/>
          </a:prstGeom>
          <a:noFill/>
          <a:ln>
            <a:noFill/>
          </a:ln>
          <a:effectLst/>
        </p:spPr>
        <p:txBody>
          <a:bodyPr wrap="square" lIns="73152" rIns="73152"/>
          <a:lstStyle/>
          <a:p>
            <a:pPr algn="l">
              <a:lnSpc>
                <a:spcPct val="110000"/>
              </a:lnSpc>
            </a:pPr>
            <a:r>
              <a:rPr sz="900" b="0">
                <a:solidFill>
                  <a:srgbClr val="DC143C"/>
                </a:solidFill>
                <a:latin typeface="Arial"/>
              </a:rPr>
              <a:t>Regulatory and data privacy compliance challenges</a:t>
            </a:r>
          </a:p>
        </p:txBody>
      </p:sp>
      <p:sp>
        <p:nvSpPr>
          <p:cNvPr id="22" name="Oval 21"/>
          <p:cNvSpPr/>
          <p:nvPr/>
        </p:nvSpPr>
        <p:spPr>
          <a:xfrm>
            <a:off x="3291840" y="4352543"/>
            <a:ext cx="54864" cy="54864"/>
          </a:xfrm>
          <a:prstGeom prst="ellipse">
            <a:avLst/>
          </a:prstGeom>
          <a:solidFill>
            <a:srgbClr val="228B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3429000" y="4297679"/>
            <a:ext cx="2560320" cy="201168"/>
          </a:xfrm>
          <a:prstGeom prst="rect">
            <a:avLst/>
          </a:prstGeom>
          <a:noFill/>
          <a:ln>
            <a:noFill/>
          </a:ln>
          <a:effectLst/>
        </p:spPr>
        <p:txBody>
          <a:bodyPr wrap="square" lIns="73152" rIns="73152"/>
          <a:lstStyle/>
          <a:p>
            <a:pPr algn="l">
              <a:lnSpc>
                <a:spcPct val="110000"/>
              </a:lnSpc>
            </a:pPr>
            <a:r>
              <a:rPr sz="900" b="0">
                <a:solidFill>
                  <a:srgbClr val="228B22"/>
                </a:solidFill>
                <a:latin typeface="Arial"/>
              </a:rPr>
              <a:t>Strengthening global compliance and data governance frameworks</a:t>
            </a:r>
          </a:p>
        </p:txBody>
      </p:sp>
      <p:sp>
        <p:nvSpPr>
          <p:cNvPr id="24" name="Oval 23"/>
          <p:cNvSpPr/>
          <p:nvPr/>
        </p:nvSpPr>
        <p:spPr>
          <a:xfrm>
            <a:off x="594360" y="4672583"/>
            <a:ext cx="54864" cy="54864"/>
          </a:xfrm>
          <a:prstGeom prst="ellipse">
            <a:avLst/>
          </a:prstGeom>
          <a:solidFill>
            <a:srgbClr val="DC14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p:cNvSpPr txBox="1"/>
          <p:nvPr/>
        </p:nvSpPr>
        <p:spPr>
          <a:xfrm>
            <a:off x="731520" y="4617719"/>
            <a:ext cx="2377440" cy="201168"/>
          </a:xfrm>
          <a:prstGeom prst="rect">
            <a:avLst/>
          </a:prstGeom>
          <a:noFill/>
          <a:ln>
            <a:noFill/>
          </a:ln>
          <a:effectLst/>
        </p:spPr>
        <p:txBody>
          <a:bodyPr wrap="square" lIns="73152" rIns="73152"/>
          <a:lstStyle/>
          <a:p>
            <a:pPr algn="l">
              <a:lnSpc>
                <a:spcPct val="110000"/>
              </a:lnSpc>
            </a:pPr>
            <a:r>
              <a:rPr sz="900" b="0">
                <a:solidFill>
                  <a:srgbClr val="DC143C"/>
                </a:solidFill>
                <a:latin typeface="Arial"/>
              </a:rPr>
              <a:t>Integration risks with new acquisitions and technology platforms</a:t>
            </a:r>
          </a:p>
        </p:txBody>
      </p:sp>
      <p:sp>
        <p:nvSpPr>
          <p:cNvPr id="26" name="Oval 25"/>
          <p:cNvSpPr/>
          <p:nvPr/>
        </p:nvSpPr>
        <p:spPr>
          <a:xfrm>
            <a:off x="3291840" y="4672583"/>
            <a:ext cx="54864" cy="54864"/>
          </a:xfrm>
          <a:prstGeom prst="ellipse">
            <a:avLst/>
          </a:prstGeom>
          <a:solidFill>
            <a:srgbClr val="228B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p:cNvSpPr txBox="1"/>
          <p:nvPr/>
        </p:nvSpPr>
        <p:spPr>
          <a:xfrm>
            <a:off x="3429000" y="4617719"/>
            <a:ext cx="2560320" cy="201168"/>
          </a:xfrm>
          <a:prstGeom prst="rect">
            <a:avLst/>
          </a:prstGeom>
          <a:noFill/>
          <a:ln>
            <a:noFill/>
          </a:ln>
          <a:effectLst/>
        </p:spPr>
        <p:txBody>
          <a:bodyPr wrap="square" lIns="73152" rIns="73152"/>
          <a:lstStyle/>
          <a:p>
            <a:pPr algn="l">
              <a:lnSpc>
                <a:spcPct val="110000"/>
              </a:lnSpc>
            </a:pPr>
            <a:r>
              <a:rPr sz="900" b="0">
                <a:solidFill>
                  <a:srgbClr val="228B22"/>
                </a:solidFill>
                <a:latin typeface="Arial"/>
              </a:rPr>
              <a:t>Disciplined cost management and operational efficiency programs</a:t>
            </a:r>
          </a:p>
        </p:txBody>
      </p:sp>
      <p:sp>
        <p:nvSpPr>
          <p:cNvPr id="28" name="Oval 27"/>
          <p:cNvSpPr/>
          <p:nvPr/>
        </p:nvSpPr>
        <p:spPr>
          <a:xfrm>
            <a:off x="594360" y="4992622"/>
            <a:ext cx="54864" cy="54864"/>
          </a:xfrm>
          <a:prstGeom prst="ellipse">
            <a:avLst/>
          </a:prstGeom>
          <a:solidFill>
            <a:srgbClr val="DC143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9" name="TextBox 28"/>
          <p:cNvSpPr txBox="1"/>
          <p:nvPr/>
        </p:nvSpPr>
        <p:spPr>
          <a:xfrm>
            <a:off x="731520" y="4937758"/>
            <a:ext cx="2377440" cy="201168"/>
          </a:xfrm>
          <a:prstGeom prst="rect">
            <a:avLst/>
          </a:prstGeom>
          <a:noFill/>
          <a:ln>
            <a:noFill/>
          </a:ln>
          <a:effectLst/>
        </p:spPr>
        <p:txBody>
          <a:bodyPr wrap="square" lIns="73152" rIns="73152"/>
          <a:lstStyle/>
          <a:p>
            <a:pPr algn="l">
              <a:lnSpc>
                <a:spcPct val="110000"/>
              </a:lnSpc>
            </a:pPr>
            <a:r>
              <a:rPr sz="900" b="0">
                <a:solidFill>
                  <a:srgbClr val="DC143C"/>
                </a:solidFill>
                <a:latin typeface="Arial"/>
              </a:rPr>
              <a:t>Potential market volatility and economic downturn impact</a:t>
            </a:r>
          </a:p>
        </p:txBody>
      </p:sp>
      <p:sp>
        <p:nvSpPr>
          <p:cNvPr id="30" name="Oval 29"/>
          <p:cNvSpPr/>
          <p:nvPr/>
        </p:nvSpPr>
        <p:spPr>
          <a:xfrm>
            <a:off x="3291840" y="4992622"/>
            <a:ext cx="54864" cy="54864"/>
          </a:xfrm>
          <a:prstGeom prst="ellipse">
            <a:avLst/>
          </a:prstGeom>
          <a:solidFill>
            <a:srgbClr val="228B2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3429000" y="4937758"/>
            <a:ext cx="2560320" cy="201168"/>
          </a:xfrm>
          <a:prstGeom prst="rect">
            <a:avLst/>
          </a:prstGeom>
          <a:noFill/>
          <a:ln>
            <a:noFill/>
          </a:ln>
          <a:effectLst/>
        </p:spPr>
        <p:txBody>
          <a:bodyPr wrap="square" lIns="73152" rIns="73152"/>
          <a:lstStyle/>
          <a:p>
            <a:pPr algn="l">
              <a:lnSpc>
                <a:spcPct val="110000"/>
              </a:lnSpc>
            </a:pPr>
            <a:r>
              <a:rPr sz="900" b="0">
                <a:solidFill>
                  <a:srgbClr val="228B22"/>
                </a:solidFill>
                <a:latin typeface="Arial"/>
              </a:rPr>
              <a:t>Long-term strategic alliances with cloud and enterprise partners</a:t>
            </a:r>
          </a:p>
        </p:txBody>
      </p:sp>
      <p:sp>
        <p:nvSpPr>
          <p:cNvPr id="32" name="TextBox 31"/>
          <p:cNvSpPr txBox="1"/>
          <p:nvPr/>
        </p:nvSpPr>
        <p:spPr>
          <a:xfrm>
            <a:off x="6400800" y="1371600"/>
            <a:ext cx="5303520" cy="274320"/>
          </a:xfrm>
          <a:prstGeom prst="rect">
            <a:avLst/>
          </a:prstGeom>
          <a:noFill/>
          <a:ln>
            <a:noFill/>
          </a:ln>
          <a:effectLst/>
        </p:spPr>
        <p:txBody>
          <a:bodyPr wrap="square" lIns="73152" rIns="73152"/>
          <a:lstStyle/>
          <a:p>
            <a:pPr algn="l">
              <a:lnSpc>
                <a:spcPct val="110000"/>
              </a:lnSpc>
            </a:pPr>
            <a:r>
              <a:rPr sz="1400" b="1">
                <a:solidFill>
                  <a:srgbClr val="183A58"/>
                </a:solidFill>
                <a:latin typeface="Arial"/>
              </a:rPr>
              <a:t>Synergy Opportunities</a:t>
            </a:r>
          </a:p>
        </p:txBody>
      </p:sp>
      <p:sp>
        <p:nvSpPr>
          <p:cNvPr id="33" name="Oval 32"/>
          <p:cNvSpPr/>
          <p:nvPr/>
        </p:nvSpPr>
        <p:spPr>
          <a:xfrm>
            <a:off x="6537960" y="1764792"/>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6675120" y="1691640"/>
            <a:ext cx="502920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Cross-selling AI and data platform upgrades into existing Fortune 500 accounts</a:t>
            </a:r>
          </a:p>
        </p:txBody>
      </p:sp>
      <p:sp>
        <p:nvSpPr>
          <p:cNvPr id="35" name="Oval 34"/>
          <p:cNvSpPr/>
          <p:nvPr/>
        </p:nvSpPr>
        <p:spPr>
          <a:xfrm>
            <a:off x="6537960" y="2148840"/>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6" name="TextBox 35"/>
          <p:cNvSpPr txBox="1"/>
          <p:nvPr/>
        </p:nvSpPr>
        <p:spPr>
          <a:xfrm>
            <a:off x="6675120" y="2075688"/>
            <a:ext cx="502920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Leveraging open-source ecosystem for developer adoption and community expansion</a:t>
            </a:r>
          </a:p>
        </p:txBody>
      </p:sp>
      <p:sp>
        <p:nvSpPr>
          <p:cNvPr id="37" name="Oval 36"/>
          <p:cNvSpPr/>
          <p:nvPr/>
        </p:nvSpPr>
        <p:spPr>
          <a:xfrm>
            <a:off x="6537960" y="2532888"/>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8" name="TextBox 37"/>
          <p:cNvSpPr txBox="1"/>
          <p:nvPr/>
        </p:nvSpPr>
        <p:spPr>
          <a:xfrm>
            <a:off x="6675120" y="2459736"/>
            <a:ext cx="502920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Accelerated migration of legacy data warehouses to Databricks SQL</a:t>
            </a:r>
          </a:p>
        </p:txBody>
      </p:sp>
      <p:sp>
        <p:nvSpPr>
          <p:cNvPr id="39" name="Oval 38"/>
          <p:cNvSpPr/>
          <p:nvPr/>
        </p:nvSpPr>
        <p:spPr>
          <a:xfrm>
            <a:off x="6537960" y="2916936"/>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0" name="TextBox 39"/>
          <p:cNvSpPr txBox="1"/>
          <p:nvPr/>
        </p:nvSpPr>
        <p:spPr>
          <a:xfrm>
            <a:off x="6675120" y="2843784"/>
            <a:ext cx="5029200" cy="256032"/>
          </a:xfrm>
          <a:prstGeom prst="rect">
            <a:avLst/>
          </a:prstGeom>
          <a:noFill/>
          <a:ln>
            <a:noFill/>
          </a:ln>
          <a:effectLst/>
        </p:spPr>
        <p:txBody>
          <a:bodyPr wrap="square" lIns="73152" rIns="73152"/>
          <a:lstStyle/>
          <a:p>
            <a:pPr algn="l">
              <a:lnSpc>
                <a:spcPct val="110000"/>
              </a:lnSpc>
            </a:pPr>
            <a:r>
              <a:rPr sz="1000" b="0">
                <a:solidFill>
                  <a:srgbClr val="404040"/>
                </a:solidFill>
                <a:latin typeface="Arial"/>
              </a:rPr>
              <a:t>Expansion into emerging verticals and international markets</a:t>
            </a:r>
          </a:p>
        </p:txBody>
      </p:sp>
      <p:sp>
        <p:nvSpPr>
          <p:cNvPr id="41" name="TextBox 40"/>
          <p:cNvSpPr txBox="1"/>
          <p:nvPr/>
        </p:nvSpPr>
        <p:spPr>
          <a:xfrm>
            <a:off x="6400800" y="3657600"/>
            <a:ext cx="5303520" cy="274320"/>
          </a:xfrm>
          <a:prstGeom prst="rect">
            <a:avLst/>
          </a:prstGeom>
          <a:noFill/>
          <a:ln>
            <a:noFill/>
          </a:ln>
          <a:effectLst/>
        </p:spPr>
        <p:txBody>
          <a:bodyPr wrap="square" lIns="73152" rIns="73152"/>
          <a:lstStyle/>
          <a:p>
            <a:pPr algn="l">
              <a:lnSpc>
                <a:spcPct val="110000"/>
              </a:lnSpc>
            </a:pPr>
            <a:r>
              <a:rPr sz="1400" b="1">
                <a:solidFill>
                  <a:srgbClr val="183A58"/>
                </a:solidFill>
                <a:latin typeface="Arial"/>
              </a:rPr>
              <a:t>Transaction Timeline</a:t>
            </a:r>
          </a:p>
        </p:txBody>
      </p:sp>
      <p:sp>
        <p:nvSpPr>
          <p:cNvPr id="42" name="Oval 41"/>
          <p:cNvSpPr/>
          <p:nvPr/>
        </p:nvSpPr>
        <p:spPr>
          <a:xfrm>
            <a:off x="6537960" y="4032503"/>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3" name="TextBox 42"/>
          <p:cNvSpPr txBox="1"/>
          <p:nvPr/>
        </p:nvSpPr>
        <p:spPr>
          <a:xfrm>
            <a:off x="6675120" y="3977639"/>
            <a:ext cx="5029200" cy="201168"/>
          </a:xfrm>
          <a:prstGeom prst="rect">
            <a:avLst/>
          </a:prstGeom>
          <a:noFill/>
          <a:ln>
            <a:noFill/>
          </a:ln>
          <a:effectLst/>
        </p:spPr>
        <p:txBody>
          <a:bodyPr wrap="square" lIns="73152" rIns="73152"/>
          <a:lstStyle/>
          <a:p>
            <a:pPr algn="l">
              <a:lnSpc>
                <a:spcPct val="110000"/>
              </a:lnSpc>
            </a:pPr>
            <a:r>
              <a:rPr sz="900" b="0">
                <a:solidFill>
                  <a:srgbClr val="404040"/>
                </a:solidFill>
                <a:latin typeface="Arial"/>
              </a:rPr>
              <a:t>Week 1-2: NDA and initial data room access</a:t>
            </a:r>
          </a:p>
        </p:txBody>
      </p:sp>
      <p:sp>
        <p:nvSpPr>
          <p:cNvPr id="44" name="Oval 43"/>
          <p:cNvSpPr/>
          <p:nvPr/>
        </p:nvSpPr>
        <p:spPr>
          <a:xfrm>
            <a:off x="6537960" y="4352543"/>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5" name="TextBox 44"/>
          <p:cNvSpPr txBox="1"/>
          <p:nvPr/>
        </p:nvSpPr>
        <p:spPr>
          <a:xfrm>
            <a:off x="6675120" y="4297679"/>
            <a:ext cx="5029200" cy="201168"/>
          </a:xfrm>
          <a:prstGeom prst="rect">
            <a:avLst/>
          </a:prstGeom>
          <a:noFill/>
          <a:ln>
            <a:noFill/>
          </a:ln>
          <a:effectLst/>
        </p:spPr>
        <p:txBody>
          <a:bodyPr wrap="square" lIns="73152" rIns="73152"/>
          <a:lstStyle/>
          <a:p>
            <a:pPr algn="l">
              <a:lnSpc>
                <a:spcPct val="110000"/>
              </a:lnSpc>
            </a:pPr>
            <a:r>
              <a:rPr sz="900" b="0">
                <a:solidFill>
                  <a:srgbClr val="404040"/>
                </a:solidFill>
                <a:latin typeface="Arial"/>
              </a:rPr>
              <a:t>Week 3-5: Commercial, technical, and financial diligence</a:t>
            </a:r>
          </a:p>
        </p:txBody>
      </p:sp>
      <p:sp>
        <p:nvSpPr>
          <p:cNvPr id="46" name="Oval 45"/>
          <p:cNvSpPr/>
          <p:nvPr/>
        </p:nvSpPr>
        <p:spPr>
          <a:xfrm>
            <a:off x="6537960" y="4672583"/>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7" name="TextBox 46"/>
          <p:cNvSpPr txBox="1"/>
          <p:nvPr/>
        </p:nvSpPr>
        <p:spPr>
          <a:xfrm>
            <a:off x="6675120" y="4617719"/>
            <a:ext cx="5029200" cy="201168"/>
          </a:xfrm>
          <a:prstGeom prst="rect">
            <a:avLst/>
          </a:prstGeom>
          <a:noFill/>
          <a:ln>
            <a:noFill/>
          </a:ln>
          <a:effectLst/>
        </p:spPr>
        <p:txBody>
          <a:bodyPr wrap="square" lIns="73152" rIns="73152"/>
          <a:lstStyle/>
          <a:p>
            <a:pPr algn="l">
              <a:lnSpc>
                <a:spcPct val="110000"/>
              </a:lnSpc>
            </a:pPr>
            <a:r>
              <a:rPr sz="900" b="0">
                <a:solidFill>
                  <a:srgbClr val="404040"/>
                </a:solidFill>
                <a:latin typeface="Arial"/>
              </a:rPr>
              <a:t>Week 6-7: Management presentations and site visits</a:t>
            </a:r>
          </a:p>
        </p:txBody>
      </p:sp>
      <p:sp>
        <p:nvSpPr>
          <p:cNvPr id="48" name="Oval 47"/>
          <p:cNvSpPr/>
          <p:nvPr/>
        </p:nvSpPr>
        <p:spPr>
          <a:xfrm>
            <a:off x="6537960" y="4992622"/>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9" name="TextBox 48"/>
          <p:cNvSpPr txBox="1"/>
          <p:nvPr/>
        </p:nvSpPr>
        <p:spPr>
          <a:xfrm>
            <a:off x="6675120" y="4937758"/>
            <a:ext cx="5029200" cy="201168"/>
          </a:xfrm>
          <a:prstGeom prst="rect">
            <a:avLst/>
          </a:prstGeom>
          <a:noFill/>
          <a:ln>
            <a:noFill/>
          </a:ln>
          <a:effectLst/>
        </p:spPr>
        <p:txBody>
          <a:bodyPr wrap="square" lIns="73152" rIns="73152"/>
          <a:lstStyle/>
          <a:p>
            <a:pPr algn="l">
              <a:lnSpc>
                <a:spcPct val="110000"/>
              </a:lnSpc>
            </a:pPr>
            <a:r>
              <a:rPr sz="900" b="0">
                <a:solidFill>
                  <a:srgbClr val="404040"/>
                </a:solidFill>
                <a:latin typeface="Arial"/>
              </a:rPr>
              <a:t>Week 8-9: Final bids, negotiation, and exclusivity</a:t>
            </a:r>
          </a:p>
        </p:txBody>
      </p:sp>
      <p:sp>
        <p:nvSpPr>
          <p:cNvPr id="50" name="Oval 49"/>
          <p:cNvSpPr/>
          <p:nvPr/>
        </p:nvSpPr>
        <p:spPr>
          <a:xfrm>
            <a:off x="6537960" y="5312663"/>
            <a:ext cx="54864" cy="54864"/>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1" name="TextBox 50"/>
          <p:cNvSpPr txBox="1"/>
          <p:nvPr/>
        </p:nvSpPr>
        <p:spPr>
          <a:xfrm>
            <a:off x="6675120" y="5257799"/>
            <a:ext cx="5029200" cy="201168"/>
          </a:xfrm>
          <a:prstGeom prst="rect">
            <a:avLst/>
          </a:prstGeom>
          <a:noFill/>
          <a:ln>
            <a:noFill/>
          </a:ln>
          <a:effectLst/>
        </p:spPr>
        <p:txBody>
          <a:bodyPr wrap="square" lIns="73152" rIns="73152"/>
          <a:lstStyle/>
          <a:p>
            <a:pPr algn="l">
              <a:lnSpc>
                <a:spcPct val="110000"/>
              </a:lnSpc>
            </a:pPr>
            <a:r>
              <a:rPr sz="900" b="0">
                <a:solidFill>
                  <a:srgbClr val="404040"/>
                </a:solidFill>
                <a:latin typeface="Arial"/>
              </a:rPr>
              <a:t>Week 10-12: Closing and post-deal integration planning</a:t>
            </a:r>
          </a:p>
        </p:txBody>
      </p:sp>
      <p:sp>
        <p:nvSpPr>
          <p:cNvPr id="52" name="TextBox 51"/>
          <p:cNvSpPr txBox="1"/>
          <p:nvPr/>
        </p:nvSpPr>
        <p:spPr>
          <a:xfrm>
            <a:off x="457200" y="6309360"/>
            <a:ext cx="5486400" cy="365760"/>
          </a:xfrm>
          <a:prstGeom prst="rect">
            <a:avLst/>
          </a:prstGeom>
          <a:noFill/>
        </p:spPr>
        <p:txBody>
          <a:bodyPr wrap="none" anchor="ctr">
            <a:spAutoFit/>
          </a:bodyPr>
          <a:lstStyle/>
          <a:p>
            <a:pPr algn="l">
              <a:defRPr sz="900">
                <a:solidFill>
                  <a:srgbClr val="808080"/>
                </a:solidFill>
                <a:latin typeface="Arial"/>
              </a:defRPr>
            </a:pPr>
            <a:r>
              <a:t>Confidential | September 08, 2025</a:t>
            </a:r>
          </a:p>
        </p:txBody>
      </p:sp>
      <p:sp>
        <p:nvSpPr>
          <p:cNvPr id="53" name="TextBox 52"/>
          <p:cNvSpPr txBox="1"/>
          <p:nvPr/>
        </p:nvSpPr>
        <p:spPr>
          <a:xfrm>
            <a:off x="9144000" y="6309360"/>
            <a:ext cx="2743200" cy="365760"/>
          </a:xfrm>
          <a:prstGeom prst="rect">
            <a:avLst/>
          </a:prstGeom>
          <a:noFill/>
        </p:spPr>
        <p:txBody>
          <a:bodyPr wrap="none" anchor="ctr">
            <a:spAutoFit/>
          </a:bodyPr>
          <a:lstStyle/>
          <a:p>
            <a:pPr algn="r">
              <a:defRPr sz="900">
                <a:solidFill>
                  <a:srgbClr val="808080"/>
                </a:solidFill>
                <a:latin typeface="Arial"/>
              </a:defRPr>
            </a:pPr>
            <a:r>
              <a:t>Moelis &amp; Company</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Growth Strategy &amp; Financial Projections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280160"/>
            <a:ext cx="5486400" cy="274320"/>
          </a:xfrm>
          <a:prstGeom prst="rect">
            <a:avLst/>
          </a:prstGeom>
          <a:noFill/>
          <a:ln>
            <a:noFill/>
          </a:ln>
          <a:effectLst/>
        </p:spPr>
        <p:txBody>
          <a:bodyPr wrap="square">
            <a:spAutoFit/>
          </a:bodyPr>
          <a:lstStyle/>
          <a:p>
            <a:pPr algn="l"/>
            <a:r>
              <a:rPr sz="1400" b="1">
                <a:solidFill>
                  <a:srgbClr val="183A58"/>
                </a:solidFill>
                <a:latin typeface="Arial"/>
              </a:rPr>
              <a:t>Multi-Pronged Growth Strategy</a:t>
            </a:r>
          </a:p>
        </p:txBody>
      </p:sp>
      <p:sp>
        <p:nvSpPr>
          <p:cNvPr id="5" name="Oval 4"/>
          <p:cNvSpPr/>
          <p:nvPr/>
        </p:nvSpPr>
        <p:spPr>
          <a:xfrm>
            <a:off x="640080" y="164592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77240" y="1600200"/>
            <a:ext cx="5029200" cy="274320"/>
          </a:xfrm>
          <a:prstGeom prst="rect">
            <a:avLst/>
          </a:prstGeom>
          <a:noFill/>
          <a:ln>
            <a:noFill/>
          </a:ln>
          <a:effectLst/>
        </p:spPr>
        <p:txBody>
          <a:bodyPr wrap="square">
            <a:spAutoFit/>
          </a:bodyPr>
          <a:lstStyle/>
          <a:p>
            <a:pPr algn="l"/>
            <a:r>
              <a:rPr sz="900" b="0">
                <a:solidFill>
                  <a:srgbClr val="404040"/>
                </a:solidFill>
                <a:latin typeface="Arial"/>
              </a:rPr>
              <a:t>Accelerate AI-centric platform expansion with Agent Bricks and Lakebase for enterprise-grade AI agent deployment.</a:t>
            </a:r>
          </a:p>
        </p:txBody>
      </p:sp>
      <p:sp>
        <p:nvSpPr>
          <p:cNvPr id="7" name="Oval 6"/>
          <p:cNvSpPr/>
          <p:nvPr/>
        </p:nvSpPr>
        <p:spPr>
          <a:xfrm>
            <a:off x="640080" y="196596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77240" y="1920240"/>
            <a:ext cx="5029200" cy="274320"/>
          </a:xfrm>
          <a:prstGeom prst="rect">
            <a:avLst/>
          </a:prstGeom>
          <a:noFill/>
          <a:ln>
            <a:noFill/>
          </a:ln>
          <a:effectLst/>
        </p:spPr>
        <p:txBody>
          <a:bodyPr wrap="square">
            <a:spAutoFit/>
          </a:bodyPr>
          <a:lstStyle/>
          <a:p>
            <a:pPr algn="l"/>
            <a:r>
              <a:rPr sz="900" b="0">
                <a:solidFill>
                  <a:srgbClr val="404040"/>
                </a:solidFill>
                <a:latin typeface="Arial"/>
              </a:rPr>
              <a:t>Broaden Data Intelligence Platform with deeper integration of analytics, ML, BI, and open-source tools.</a:t>
            </a:r>
          </a:p>
        </p:txBody>
      </p:sp>
      <p:sp>
        <p:nvSpPr>
          <p:cNvPr id="9" name="Oval 8"/>
          <p:cNvSpPr/>
          <p:nvPr/>
        </p:nvSpPr>
        <p:spPr>
          <a:xfrm>
            <a:off x="640080" y="228600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77240" y="2240280"/>
            <a:ext cx="5029200" cy="274320"/>
          </a:xfrm>
          <a:prstGeom prst="rect">
            <a:avLst/>
          </a:prstGeom>
          <a:noFill/>
          <a:ln>
            <a:noFill/>
          </a:ln>
          <a:effectLst/>
        </p:spPr>
        <p:txBody>
          <a:bodyPr wrap="square">
            <a:spAutoFit/>
          </a:bodyPr>
          <a:lstStyle/>
          <a:p>
            <a:pPr algn="l"/>
            <a:r>
              <a:rPr sz="900" b="0">
                <a:solidFill>
                  <a:srgbClr val="404040"/>
                </a:solidFill>
                <a:latin typeface="Arial"/>
              </a:rPr>
              <a:t>Expand global operations and sales, targeting Fortune 500 and digital native segments in APAC, EMEA, and Americas.</a:t>
            </a:r>
          </a:p>
        </p:txBody>
      </p:sp>
      <p:sp>
        <p:nvSpPr>
          <p:cNvPr id="11" name="Oval 10"/>
          <p:cNvSpPr/>
          <p:nvPr/>
        </p:nvSpPr>
        <p:spPr>
          <a:xfrm>
            <a:off x="640080" y="2606039"/>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77240" y="2560319"/>
            <a:ext cx="5029200" cy="274320"/>
          </a:xfrm>
          <a:prstGeom prst="rect">
            <a:avLst/>
          </a:prstGeom>
          <a:noFill/>
          <a:ln>
            <a:noFill/>
          </a:ln>
          <a:effectLst/>
        </p:spPr>
        <p:txBody>
          <a:bodyPr wrap="square">
            <a:spAutoFit/>
          </a:bodyPr>
          <a:lstStyle/>
          <a:p>
            <a:pPr algn="l"/>
            <a:r>
              <a:rPr sz="900" b="0">
                <a:solidFill>
                  <a:srgbClr val="404040"/>
                </a:solidFill>
                <a:latin typeface="Arial"/>
              </a:rPr>
              <a:t>Increase vertical solutions for financial services, healthcare, retail, and public sector, driving platform stickiness.</a:t>
            </a:r>
          </a:p>
        </p:txBody>
      </p:sp>
      <p:graphicFrame>
        <p:nvGraphicFramePr>
          <p:cNvPr id="13" name="Chart 12"/>
          <p:cNvGraphicFramePr>
            <a:graphicFrameLocks noGrp="1"/>
          </p:cNvGraphicFramePr>
          <p:nvPr/>
        </p:nvGraphicFramePr>
        <p:xfrm>
          <a:off x="6858000" y="1280160"/>
          <a:ext cx="5029200" cy="2011680"/>
        </p:xfrm>
        <a:graphic>
          <a:graphicData uri="http://schemas.openxmlformats.org/drawingml/2006/chart">
            <c:chart xmlns:c="http://schemas.openxmlformats.org/drawingml/2006/chart" r:id="rId2"/>
          </a:graphicData>
        </a:graphic>
      </p:graphicFrame>
      <p:sp>
        <p:nvSpPr>
          <p:cNvPr id="14" name="TextBox 13"/>
          <p:cNvSpPr txBox="1"/>
          <p:nvPr/>
        </p:nvSpPr>
        <p:spPr>
          <a:xfrm>
            <a:off x="6858000" y="3291840"/>
            <a:ext cx="5029200" cy="182880"/>
          </a:xfrm>
          <a:prstGeom prst="rect">
            <a:avLst/>
          </a:prstGeom>
          <a:noFill/>
          <a:ln>
            <a:noFill/>
          </a:ln>
          <a:effectLst/>
        </p:spPr>
        <p:txBody>
          <a:bodyPr wrap="square">
            <a:spAutoFit/>
          </a:bodyPr>
          <a:lstStyle/>
          <a:p>
            <a:pPr algn="l"/>
            <a:r>
              <a:rPr sz="1200" b="1">
                <a:solidFill>
                  <a:srgbClr val="183A58"/>
                </a:solidFill>
                <a:latin typeface="Arial"/>
              </a:rPr>
              <a:t>Revenue &amp; EBITDA Projections</a:t>
            </a:r>
          </a:p>
        </p:txBody>
      </p:sp>
      <p:sp>
        <p:nvSpPr>
          <p:cNvPr id="15" name="TextBox 14"/>
          <p:cNvSpPr txBox="1"/>
          <p:nvPr/>
        </p:nvSpPr>
        <p:spPr>
          <a:xfrm>
            <a:off x="6858000" y="3566160"/>
            <a:ext cx="5029200" cy="182880"/>
          </a:xfrm>
          <a:prstGeom prst="rect">
            <a:avLst/>
          </a:prstGeom>
          <a:noFill/>
          <a:ln>
            <a:noFill/>
          </a:ln>
          <a:effectLst/>
        </p:spPr>
        <p:txBody>
          <a:bodyPr wrap="square">
            <a:spAutoFit/>
          </a:bodyPr>
          <a:lstStyle/>
          <a:p>
            <a:pPr algn="l"/>
            <a:r>
              <a:rPr sz="1000" b="0">
                <a:solidFill>
                  <a:srgbClr val="404040"/>
                </a:solidFill>
                <a:latin typeface="Arial"/>
              </a:rPr>
              <a:t>■ Revenue (USD millions)  ■ EBITDA (USD millions)</a:t>
            </a:r>
          </a:p>
        </p:txBody>
      </p:sp>
      <p:sp>
        <p:nvSpPr>
          <p:cNvPr id="16" name="TextBox 15"/>
          <p:cNvSpPr txBox="1"/>
          <p:nvPr/>
        </p:nvSpPr>
        <p:spPr>
          <a:xfrm>
            <a:off x="457200" y="4023360"/>
            <a:ext cx="11430000" cy="274320"/>
          </a:xfrm>
          <a:prstGeom prst="rect">
            <a:avLst/>
          </a:prstGeom>
          <a:noFill/>
          <a:ln>
            <a:noFill/>
          </a:ln>
          <a:effectLst/>
        </p:spPr>
        <p:txBody>
          <a:bodyPr wrap="square">
            <a:spAutoFit/>
          </a:bodyPr>
          <a:lstStyle/>
          <a:p>
            <a:pPr algn="l"/>
            <a:r>
              <a:rPr sz="1400" b="1">
                <a:solidFill>
                  <a:srgbClr val="183A58"/>
                </a:solidFill>
                <a:latin typeface="Arial"/>
              </a:rPr>
              <a:t>Key Planning Assumptions</a:t>
            </a:r>
          </a:p>
        </p:txBody>
      </p:sp>
      <p:sp>
        <p:nvSpPr>
          <p:cNvPr id="17" name="Oval 16"/>
          <p:cNvSpPr/>
          <p:nvPr/>
        </p:nvSpPr>
        <p:spPr>
          <a:xfrm>
            <a:off x="640080" y="438912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777240" y="4343400"/>
            <a:ext cx="5303520" cy="228600"/>
          </a:xfrm>
          <a:prstGeom prst="rect">
            <a:avLst/>
          </a:prstGeom>
          <a:noFill/>
          <a:ln>
            <a:noFill/>
          </a:ln>
          <a:effectLst/>
        </p:spPr>
        <p:txBody>
          <a:bodyPr wrap="square">
            <a:spAutoFit/>
          </a:bodyPr>
          <a:lstStyle/>
          <a:p>
            <a:pPr algn="l"/>
            <a:r>
              <a:rPr sz="900" b="0">
                <a:solidFill>
                  <a:srgbClr val="404040"/>
                </a:solidFill>
                <a:latin typeface="Arial"/>
              </a:rPr>
              <a:t>Market growth projections and economic indicators</a:t>
            </a:r>
          </a:p>
        </p:txBody>
      </p:sp>
      <p:sp>
        <p:nvSpPr>
          <p:cNvPr id="19" name="Oval 18"/>
          <p:cNvSpPr/>
          <p:nvPr/>
        </p:nvSpPr>
        <p:spPr>
          <a:xfrm>
            <a:off x="640080" y="466344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777240" y="4617720"/>
            <a:ext cx="5303520" cy="228600"/>
          </a:xfrm>
          <a:prstGeom prst="rect">
            <a:avLst/>
          </a:prstGeom>
          <a:noFill/>
          <a:ln>
            <a:noFill/>
          </a:ln>
          <a:effectLst/>
        </p:spPr>
        <p:txBody>
          <a:bodyPr wrap="square">
            <a:spAutoFit/>
          </a:bodyPr>
          <a:lstStyle/>
          <a:p>
            <a:pPr algn="l"/>
            <a:r>
              <a:rPr sz="900" b="0">
                <a:solidFill>
                  <a:srgbClr val="404040"/>
                </a:solidFill>
                <a:latin typeface="Arial"/>
              </a:rPr>
              <a:t>Regulatory environment and compliance requirements</a:t>
            </a:r>
          </a:p>
        </p:txBody>
      </p:sp>
      <p:sp>
        <p:nvSpPr>
          <p:cNvPr id="21" name="Oval 20"/>
          <p:cNvSpPr/>
          <p:nvPr/>
        </p:nvSpPr>
        <p:spPr>
          <a:xfrm>
            <a:off x="640080" y="4937759"/>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777240" y="4892039"/>
            <a:ext cx="5303520" cy="228600"/>
          </a:xfrm>
          <a:prstGeom prst="rect">
            <a:avLst/>
          </a:prstGeom>
          <a:noFill/>
          <a:ln>
            <a:noFill/>
          </a:ln>
          <a:effectLst/>
        </p:spPr>
        <p:txBody>
          <a:bodyPr wrap="square">
            <a:spAutoFit/>
          </a:bodyPr>
          <a:lstStyle/>
          <a:p>
            <a:pPr algn="l"/>
            <a:r>
              <a:rPr sz="900" b="0">
                <a:solidFill>
                  <a:srgbClr val="404040"/>
                </a:solidFill>
                <a:latin typeface="Arial"/>
              </a:rPr>
              <a:t>Technology adoption and digital transformation ROI</a:t>
            </a:r>
          </a:p>
        </p:txBody>
      </p:sp>
      <p:sp>
        <p:nvSpPr>
          <p:cNvPr id="23" name="Oval 22"/>
          <p:cNvSpPr/>
          <p:nvPr/>
        </p:nvSpPr>
        <p:spPr>
          <a:xfrm>
            <a:off x="6583680" y="438912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4" name="TextBox 23"/>
          <p:cNvSpPr txBox="1"/>
          <p:nvPr/>
        </p:nvSpPr>
        <p:spPr>
          <a:xfrm>
            <a:off x="6720840" y="4343400"/>
            <a:ext cx="5303520" cy="228600"/>
          </a:xfrm>
          <a:prstGeom prst="rect">
            <a:avLst/>
          </a:prstGeom>
          <a:noFill/>
          <a:ln>
            <a:noFill/>
          </a:ln>
          <a:effectLst/>
        </p:spPr>
        <p:txBody>
          <a:bodyPr wrap="square">
            <a:spAutoFit/>
          </a:bodyPr>
          <a:lstStyle/>
          <a:p>
            <a:pPr algn="l"/>
            <a:r>
              <a:rPr sz="900" b="0">
                <a:solidFill>
                  <a:srgbClr val="404040"/>
                </a:solidFill>
                <a:latin typeface="Arial"/>
              </a:rPr>
              <a:t>Capital allocation and investment priorities</a:t>
            </a:r>
          </a:p>
        </p:txBody>
      </p:sp>
      <p:sp>
        <p:nvSpPr>
          <p:cNvPr id="25" name="Oval 24"/>
          <p:cNvSpPr/>
          <p:nvPr/>
        </p:nvSpPr>
        <p:spPr>
          <a:xfrm>
            <a:off x="6583680" y="4663440"/>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6" name="TextBox 25"/>
          <p:cNvSpPr txBox="1"/>
          <p:nvPr/>
        </p:nvSpPr>
        <p:spPr>
          <a:xfrm>
            <a:off x="6720840" y="4617720"/>
            <a:ext cx="5303520" cy="228600"/>
          </a:xfrm>
          <a:prstGeom prst="rect">
            <a:avLst/>
          </a:prstGeom>
          <a:noFill/>
          <a:ln>
            <a:noFill/>
          </a:ln>
          <a:effectLst/>
        </p:spPr>
        <p:txBody>
          <a:bodyPr wrap="square">
            <a:spAutoFit/>
          </a:bodyPr>
          <a:lstStyle/>
          <a:p>
            <a:pPr algn="l"/>
            <a:r>
              <a:rPr sz="900" b="0">
                <a:solidFill>
                  <a:srgbClr val="404040"/>
                </a:solidFill>
                <a:latin typeface="Arial"/>
              </a:rPr>
              <a:t>ESG commitments and sustainability targets</a:t>
            </a:r>
          </a:p>
        </p:txBody>
      </p:sp>
      <p:sp>
        <p:nvSpPr>
          <p:cNvPr id="27" name="Oval 26"/>
          <p:cNvSpPr/>
          <p:nvPr/>
        </p:nvSpPr>
        <p:spPr>
          <a:xfrm>
            <a:off x="6583680" y="4937759"/>
            <a:ext cx="45720" cy="457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6720840" y="4892039"/>
            <a:ext cx="5303520" cy="228600"/>
          </a:xfrm>
          <a:prstGeom prst="rect">
            <a:avLst/>
          </a:prstGeom>
          <a:noFill/>
          <a:ln>
            <a:noFill/>
          </a:ln>
          <a:effectLst/>
        </p:spPr>
        <p:txBody>
          <a:bodyPr wrap="square">
            <a:spAutoFit/>
          </a:bodyPr>
          <a:lstStyle/>
          <a:p>
            <a:pPr algn="l"/>
            <a:r>
              <a:rPr sz="900" b="0">
                <a:solidFill>
                  <a:srgbClr val="404040"/>
                </a:solidFill>
                <a:latin typeface="Arial"/>
              </a:rPr>
              <a:t>Competitive positioning and market dynamics</a:t>
            </a:r>
          </a:p>
        </p:txBody>
      </p:sp>
      <p:sp>
        <p:nvSpPr>
          <p:cNvPr id="29" name="TextBox 28"/>
          <p:cNvSpPr txBox="1"/>
          <p:nvPr/>
        </p:nvSpPr>
        <p:spPr>
          <a:xfrm>
            <a:off x="45720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08, 2025</a:t>
            </a:r>
          </a:p>
        </p:txBody>
      </p:sp>
      <p:sp>
        <p:nvSpPr>
          <p:cNvPr id="30" name="TextBox 29"/>
          <p:cNvSpPr txBox="1"/>
          <p:nvPr/>
        </p:nvSpPr>
        <p:spPr>
          <a:xfrm>
            <a:off x="9144000" y="6400800"/>
            <a:ext cx="2743200" cy="365760"/>
          </a:xfrm>
          <a:prstGeom prst="rect">
            <a:avLst/>
          </a:prstGeom>
          <a:noFill/>
        </p:spPr>
        <p:txBody>
          <a:bodyPr wrap="none" anchor="ctr">
            <a:spAutoFit/>
          </a:bodyPr>
          <a:lstStyle/>
          <a:p>
            <a:pPr algn="r">
              <a:defRPr sz="900">
                <a:solidFill>
                  <a:srgbClr val="808080"/>
                </a:solidFill>
                <a:latin typeface="Arial"/>
              </a:defRPr>
            </a:pPr>
            <a:r>
              <a:t>Moelis &amp; Company</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SEA Conglomerate Strategic Buyers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4" name="Table 3"/>
          <p:cNvGraphicFramePr>
            <a:graphicFrameLocks noGrp="1"/>
          </p:cNvGraphicFramePr>
          <p:nvPr/>
        </p:nvGraphicFramePr>
        <p:xfrm>
          <a:off x="457200" y="1371600"/>
          <a:ext cx="11277295" cy="4572000"/>
        </p:xfrm>
        <a:graphic>
          <a:graphicData uri="http://schemas.openxmlformats.org/drawingml/2006/table">
            <a:tbl>
              <a:tblPr firstRow="1" bandRow="1">
                <a:tableStyleId>{5C22544A-7EE6-4342-B048-85BDC9FD1C3A}</a:tableStyleId>
              </a:tblPr>
              <a:tblGrid>
                <a:gridCol w="1645920"/>
                <a:gridCol w="914400"/>
                <a:gridCol w="3840480"/>
                <a:gridCol w="2011680"/>
                <a:gridCol w="1645920"/>
                <a:gridCol w="1218895"/>
              </a:tblGrid>
              <a:tr h="548640">
                <a:tc>
                  <a:txBody>
                    <a:bodyPr/>
                    <a:lstStyle/>
                    <a:p>
                      <a:pPr algn="ctr">
                        <a:defRPr sz="1400" b="1">
                          <a:solidFill>
                            <a:srgbClr val="FFFFFF"/>
                          </a:solidFill>
                          <a:latin typeface="Arial"/>
                        </a:defRPr>
                      </a:pPr>
                      <a:r>
                        <a:t>Name</a:t>
                      </a:r>
                    </a:p>
                  </a:txBody>
                  <a:tcPr>
                    <a:solidFill>
                      <a:srgbClr val="183A58"/>
                    </a:solidFill>
                  </a:tcPr>
                </a:tc>
                <a:tc>
                  <a:txBody>
                    <a:bodyPr/>
                    <a:lstStyle/>
                    <a:p>
                      <a:pPr algn="ctr">
                        <a:defRPr sz="1400" b="1">
                          <a:solidFill>
                            <a:srgbClr val="FFFFFF"/>
                          </a:solidFill>
                          <a:latin typeface="Arial"/>
                        </a:defRPr>
                      </a:pPr>
                      <a:r>
                        <a:t>Country</a:t>
                      </a:r>
                    </a:p>
                  </a:txBody>
                  <a:tcPr>
                    <a:solidFill>
                      <a:srgbClr val="183A58"/>
                    </a:solidFill>
                  </a:tcPr>
                </a:tc>
                <a:tc>
                  <a:txBody>
                    <a:bodyPr/>
                    <a:lstStyle/>
                    <a:p>
                      <a:pPr algn="ctr">
                        <a:defRPr sz="1400" b="1">
                          <a:solidFill>
                            <a:srgbClr val="FFFFFF"/>
                          </a:solidFill>
                          <a:latin typeface="Arial"/>
                        </a:defRPr>
                      </a:pPr>
                      <a:r>
                        <a:t>Description</a:t>
                      </a:r>
                    </a:p>
                  </a:txBody>
                  <a:tcPr>
                    <a:solidFill>
                      <a:srgbClr val="183A58"/>
                    </a:solidFill>
                  </a:tcPr>
                </a:tc>
                <a:tc>
                  <a:txBody>
                    <a:bodyPr/>
                    <a:lstStyle/>
                    <a:p>
                      <a:pPr algn="ctr">
                        <a:defRPr sz="1400" b="1">
                          <a:solidFill>
                            <a:srgbClr val="FFFFFF"/>
                          </a:solidFill>
                          <a:latin typeface="Arial"/>
                        </a:defRPr>
                      </a:pPr>
                      <a:r>
                        <a:t>Key shareholders</a:t>
                      </a:r>
                    </a:p>
                  </a:txBody>
                  <a:tcPr>
                    <a:solidFill>
                      <a:srgbClr val="183A58"/>
                    </a:solidFill>
                  </a:tcPr>
                </a:tc>
                <a:tc>
                  <a:txBody>
                    <a:bodyPr/>
                    <a:lstStyle/>
                    <a:p>
                      <a:pPr algn="ctr">
                        <a:defRPr sz="1400" b="1">
                          <a:solidFill>
                            <a:srgbClr val="FFFFFF"/>
                          </a:solidFill>
                          <a:latin typeface="Arial"/>
                        </a:defRPr>
                      </a:pPr>
                      <a:r>
                        <a:t>Key financials (US$m)</a:t>
                      </a:r>
                    </a:p>
                  </a:txBody>
                  <a:tcPr>
                    <a:solidFill>
                      <a:srgbClr val="183A58"/>
                    </a:solidFill>
                  </a:tcPr>
                </a:tc>
                <a:tc>
                  <a:txBody>
                    <a:bodyPr/>
                    <a:lstStyle/>
                    <a:p>
                      <a:pPr algn="ctr">
                        <a:defRPr sz="1400" b="1">
                          <a:solidFill>
                            <a:srgbClr val="FFFFFF"/>
                          </a:solidFill>
                          <a:latin typeface="Arial"/>
                        </a:defRPr>
                      </a:pPr>
                      <a:r>
                        <a:t>Contact</a:t>
                      </a:r>
                    </a:p>
                  </a:txBody>
                  <a:tcPr>
                    <a:solidFill>
                      <a:srgbClr val="183A58"/>
                    </a:solidFill>
                  </a:tcPr>
                </a:tc>
              </a:tr>
              <a:tr h="1005840">
                <a:tc>
                  <a:txBody>
                    <a:bodyPr wrap="square"/>
                    <a:lstStyle/>
                    <a:p>
                      <a:pPr algn="l">
                        <a:defRPr sz="1100" b="0">
                          <a:solidFill>
                            <a:srgbClr val="404040"/>
                          </a:solidFill>
                          <a:latin typeface="Arial"/>
                        </a:defRPr>
                      </a:pPr>
                      <a:r>
                        <a:t>Accenture</a:t>
                      </a:r>
                    </a:p>
                  </a:txBody>
                  <a:tcPr>
                    <a:solidFill>
                      <a:srgbClr val="FFFFFF"/>
                    </a:solidFill>
                  </a:tcPr>
                </a:tc>
                <a:tc>
                  <a:txBody>
                    <a:bodyPr wrap="square"/>
                    <a:lstStyle/>
                    <a:p>
                      <a:pPr algn="l">
                        <a:defRPr sz="1100" b="0">
                          <a:solidFill>
                            <a:srgbClr val="404040"/>
                          </a:solidFill>
                          <a:latin typeface="Arial"/>
                        </a:defRPr>
                      </a:pPr>
                      <a:r>
                        <a:t>Ireland</a:t>
                      </a:r>
                    </a:p>
                  </a:txBody>
                  <a:tcPr>
                    <a:solidFill>
                      <a:srgbClr val="FFFFFF"/>
                    </a:solidFill>
                  </a:tcPr>
                </a:tc>
                <a:tc>
                  <a:txBody>
                    <a:bodyPr wrap="square"/>
                    <a:lstStyle/>
                    <a:p>
                      <a:pPr algn="l">
                        <a:defRPr sz="1100" b="0">
                          <a:solidFill>
                            <a:srgbClr val="404040"/>
                          </a:solidFill>
                          <a:latin typeface="Arial"/>
                        </a:defRPr>
                      </a:pPr>
                      <a:r>
                        <a:t>Global professional services and technology conglomerate; digital/data/AI transformation leader and Databricks Global Partner Champion.</a:t>
                      </a:r>
                    </a:p>
                  </a:txBody>
                  <a:tcPr>
                    <a:solidFill>
                      <a:srgbClr val="FFFFFF"/>
                    </a:solidFill>
                  </a:tcPr>
                </a:tc>
                <a:tc>
                  <a:txBody>
                    <a:bodyPr wrap="square"/>
                    <a:lstStyle/>
                    <a:p>
                      <a:pPr algn="l">
                        <a:defRPr sz="1100" b="0">
                          <a:solidFill>
                            <a:srgbClr val="404040"/>
                          </a:solidFill>
                          <a:latin typeface="Arial"/>
                        </a:defRPr>
                      </a:pPr>
                      <a:r>
                        <a:t>Institutional, public</a:t>
                      </a:r>
                    </a:p>
                  </a:txBody>
                  <a:tcPr>
                    <a:solidFill>
                      <a:srgbClr val="FFFFFF"/>
                    </a:solidFill>
                  </a:tcPr>
                </a:tc>
                <a:tc>
                  <a:txBody>
                    <a:bodyPr wrap="square"/>
                    <a:lstStyle/>
                    <a:p>
                      <a:pPr algn="l">
                        <a:defRPr sz="1100" b="0">
                          <a:solidFill>
                            <a:srgbClr val="404040"/>
                          </a:solidFill>
                          <a:latin typeface="Arial"/>
                        </a:defRPr>
                      </a:pPr>
                      <a:r>
                        <a:t>$64B revenue, $200B+ market cap</a:t>
                      </a:r>
                    </a:p>
                  </a:txBody>
                  <a:tcPr>
                    <a:solidFill>
                      <a:srgbClr val="FFFFFF"/>
                    </a:solidFill>
                  </a:tcPr>
                </a:tc>
                <a:tc>
                  <a:txBody>
                    <a:bodyPr wrap="square"/>
                    <a:lstStyle/>
                    <a:p>
                      <a:pPr algn="l">
                        <a:defRPr sz="1100" b="0">
                          <a:solidFill>
                            <a:srgbClr val="404040"/>
                          </a:solidFill>
                          <a:latin typeface="Arial"/>
                        </a:defRPr>
                      </a:pPr>
                      <a:r>
                        <a:t>Prakash Trivedi (Partner, Bangalore Innovation Hub)</a:t>
                      </a:r>
                    </a:p>
                  </a:txBody>
                  <a:tcPr>
                    <a:solidFill>
                      <a:srgbClr val="FFFFFF"/>
                    </a:solidFill>
                  </a:tcPr>
                </a:tc>
              </a:tr>
              <a:tr h="1005840">
                <a:tc>
                  <a:txBody>
                    <a:bodyPr wrap="square"/>
                    <a:lstStyle/>
                    <a:p>
                      <a:pPr algn="l">
                        <a:defRPr sz="1100" b="0">
                          <a:solidFill>
                            <a:srgbClr val="404040"/>
                          </a:solidFill>
                          <a:latin typeface="Arial"/>
                        </a:defRPr>
                      </a:pPr>
                      <a:r>
                        <a:t>EY</a:t>
                      </a:r>
                    </a:p>
                  </a:txBody>
                  <a:tcPr>
                    <a:solidFill>
                      <a:srgbClr val="FFFFFF"/>
                    </a:solidFill>
                  </a:tcPr>
                </a:tc>
                <a:tc>
                  <a:txBody>
                    <a:bodyPr wrap="square"/>
                    <a:lstStyle/>
                    <a:p>
                      <a:pPr algn="l">
                        <a:defRPr sz="1100" b="0">
                          <a:solidFill>
                            <a:srgbClr val="404040"/>
                          </a:solidFill>
                          <a:latin typeface="Arial"/>
                        </a:defRPr>
                      </a:pPr>
                      <a:r>
                        <a:t>UK/Global</a:t>
                      </a:r>
                    </a:p>
                  </a:txBody>
                  <a:tcPr>
                    <a:solidFill>
                      <a:srgbClr val="FFFFFF"/>
                    </a:solidFill>
                  </a:tcPr>
                </a:tc>
                <a:tc>
                  <a:txBody>
                    <a:bodyPr wrap="square"/>
                    <a:lstStyle/>
                    <a:p>
                      <a:pPr algn="l">
                        <a:defRPr sz="1100" b="0">
                          <a:solidFill>
                            <a:srgbClr val="404040"/>
                          </a:solidFill>
                          <a:latin typeface="Arial"/>
                        </a:defRPr>
                      </a:pPr>
                      <a:r>
                        <a:t>Big Four consultancy, AI/data transformation leader with Databricks Center of Excellence.</a:t>
                      </a:r>
                    </a:p>
                  </a:txBody>
                  <a:tcPr>
                    <a:solidFill>
                      <a:srgbClr val="FFFFFF"/>
                    </a:solidFill>
                  </a:tcPr>
                </a:tc>
                <a:tc>
                  <a:txBody>
                    <a:bodyPr wrap="square"/>
                    <a:lstStyle/>
                    <a:p>
                      <a:pPr algn="l">
                        <a:defRPr sz="1100" b="0">
                          <a:solidFill>
                            <a:srgbClr val="404040"/>
                          </a:solidFill>
                          <a:latin typeface="Arial"/>
                        </a:defRPr>
                      </a:pPr>
                      <a:r>
                        <a:t>Partner-owned, global network</a:t>
                      </a:r>
                    </a:p>
                  </a:txBody>
                  <a:tcPr>
                    <a:solidFill>
                      <a:srgbClr val="FFFFFF"/>
                    </a:solidFill>
                  </a:tcPr>
                </a:tc>
                <a:tc>
                  <a:txBody>
                    <a:bodyPr wrap="square"/>
                    <a:lstStyle/>
                    <a:p>
                      <a:pPr algn="l">
                        <a:defRPr sz="1100" b="0">
                          <a:solidFill>
                            <a:srgbClr val="404040"/>
                          </a:solidFill>
                          <a:latin typeface="Arial"/>
                        </a:defRPr>
                      </a:pPr>
                      <a:r>
                        <a:t>$49B annual revenue</a:t>
                      </a:r>
                    </a:p>
                  </a:txBody>
                  <a:tcPr>
                    <a:solidFill>
                      <a:srgbClr val="FFFFFF"/>
                    </a:solidFill>
                  </a:tcPr>
                </a:tc>
                <a:tc>
                  <a:txBody>
                    <a:bodyPr wrap="square"/>
                    <a:lstStyle/>
                    <a:p>
                      <a:pPr algn="l">
                        <a:defRPr sz="1100" b="0">
                          <a:solidFill>
                            <a:srgbClr val="404040"/>
                          </a:solidFill>
                          <a:latin typeface="Arial"/>
                        </a:defRPr>
                      </a:pPr>
                      <a:r>
                        <a:t>Whitt Butler (Americas Vice Chair - Consulting)</a:t>
                      </a:r>
                    </a:p>
                  </a:txBody>
                  <a:tcPr>
                    <a:solidFill>
                      <a:srgbClr val="FFFFFF"/>
                    </a:solidFill>
                  </a:tcPr>
                </a:tc>
              </a:tr>
              <a:tr h="1005840">
                <a:tc>
                  <a:txBody>
                    <a:bodyPr wrap="square"/>
                    <a:lstStyle/>
                    <a:p>
                      <a:pPr algn="l">
                        <a:defRPr sz="1100" b="0">
                          <a:solidFill>
                            <a:srgbClr val="404040"/>
                          </a:solidFill>
                          <a:latin typeface="Arial"/>
                        </a:defRPr>
                      </a:pPr>
                      <a:r>
                        <a:t>EPAM</a:t>
                      </a:r>
                    </a:p>
                  </a:txBody>
                  <a:tcPr>
                    <a:solidFill>
                      <a:srgbClr val="FFFFFF"/>
                    </a:solidFill>
                  </a:tcPr>
                </a:tc>
                <a:tc>
                  <a:txBody>
                    <a:bodyPr wrap="square"/>
                    <a:lstStyle/>
                    <a:p>
                      <a:pPr algn="l">
                        <a:defRPr sz="1100" b="0">
                          <a:solidFill>
                            <a:srgbClr val="404040"/>
                          </a:solidFill>
                          <a:latin typeface="Arial"/>
                        </a:defRPr>
                      </a:pPr>
                      <a:r>
                        <a:t>USA/EU</a:t>
                      </a:r>
                    </a:p>
                  </a:txBody>
                  <a:tcPr>
                    <a:solidFill>
                      <a:srgbClr val="FFFFFF"/>
                    </a:solidFill>
                  </a:tcPr>
                </a:tc>
                <a:tc>
                  <a:txBody>
                    <a:bodyPr wrap="square"/>
                    <a:lstStyle/>
                    <a:p>
                      <a:pPr algn="l">
                        <a:defRPr sz="1100" b="0">
                          <a:solidFill>
                            <a:srgbClr val="404040"/>
                          </a:solidFill>
                          <a:latin typeface="Arial"/>
                        </a:defRPr>
                      </a:pPr>
                      <a:r>
                        <a:t>Digital engineering, cloud/data modernization; EMEA growth partner for Databricks.</a:t>
                      </a:r>
                    </a:p>
                  </a:txBody>
                  <a:tcPr>
                    <a:solidFill>
                      <a:srgbClr val="FFFFFF"/>
                    </a:solidFill>
                  </a:tcPr>
                </a:tc>
                <a:tc>
                  <a:txBody>
                    <a:bodyPr wrap="square"/>
                    <a:lstStyle/>
                    <a:p>
                      <a:pPr algn="l">
                        <a:defRPr sz="1100" b="0">
                          <a:solidFill>
                            <a:srgbClr val="404040"/>
                          </a:solidFill>
                          <a:latin typeface="Arial"/>
                        </a:defRPr>
                      </a:pPr>
                      <a:r>
                        <a:t>Public, major institutional</a:t>
                      </a:r>
                    </a:p>
                  </a:txBody>
                  <a:tcPr>
                    <a:solidFill>
                      <a:srgbClr val="FFFFFF"/>
                    </a:solidFill>
                  </a:tcPr>
                </a:tc>
                <a:tc>
                  <a:txBody>
                    <a:bodyPr wrap="square"/>
                    <a:lstStyle/>
                    <a:p>
                      <a:pPr algn="l">
                        <a:defRPr sz="1100" b="0">
                          <a:solidFill>
                            <a:srgbClr val="404040"/>
                          </a:solidFill>
                          <a:latin typeface="Arial"/>
                        </a:defRPr>
                      </a:pPr>
                      <a:r>
                        <a:t>$4.8B revenue, $18B market cap</a:t>
                      </a:r>
                    </a:p>
                  </a:txBody>
                  <a:tcPr>
                    <a:solidFill>
                      <a:srgbClr val="FFFFFF"/>
                    </a:solidFill>
                  </a:tcPr>
                </a:tc>
                <a:tc>
                  <a:txBody>
                    <a:bodyPr wrap="square"/>
                    <a:lstStyle/>
                    <a:p>
                      <a:pPr algn="l">
                        <a:defRPr sz="1100" b="0">
                          <a:solidFill>
                            <a:srgbClr val="404040"/>
                          </a:solidFill>
                          <a:latin typeface="Arial"/>
                        </a:defRPr>
                      </a:pPr>
                      <a:r>
                        <a:t>EMEA Partner Team</a:t>
                      </a:r>
                    </a:p>
                  </a:txBody>
                  <a:tcPr>
                    <a:solidFill>
                      <a:srgbClr val="FFFFFF"/>
                    </a:solidFill>
                  </a:tcPr>
                </a:tc>
              </a:tr>
              <a:tr h="1005840">
                <a:tc>
                  <a:txBody>
                    <a:bodyPr wrap="square"/>
                    <a:lstStyle/>
                    <a:p>
                      <a:pPr algn="l">
                        <a:defRPr sz="1100" b="0">
                          <a:solidFill>
                            <a:srgbClr val="404040"/>
                          </a:solidFill>
                          <a:latin typeface="Arial"/>
                        </a:defRPr>
                      </a:pPr>
                      <a:r>
                        <a:t>Tata Consultancy Services (TCS)</a:t>
                      </a:r>
                    </a:p>
                  </a:txBody>
                  <a:tcPr>
                    <a:solidFill>
                      <a:srgbClr val="FFFFFF"/>
                    </a:solidFill>
                  </a:tcPr>
                </a:tc>
                <a:tc>
                  <a:txBody>
                    <a:bodyPr wrap="square"/>
                    <a:lstStyle/>
                    <a:p>
                      <a:pPr algn="l">
                        <a:defRPr sz="1100" b="0">
                          <a:solidFill>
                            <a:srgbClr val="404040"/>
                          </a:solidFill>
                          <a:latin typeface="Arial"/>
                        </a:defRPr>
                      </a:pPr>
                      <a:r>
                        <a:t>India</a:t>
                      </a:r>
                    </a:p>
                  </a:txBody>
                  <a:tcPr>
                    <a:solidFill>
                      <a:srgbClr val="FFFFFF"/>
                    </a:solidFill>
                  </a:tcPr>
                </a:tc>
                <a:tc>
                  <a:txBody>
                    <a:bodyPr wrap="square"/>
                    <a:lstStyle/>
                    <a:p>
                      <a:pPr algn="l">
                        <a:defRPr sz="1100" b="0">
                          <a:solidFill>
                            <a:srgbClr val="404040"/>
                          </a:solidFill>
                          <a:latin typeface="Arial"/>
                        </a:defRPr>
                      </a:pPr>
                      <a:r>
                        <a:t>Asia’s largest IT/services conglomerate; Databricks/AI partner, 2025 global awards.</a:t>
                      </a:r>
                    </a:p>
                  </a:txBody>
                  <a:tcPr>
                    <a:solidFill>
                      <a:srgbClr val="FFFFFF"/>
                    </a:solidFill>
                  </a:tcPr>
                </a:tc>
                <a:tc>
                  <a:txBody>
                    <a:bodyPr wrap="square"/>
                    <a:lstStyle/>
                    <a:p>
                      <a:pPr algn="l">
                        <a:defRPr sz="1100" b="0">
                          <a:solidFill>
                            <a:srgbClr val="404040"/>
                          </a:solidFill>
                          <a:latin typeface="Arial"/>
                        </a:defRPr>
                      </a:pPr>
                      <a:r>
                        <a:t>Tata Group (public/holding)</a:t>
                      </a:r>
                    </a:p>
                  </a:txBody>
                  <a:tcPr>
                    <a:solidFill>
                      <a:srgbClr val="FFFFFF"/>
                    </a:solidFill>
                  </a:tcPr>
                </a:tc>
                <a:tc>
                  <a:txBody>
                    <a:bodyPr wrap="square"/>
                    <a:lstStyle/>
                    <a:p>
                      <a:pPr algn="l">
                        <a:defRPr sz="1100" b="0">
                          <a:solidFill>
                            <a:srgbClr val="404040"/>
                          </a:solidFill>
                          <a:latin typeface="Arial"/>
                        </a:defRPr>
                      </a:pPr>
                      <a:r>
                        <a:t>$29B revenue, $150B+ market cap</a:t>
                      </a:r>
                    </a:p>
                  </a:txBody>
                  <a:tcPr>
                    <a:solidFill>
                      <a:srgbClr val="FFFFFF"/>
                    </a:solidFill>
                  </a:tcPr>
                </a:tc>
                <a:tc>
                  <a:txBody>
                    <a:bodyPr wrap="square"/>
                    <a:lstStyle/>
                    <a:p>
                      <a:pPr algn="l">
                        <a:defRPr sz="1100" b="0">
                          <a:solidFill>
                            <a:srgbClr val="404040"/>
                          </a:solidFill>
                          <a:latin typeface="Arial"/>
                        </a:defRPr>
                      </a:pPr>
                      <a:r>
                        <a:t>TCS Databricks Practice Lead</a:t>
                      </a:r>
                    </a:p>
                  </a:txBody>
                  <a:tcPr>
                    <a:solidFill>
                      <a:srgbClr val="FFFFFF"/>
                    </a:solidFill>
                  </a:tcPr>
                </a:tc>
              </a:tr>
            </a:tbl>
          </a:graphicData>
        </a:graphic>
      </p:graphicFrame>
      <p:sp>
        <p:nvSpPr>
          <p:cNvPr id="5" name="TextBox 4"/>
          <p:cNvSpPr txBox="1"/>
          <p:nvPr/>
        </p:nvSpPr>
        <p:spPr>
          <a:xfrm>
            <a:off x="45720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08,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900">
                <a:solidFill>
                  <a:srgbClr val="808080"/>
                </a:solidFill>
                <a:latin typeface="Arial"/>
              </a:defRPr>
            </a:pPr>
            <a:r>
              <a:t>Moelis &amp; Company</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SEA Conglomerate Strategic Buyers (cont'd)</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4" name="Table 3"/>
          <p:cNvGraphicFramePr>
            <a:graphicFrameLocks noGrp="1"/>
          </p:cNvGraphicFramePr>
          <p:nvPr/>
        </p:nvGraphicFramePr>
        <p:xfrm>
          <a:off x="457200" y="1371600"/>
          <a:ext cx="11277295" cy="1554480"/>
        </p:xfrm>
        <a:graphic>
          <a:graphicData uri="http://schemas.openxmlformats.org/drawingml/2006/table">
            <a:tbl>
              <a:tblPr firstRow="1" bandRow="1">
                <a:tableStyleId>{5C22544A-7EE6-4342-B048-85BDC9FD1C3A}</a:tableStyleId>
              </a:tblPr>
              <a:tblGrid>
                <a:gridCol w="1645920"/>
                <a:gridCol w="914400"/>
                <a:gridCol w="3840480"/>
                <a:gridCol w="2011680"/>
                <a:gridCol w="1645920"/>
                <a:gridCol w="1218895"/>
              </a:tblGrid>
              <a:tr h="548640">
                <a:tc>
                  <a:txBody>
                    <a:bodyPr/>
                    <a:lstStyle/>
                    <a:p>
                      <a:pPr algn="ctr">
                        <a:defRPr sz="1400" b="1">
                          <a:solidFill>
                            <a:srgbClr val="FFFFFF"/>
                          </a:solidFill>
                          <a:latin typeface="Arial"/>
                        </a:defRPr>
                      </a:pPr>
                      <a:r>
                        <a:t>Name</a:t>
                      </a:r>
                    </a:p>
                  </a:txBody>
                  <a:tcPr>
                    <a:solidFill>
                      <a:srgbClr val="183A58"/>
                    </a:solidFill>
                  </a:tcPr>
                </a:tc>
                <a:tc>
                  <a:txBody>
                    <a:bodyPr/>
                    <a:lstStyle/>
                    <a:p>
                      <a:pPr algn="ctr">
                        <a:defRPr sz="1400" b="1">
                          <a:solidFill>
                            <a:srgbClr val="FFFFFF"/>
                          </a:solidFill>
                          <a:latin typeface="Arial"/>
                        </a:defRPr>
                      </a:pPr>
                      <a:r>
                        <a:t>Country</a:t>
                      </a:r>
                    </a:p>
                  </a:txBody>
                  <a:tcPr>
                    <a:solidFill>
                      <a:srgbClr val="183A58"/>
                    </a:solidFill>
                  </a:tcPr>
                </a:tc>
                <a:tc>
                  <a:txBody>
                    <a:bodyPr/>
                    <a:lstStyle/>
                    <a:p>
                      <a:pPr algn="ctr">
                        <a:defRPr sz="1400" b="1">
                          <a:solidFill>
                            <a:srgbClr val="FFFFFF"/>
                          </a:solidFill>
                          <a:latin typeface="Arial"/>
                        </a:defRPr>
                      </a:pPr>
                      <a:r>
                        <a:t>Description</a:t>
                      </a:r>
                    </a:p>
                  </a:txBody>
                  <a:tcPr>
                    <a:solidFill>
                      <a:srgbClr val="183A58"/>
                    </a:solidFill>
                  </a:tcPr>
                </a:tc>
                <a:tc>
                  <a:txBody>
                    <a:bodyPr/>
                    <a:lstStyle/>
                    <a:p>
                      <a:pPr algn="ctr">
                        <a:defRPr sz="1400" b="1">
                          <a:solidFill>
                            <a:srgbClr val="FFFFFF"/>
                          </a:solidFill>
                          <a:latin typeface="Arial"/>
                        </a:defRPr>
                      </a:pPr>
                      <a:r>
                        <a:t>Key shareholders</a:t>
                      </a:r>
                    </a:p>
                  </a:txBody>
                  <a:tcPr>
                    <a:solidFill>
                      <a:srgbClr val="183A58"/>
                    </a:solidFill>
                  </a:tcPr>
                </a:tc>
                <a:tc>
                  <a:txBody>
                    <a:bodyPr/>
                    <a:lstStyle/>
                    <a:p>
                      <a:pPr algn="ctr">
                        <a:defRPr sz="1400" b="1">
                          <a:solidFill>
                            <a:srgbClr val="FFFFFF"/>
                          </a:solidFill>
                          <a:latin typeface="Arial"/>
                        </a:defRPr>
                      </a:pPr>
                      <a:r>
                        <a:t>Key financials (US$m)</a:t>
                      </a:r>
                    </a:p>
                  </a:txBody>
                  <a:tcPr>
                    <a:solidFill>
                      <a:srgbClr val="183A58"/>
                    </a:solidFill>
                  </a:tcPr>
                </a:tc>
                <a:tc>
                  <a:txBody>
                    <a:bodyPr/>
                    <a:lstStyle/>
                    <a:p>
                      <a:pPr algn="ctr">
                        <a:defRPr sz="1400" b="1">
                          <a:solidFill>
                            <a:srgbClr val="FFFFFF"/>
                          </a:solidFill>
                          <a:latin typeface="Arial"/>
                        </a:defRPr>
                      </a:pPr>
                      <a:r>
                        <a:t>Contact</a:t>
                      </a:r>
                    </a:p>
                  </a:txBody>
                  <a:tcPr>
                    <a:solidFill>
                      <a:srgbClr val="183A58"/>
                    </a:solidFill>
                  </a:tcPr>
                </a:tc>
              </a:tr>
              <a:tr h="1005840">
                <a:tc>
                  <a:txBody>
                    <a:bodyPr wrap="square"/>
                    <a:lstStyle/>
                    <a:p>
                      <a:pPr algn="l">
                        <a:defRPr sz="1100" b="0">
                          <a:solidFill>
                            <a:srgbClr val="404040"/>
                          </a:solidFill>
                          <a:latin typeface="Arial"/>
                        </a:defRPr>
                      </a:pPr>
                      <a:r>
                        <a:t>NTT Data</a:t>
                      </a:r>
                    </a:p>
                  </a:txBody>
                  <a:tcPr>
                    <a:solidFill>
                      <a:srgbClr val="FFFFFF"/>
                    </a:solidFill>
                  </a:tcPr>
                </a:tc>
                <a:tc>
                  <a:txBody>
                    <a:bodyPr wrap="square"/>
                    <a:lstStyle/>
                    <a:p>
                      <a:pPr algn="l">
                        <a:defRPr sz="1100" b="0">
                          <a:solidFill>
                            <a:srgbClr val="404040"/>
                          </a:solidFill>
                          <a:latin typeface="Arial"/>
                        </a:defRPr>
                      </a:pPr>
                      <a:r>
                        <a:t>Japan</a:t>
                      </a:r>
                    </a:p>
                  </a:txBody>
                  <a:tcPr>
                    <a:solidFill>
                      <a:srgbClr val="FFFFFF"/>
                    </a:solidFill>
                  </a:tcPr>
                </a:tc>
                <a:tc>
                  <a:txBody>
                    <a:bodyPr wrap="square"/>
                    <a:lstStyle/>
                    <a:p>
                      <a:pPr algn="l">
                        <a:defRPr sz="1100" b="0">
                          <a:solidFill>
                            <a:srgbClr val="404040"/>
                          </a:solidFill>
                          <a:latin typeface="Arial"/>
                        </a:defRPr>
                      </a:pPr>
                      <a:r>
                        <a:t>Leading Asian digital transformation conglomerate, cloud/data/AI consulting.</a:t>
                      </a:r>
                    </a:p>
                  </a:txBody>
                  <a:tcPr>
                    <a:solidFill>
                      <a:srgbClr val="FFFFFF"/>
                    </a:solidFill>
                  </a:tcPr>
                </a:tc>
                <a:tc>
                  <a:txBody>
                    <a:bodyPr wrap="square"/>
                    <a:lstStyle/>
                    <a:p>
                      <a:pPr algn="l">
                        <a:defRPr sz="1100" b="0">
                          <a:solidFill>
                            <a:srgbClr val="404040"/>
                          </a:solidFill>
                          <a:latin typeface="Arial"/>
                        </a:defRPr>
                      </a:pPr>
                      <a:r>
                        <a:t>NTT Holdings (public)</a:t>
                      </a:r>
                    </a:p>
                  </a:txBody>
                  <a:tcPr>
                    <a:solidFill>
                      <a:srgbClr val="FFFFFF"/>
                    </a:solidFill>
                  </a:tcPr>
                </a:tc>
                <a:tc>
                  <a:txBody>
                    <a:bodyPr wrap="square"/>
                    <a:lstStyle/>
                    <a:p>
                      <a:pPr algn="l">
                        <a:defRPr sz="1100" b="0">
                          <a:solidFill>
                            <a:srgbClr val="404040"/>
                          </a:solidFill>
                          <a:latin typeface="Arial"/>
                        </a:defRPr>
                      </a:pPr>
                      <a:r>
                        <a:t>$22B revenue, $50B+ market cap</a:t>
                      </a:r>
                    </a:p>
                  </a:txBody>
                  <a:tcPr>
                    <a:solidFill>
                      <a:srgbClr val="FFFFFF"/>
                    </a:solidFill>
                  </a:tcPr>
                </a:tc>
                <a:tc>
                  <a:txBody>
                    <a:bodyPr wrap="square"/>
                    <a:lstStyle/>
                    <a:p>
                      <a:pPr algn="l">
                        <a:defRPr sz="1100" b="0">
                          <a:solidFill>
                            <a:srgbClr val="404040"/>
                          </a:solidFill>
                          <a:latin typeface="Arial"/>
                        </a:defRPr>
                      </a:pPr>
                      <a:r>
                        <a:t>NTT Data Global Partner Team</a:t>
                      </a:r>
                    </a:p>
                  </a:txBody>
                  <a:tcPr>
                    <a:solidFill>
                      <a:srgbClr val="FFFFFF"/>
                    </a:solidFill>
                  </a:tcPr>
                </a:tc>
              </a:tr>
            </a:tbl>
          </a:graphicData>
        </a:graphic>
      </p:graphicFrame>
      <p:sp>
        <p:nvSpPr>
          <p:cNvPr id="5" name="TextBox 4"/>
          <p:cNvSpPr txBox="1"/>
          <p:nvPr/>
        </p:nvSpPr>
        <p:spPr>
          <a:xfrm>
            <a:off x="45720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08,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900">
                <a:solidFill>
                  <a:srgbClr val="808080"/>
                </a:solidFill>
                <a:latin typeface="Arial"/>
              </a:defRPr>
            </a:pPr>
            <a:r>
              <a:t>Moelis &amp; Company</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Financial Buyer Profiles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graphicFrame>
        <p:nvGraphicFramePr>
          <p:cNvPr id="4" name="Table 3"/>
          <p:cNvGraphicFramePr>
            <a:graphicFrameLocks noGrp="1"/>
          </p:cNvGraphicFramePr>
          <p:nvPr/>
        </p:nvGraphicFramePr>
        <p:xfrm>
          <a:off x="457200" y="1463040"/>
          <a:ext cx="10515600" cy="2743200"/>
        </p:xfrm>
        <a:graphic>
          <a:graphicData uri="http://schemas.openxmlformats.org/drawingml/2006/table">
            <a:tbl>
              <a:tblPr firstRow="1" bandRow="1">
                <a:tableStyleId>{5C22544A-7EE6-4342-B048-85BDC9FD1C3A}</a:tableStyleId>
              </a:tblPr>
              <a:tblGrid>
                <a:gridCol w="2560320"/>
                <a:gridCol w="2286000"/>
                <a:gridCol w="2286000"/>
                <a:gridCol w="2011680"/>
                <a:gridCol w="1371600"/>
              </a:tblGrid>
              <a:tr h="548640">
                <a:tc>
                  <a:txBody>
                    <a:bodyPr/>
                    <a:lstStyle/>
                    <a:p>
                      <a:pPr algn="ctr"/>
                      <a:r>
                        <a:rPr sz="1200" b="1">
                          <a:solidFill>
                            <a:srgbClr val="FFFFFF"/>
                          </a:solidFill>
                          <a:latin typeface="Arial"/>
                        </a:rPr>
                        <a:t>Buyer Name</a:t>
                      </a:r>
                    </a:p>
                  </a:txBody>
                  <a:tcPr marL="45720" marR="45720" marT="45720" marB="45720">
                    <a:solidFill>
                      <a:srgbClr val="183A58"/>
                    </a:solidFill>
                  </a:tcPr>
                </a:tc>
                <a:tc>
                  <a:txBody>
                    <a:bodyPr/>
                    <a:lstStyle/>
                    <a:p>
                      <a:pPr algn="ctr"/>
                      <a:r>
                        <a:rPr sz="1200" b="1">
                          <a:solidFill>
                            <a:srgbClr val="FFFFFF"/>
                          </a:solidFill>
                          <a:latin typeface="Arial"/>
                        </a:rPr>
                        <a:t>Description</a:t>
                      </a:r>
                    </a:p>
                  </a:txBody>
                  <a:tcPr marL="45720" marR="45720" marT="45720" marB="45720">
                    <a:solidFill>
                      <a:srgbClr val="183A58"/>
                    </a:solidFill>
                  </a:tcPr>
                </a:tc>
                <a:tc>
                  <a:txBody>
                    <a:bodyPr/>
                    <a:lstStyle/>
                    <a:p>
                      <a:pPr algn="ctr"/>
                      <a:r>
                        <a:rPr sz="1200" b="1">
                          <a:solidFill>
                            <a:srgbClr val="FFFFFF"/>
                          </a:solidFill>
                          <a:latin typeface="Arial"/>
                        </a:rPr>
                        <a:t>Investment Rationale</a:t>
                      </a:r>
                    </a:p>
                  </a:txBody>
                  <a:tcPr marL="45720" marR="45720" marT="45720" marB="45720">
                    <a:solidFill>
                      <a:srgbClr val="183A58"/>
                    </a:solidFill>
                  </a:tcPr>
                </a:tc>
                <a:tc>
                  <a:txBody>
                    <a:bodyPr/>
                    <a:lstStyle/>
                    <a:p>
                      <a:pPr algn="ctr"/>
                      <a:r>
                        <a:rPr sz="1200" b="1">
                          <a:solidFill>
                            <a:srgbClr val="FFFFFF"/>
                          </a:solidFill>
                          <a:latin typeface="Arial"/>
                        </a:rPr>
                        <a:t>Key Synergies/Value-add</a:t>
                      </a:r>
                    </a:p>
                  </a:txBody>
                  <a:tcPr marL="45720" marR="45720" marT="45720" marB="45720">
                    <a:solidFill>
                      <a:srgbClr val="183A58"/>
                    </a:solidFill>
                  </a:tcPr>
                </a:tc>
                <a:tc>
                  <a:txBody>
                    <a:bodyPr/>
                    <a:lstStyle/>
                    <a:p>
                      <a:pPr algn="ctr"/>
                      <a:r>
                        <a:rPr sz="1200" b="1">
                          <a:solidFill>
                            <a:srgbClr val="FFFFFF"/>
                          </a:solidFill>
                          <a:latin typeface="Arial"/>
                        </a:rPr>
                        <a:t>Fit</a:t>
                      </a:r>
                    </a:p>
                  </a:txBody>
                  <a:tcPr marL="45720" marR="45720" marT="45720" marB="45720">
                    <a:solidFill>
                      <a:srgbClr val="183A58"/>
                    </a:solidFill>
                  </a:tcPr>
                </a:tc>
              </a:tr>
              <a:tr h="548640">
                <a:tc>
                  <a:txBody>
                    <a:bodyPr wrap="square"/>
                    <a:lstStyle/>
                    <a:p>
                      <a:pPr algn="l"/>
                      <a:r>
                        <a:rPr sz="1100" b="1">
                          <a:solidFill>
                            <a:srgbClr val="404040"/>
                          </a:solidFill>
                          <a:latin typeface="Arial"/>
                        </a:rPr>
                        <a:t>Thrive Capital</a:t>
                      </a:r>
                    </a:p>
                  </a:txBody>
                  <a:tcPr marL="45720" marR="45720" marT="45720" marB="45720">
                    <a:solidFill>
                      <a:srgbClr val="FFFFFF"/>
                    </a:solidFill>
                  </a:tcPr>
                </a:tc>
                <a:tc>
                  <a:txBody>
                    <a:bodyPr wrap="square"/>
                    <a:lstStyle/>
                    <a:p>
                      <a:pPr algn="l"/>
                      <a:r>
                        <a:rPr sz="1100">
                          <a:solidFill>
                            <a:srgbClr val="404040"/>
                          </a:solidFill>
                          <a:latin typeface="Arial"/>
                        </a:rPr>
                        <a:t>Major global growth VC/PE investor; anchor for Databricks Series K; tech and AI scale-up specialist.</a:t>
                      </a:r>
                    </a:p>
                  </a:txBody>
                  <a:tcPr marL="45720" marR="45720" marT="45720" marB="45720">
                    <a:solidFill>
                      <a:srgbClr val="FFFFFF"/>
                    </a:solidFill>
                  </a:tcPr>
                </a:tc>
                <a:tc>
                  <a:txBody>
                    <a:bodyPr wrap="square"/>
                    <a:lstStyle/>
                    <a:p>
                      <a:pPr algn="l"/>
                    </a:p>
                  </a:txBody>
                  <a:tcPr marL="45720" marR="45720" marT="45720" marB="45720">
                    <a:solidFill>
                      <a:srgbClr val="FFFFFF"/>
                    </a:solidFill>
                  </a:tcPr>
                </a:tc>
                <a:tc>
                  <a:txBody>
                    <a:bodyPr wrap="square"/>
                    <a:lstStyle/>
                    <a:p>
                      <a:pPr algn="l"/>
                      <a:r>
                        <a:rPr sz="1100">
                          <a:solidFill>
                            <a:srgbClr val="404040"/>
                          </a:solidFill>
                          <a:latin typeface="Arial"/>
                        </a:rPr>
                        <a:t>Access to global tech ecosystem, board guidance.</a:t>
                      </a:r>
                    </a:p>
                  </a:txBody>
                  <a:tcPr marL="45720" marR="45720" marT="45720" marB="45720">
                    <a:solidFill>
                      <a:srgbClr val="FFFFFF"/>
                    </a:solidFill>
                  </a:tcPr>
                </a:tc>
                <a:tc>
                  <a:txBody>
                    <a:bodyPr wrap="square"/>
                    <a:lstStyle/>
                    <a:p>
                      <a:pPr algn="l"/>
                      <a:r>
                        <a:rPr sz="1100">
                          <a:solidFill>
                            <a:srgbClr val="404040"/>
                          </a:solidFill>
                          <a:latin typeface="Arial"/>
                        </a:rPr>
                        <a:t>High (9/10) - Lead/anchor investor</a:t>
                      </a:r>
                    </a:p>
                  </a:txBody>
                  <a:tcPr marL="45720" marR="45720" marT="45720" marB="45720">
                    <a:solidFill>
                      <a:srgbClr val="FFFFFF"/>
                    </a:solidFill>
                  </a:tcPr>
                </a:tc>
              </a:tr>
              <a:tr h="548640">
                <a:tc>
                  <a:txBody>
                    <a:bodyPr wrap="square"/>
                    <a:lstStyle/>
                    <a:p>
                      <a:pPr algn="l"/>
                      <a:r>
                        <a:rPr sz="1100" b="1">
                          <a:solidFill>
                            <a:srgbClr val="404040"/>
                          </a:solidFill>
                          <a:latin typeface="Arial"/>
                        </a:rPr>
                        <a:t>Andreessen Horowitz</a:t>
                      </a:r>
                    </a:p>
                  </a:txBody>
                  <a:tcPr marL="45720" marR="45720" marT="45720" marB="45720">
                    <a:solidFill>
                      <a:srgbClr val="F0F0F0"/>
                    </a:solidFill>
                  </a:tcPr>
                </a:tc>
                <a:tc>
                  <a:txBody>
                    <a:bodyPr wrap="square"/>
                    <a:lstStyle/>
                    <a:p>
                      <a:pPr algn="l"/>
                      <a:r>
                        <a:rPr sz="1100">
                          <a:solidFill>
                            <a:srgbClr val="404040"/>
                          </a:solidFill>
                          <a:latin typeface="Arial"/>
                        </a:rPr>
                        <a:t>Top-tier global VC; repeat Databricks investor; strong AI/data infra portfolio.</a:t>
                      </a:r>
                    </a:p>
                  </a:txBody>
                  <a:tcPr marL="45720" marR="45720" marT="45720" marB="45720">
                    <a:solidFill>
                      <a:srgbClr val="F0F0F0"/>
                    </a:solidFill>
                  </a:tcPr>
                </a:tc>
                <a:tc>
                  <a:txBody>
                    <a:bodyPr wrap="square"/>
                    <a:lstStyle/>
                    <a:p>
                      <a:pPr algn="l"/>
                    </a:p>
                  </a:txBody>
                  <a:tcPr marL="45720" marR="45720" marT="45720" marB="45720">
                    <a:solidFill>
                      <a:srgbClr val="F0F0F0"/>
                    </a:solidFill>
                  </a:tcPr>
                </a:tc>
                <a:tc>
                  <a:txBody>
                    <a:bodyPr wrap="square"/>
                    <a:lstStyle/>
                    <a:p>
                      <a:pPr algn="l"/>
                      <a:r>
                        <a:rPr sz="1100">
                          <a:solidFill>
                            <a:srgbClr val="404040"/>
                          </a:solidFill>
                          <a:latin typeface="Arial"/>
                        </a:rPr>
                        <a:t>AI/ML portfolio, deep network.</a:t>
                      </a:r>
                    </a:p>
                  </a:txBody>
                  <a:tcPr marL="45720" marR="45720" marT="45720" marB="45720">
                    <a:solidFill>
                      <a:srgbClr val="F0F0F0"/>
                    </a:solidFill>
                  </a:tcPr>
                </a:tc>
                <a:tc>
                  <a:txBody>
                    <a:bodyPr wrap="square"/>
                    <a:lstStyle/>
                    <a:p>
                      <a:pPr algn="l"/>
                      <a:r>
                        <a:rPr sz="1100">
                          <a:solidFill>
                            <a:srgbClr val="404040"/>
                          </a:solidFill>
                          <a:latin typeface="Arial"/>
                        </a:rPr>
                        <a:t>High (9/10) - Visionary/AI focus</a:t>
                      </a:r>
                    </a:p>
                  </a:txBody>
                  <a:tcPr marL="45720" marR="45720" marT="45720" marB="45720">
                    <a:solidFill>
                      <a:srgbClr val="F0F0F0"/>
                    </a:solidFill>
                  </a:tcPr>
                </a:tc>
              </a:tr>
              <a:tr h="548640">
                <a:tc>
                  <a:txBody>
                    <a:bodyPr wrap="square"/>
                    <a:lstStyle/>
                    <a:p>
                      <a:pPr algn="l"/>
                      <a:r>
                        <a:rPr sz="1100" b="1">
                          <a:solidFill>
                            <a:srgbClr val="404040"/>
                          </a:solidFill>
                          <a:latin typeface="Arial"/>
                        </a:rPr>
                        <a:t>Insight Partners</a:t>
                      </a:r>
                    </a:p>
                  </a:txBody>
                  <a:tcPr marL="45720" marR="45720" marT="45720" marB="45720">
                    <a:solidFill>
                      <a:srgbClr val="FFFFFF"/>
                    </a:solidFill>
                  </a:tcPr>
                </a:tc>
                <a:tc>
                  <a:txBody>
                    <a:bodyPr wrap="square"/>
                    <a:lstStyle/>
                    <a:p>
                      <a:pPr algn="l"/>
                      <a:r>
                        <a:rPr sz="1100">
                          <a:solidFill>
                            <a:srgbClr val="404040"/>
                          </a:solidFill>
                          <a:latin typeface="Arial"/>
                        </a:rPr>
                        <a:t>Global PE/VC and anchor Databricks investor; SaaS, data, and AI platform scaling specialist.</a:t>
                      </a:r>
                    </a:p>
                  </a:txBody>
                  <a:tcPr marL="45720" marR="45720" marT="45720" marB="45720">
                    <a:solidFill>
                      <a:srgbClr val="FFFFFF"/>
                    </a:solidFill>
                  </a:tcPr>
                </a:tc>
                <a:tc>
                  <a:txBody>
                    <a:bodyPr wrap="square"/>
                    <a:lstStyle/>
                    <a:p>
                      <a:pPr algn="l"/>
                    </a:p>
                  </a:txBody>
                  <a:tcPr marL="45720" marR="45720" marT="45720" marB="45720">
                    <a:solidFill>
                      <a:srgbClr val="FFFFFF"/>
                    </a:solidFill>
                  </a:tcPr>
                </a:tc>
                <a:tc>
                  <a:txBody>
                    <a:bodyPr wrap="square"/>
                    <a:lstStyle/>
                    <a:p>
                      <a:pPr algn="l"/>
                      <a:r>
                        <a:rPr sz="1100">
                          <a:solidFill>
                            <a:srgbClr val="404040"/>
                          </a:solidFill>
                          <a:latin typeface="Arial"/>
                        </a:rPr>
                        <a:t>SaaS scaling, global GTM support.</a:t>
                      </a:r>
                    </a:p>
                  </a:txBody>
                  <a:tcPr marL="45720" marR="45720" marT="45720" marB="45720">
                    <a:solidFill>
                      <a:srgbClr val="FFFFFF"/>
                    </a:solidFill>
                  </a:tcPr>
                </a:tc>
                <a:tc>
                  <a:txBody>
                    <a:bodyPr wrap="square"/>
                    <a:lstStyle/>
                    <a:p>
                      <a:pPr algn="l"/>
                      <a:r>
                        <a:rPr sz="1100">
                          <a:solidFill>
                            <a:srgbClr val="404040"/>
                          </a:solidFill>
                          <a:latin typeface="Arial"/>
                        </a:rPr>
                        <a:t>High (8/10) - SaaS scaling expertise</a:t>
                      </a:r>
                    </a:p>
                  </a:txBody>
                  <a:tcPr marL="45720" marR="45720" marT="45720" marB="45720">
                    <a:solidFill>
                      <a:srgbClr val="FFFFFF"/>
                    </a:solidFill>
                  </a:tcPr>
                </a:tc>
              </a:tr>
              <a:tr h="548640">
                <a:tc>
                  <a:txBody>
                    <a:bodyPr wrap="square"/>
                    <a:lstStyle/>
                    <a:p>
                      <a:pPr algn="l"/>
                      <a:r>
                        <a:rPr sz="1100" b="1">
                          <a:solidFill>
                            <a:srgbClr val="404040"/>
                          </a:solidFill>
                          <a:latin typeface="Arial"/>
                        </a:rPr>
                        <a:t>Silver Lake</a:t>
                      </a:r>
                    </a:p>
                  </a:txBody>
                  <a:tcPr marL="45720" marR="45720" marT="45720" marB="45720">
                    <a:solidFill>
                      <a:srgbClr val="F0F0F0"/>
                    </a:solidFill>
                  </a:tcPr>
                </a:tc>
                <a:tc>
                  <a:txBody>
                    <a:bodyPr wrap="square"/>
                    <a:lstStyle/>
                    <a:p>
                      <a:pPr algn="l"/>
                      <a:r>
                        <a:rPr sz="1100">
                          <a:solidFill>
                            <a:srgbClr val="404040"/>
                          </a:solidFill>
                          <a:latin typeface="Arial"/>
                        </a:rPr>
                        <a:t>Leading global tech PE with late-stage/IPO expertise; supports Databricks' growth and liquidity.</a:t>
                      </a:r>
                    </a:p>
                  </a:txBody>
                  <a:tcPr marL="45720" marR="45720" marT="45720" marB="45720">
                    <a:solidFill>
                      <a:srgbClr val="F0F0F0"/>
                    </a:solidFill>
                  </a:tcPr>
                </a:tc>
                <a:tc>
                  <a:txBody>
                    <a:bodyPr wrap="square"/>
                    <a:lstStyle/>
                    <a:p>
                      <a:pPr algn="l"/>
                    </a:p>
                  </a:txBody>
                  <a:tcPr marL="45720" marR="45720" marT="45720" marB="45720">
                    <a:solidFill>
                      <a:srgbClr val="F0F0F0"/>
                    </a:solidFill>
                  </a:tcPr>
                </a:tc>
                <a:tc>
                  <a:txBody>
                    <a:bodyPr wrap="square"/>
                    <a:lstStyle/>
                    <a:p>
                      <a:pPr algn="l"/>
                      <a:r>
                        <a:rPr sz="1100">
                          <a:solidFill>
                            <a:srgbClr val="404040"/>
                          </a:solidFill>
                          <a:latin typeface="Arial"/>
                        </a:rPr>
                        <a:t>IPO readiness, board leadership.</a:t>
                      </a:r>
                    </a:p>
                  </a:txBody>
                  <a:tcPr marL="45720" marR="45720" marT="45720" marB="45720">
                    <a:solidFill>
                      <a:srgbClr val="F0F0F0"/>
                    </a:solidFill>
                  </a:tcPr>
                </a:tc>
                <a:tc>
                  <a:txBody>
                    <a:bodyPr wrap="square"/>
                    <a:lstStyle/>
                    <a:p>
                      <a:pPr algn="l"/>
                      <a:r>
                        <a:rPr sz="1100">
                          <a:solidFill>
                            <a:srgbClr val="404040"/>
                          </a:solidFill>
                          <a:latin typeface="Arial"/>
                        </a:rPr>
                        <a:t>High (8/10) - IPO/exit expertise</a:t>
                      </a:r>
                    </a:p>
                  </a:txBody>
                  <a:tcPr marL="45720" marR="45720" marT="45720" marB="45720">
                    <a:solidFill>
                      <a:srgbClr val="F0F0F0"/>
                    </a:solidFill>
                  </a:tcPr>
                </a:tc>
              </a:tr>
            </a:tbl>
          </a:graphicData>
        </a:graphic>
      </p:graphicFrame>
      <p:sp>
        <p:nvSpPr>
          <p:cNvPr id="5" name="TextBox 4"/>
          <p:cNvSpPr txBox="1"/>
          <p:nvPr/>
        </p:nvSpPr>
        <p:spPr>
          <a:xfrm>
            <a:off x="45720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08, 2025</a:t>
            </a:r>
          </a:p>
        </p:txBody>
      </p:sp>
      <p:sp>
        <p:nvSpPr>
          <p:cNvPr id="6" name="TextBox 5"/>
          <p:cNvSpPr txBox="1"/>
          <p:nvPr/>
        </p:nvSpPr>
        <p:spPr>
          <a:xfrm>
            <a:off x="9144000" y="6400800"/>
            <a:ext cx="2743200" cy="365760"/>
          </a:xfrm>
          <a:prstGeom prst="rect">
            <a:avLst/>
          </a:prstGeom>
          <a:noFill/>
        </p:spPr>
        <p:txBody>
          <a:bodyPr wrap="none" anchor="ctr">
            <a:spAutoFit/>
          </a:bodyPr>
          <a:lstStyle/>
          <a:p>
            <a:pPr algn="r">
              <a:defRPr sz="900">
                <a:solidFill>
                  <a:srgbClr val="808080"/>
                </a:solidFill>
                <a:latin typeface="Arial"/>
              </a:defRPr>
            </a:pPr>
            <a:r>
              <a:t>Moelis &amp; Company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Historical Financial Performance</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188720"/>
            <a:ext cx="10058400" cy="274320"/>
          </a:xfrm>
          <a:prstGeom prst="rect">
            <a:avLst/>
          </a:prstGeom>
          <a:noFill/>
          <a:ln>
            <a:noFill/>
          </a:ln>
          <a:effectLst/>
        </p:spPr>
        <p:txBody>
          <a:bodyPr wrap="square">
            <a:spAutoFit/>
          </a:bodyPr>
          <a:lstStyle/>
          <a:p>
            <a:pPr algn="ctr"/>
            <a:r>
              <a:rPr sz="1600" b="1">
                <a:solidFill>
                  <a:srgbClr val="183A58"/>
                </a:solidFill>
                <a:latin typeface="Arial"/>
              </a:rPr>
              <a:t>Company - 5-Year Financial Performance</a:t>
            </a:r>
          </a:p>
        </p:txBody>
      </p:sp>
      <p:graphicFrame>
        <p:nvGraphicFramePr>
          <p:cNvPr id="5" name="Chart 4"/>
          <p:cNvGraphicFramePr>
            <a:graphicFrameLocks noGrp="1"/>
          </p:cNvGraphicFramePr>
          <p:nvPr/>
        </p:nvGraphicFramePr>
        <p:xfrm>
          <a:off x="1828800" y="1554480"/>
          <a:ext cx="8229600" cy="2103120"/>
        </p:xfrm>
        <a:graphic>
          <a:graphicData uri="http://schemas.openxmlformats.org/drawingml/2006/chart">
            <c:chart xmlns:c="http://schemas.openxmlformats.org/drawingml/2006/chart" r:id="rId2"/>
          </a:graphicData>
        </a:graphic>
      </p:graphicFrame>
      <p:sp>
        <p:nvSpPr>
          <p:cNvPr id="6" name="TextBox 5"/>
          <p:cNvSpPr txBox="1"/>
          <p:nvPr/>
        </p:nvSpPr>
        <p:spPr>
          <a:xfrm>
            <a:off x="1828800" y="3749039"/>
            <a:ext cx="8229600" cy="182880"/>
          </a:xfrm>
          <a:prstGeom prst="rect">
            <a:avLst/>
          </a:prstGeom>
          <a:noFill/>
          <a:ln>
            <a:noFill/>
          </a:ln>
          <a:effectLst/>
        </p:spPr>
        <p:txBody>
          <a:bodyPr wrap="square">
            <a:spAutoFit/>
          </a:bodyPr>
          <a:lstStyle/>
          <a:p>
            <a:pPr algn="ctr"/>
            <a:r>
              <a:rPr sz="800" b="0">
                <a:solidFill>
                  <a:srgbClr val="404040"/>
                </a:solidFill>
                <a:latin typeface="Arial"/>
              </a:rPr>
              <a:t>*Historical figures represent estimated performance based on market trends.</a:t>
            </a:r>
          </a:p>
        </p:txBody>
      </p:sp>
      <p:sp>
        <p:nvSpPr>
          <p:cNvPr id="7" name="Rectangle 6"/>
          <p:cNvSpPr/>
          <p:nvPr/>
        </p:nvSpPr>
        <p:spPr>
          <a:xfrm>
            <a:off x="694944"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86384" y="4114800"/>
            <a:ext cx="2377440" cy="182880"/>
          </a:xfrm>
          <a:prstGeom prst="rect">
            <a:avLst/>
          </a:prstGeom>
          <a:noFill/>
          <a:ln>
            <a:noFill/>
          </a:ln>
          <a:effectLst/>
        </p:spPr>
        <p:txBody>
          <a:bodyPr wrap="square">
            <a:spAutoFit/>
          </a:bodyPr>
          <a:lstStyle/>
          <a:p>
            <a:pPr algn="l"/>
            <a:r>
              <a:rPr sz="1000" b="1">
                <a:solidFill>
                  <a:srgbClr val="404040"/>
                </a:solidFill>
                <a:latin typeface="Arial"/>
              </a:rPr>
              <a:t>Key Metric 1</a:t>
            </a:r>
          </a:p>
        </p:txBody>
      </p:sp>
      <p:sp>
        <p:nvSpPr>
          <p:cNvPr id="9" name="TextBox 8"/>
          <p:cNvSpPr txBox="1"/>
          <p:nvPr/>
        </p:nvSpPr>
        <p:spPr>
          <a:xfrm>
            <a:off x="786384" y="4297680"/>
            <a:ext cx="2377440" cy="228600"/>
          </a:xfrm>
          <a:prstGeom prst="rect">
            <a:avLst/>
          </a:prstGeom>
          <a:noFill/>
          <a:ln>
            <a:noFill/>
          </a:ln>
          <a:effectLst/>
        </p:spPr>
        <p:txBody>
          <a:bodyPr wrap="square">
            <a:spAutoFit/>
          </a:bodyPr>
          <a:lstStyle/>
          <a:p>
            <a:pPr algn="l"/>
            <a:r>
              <a:rPr sz="1800" b="1">
                <a:solidFill>
                  <a:srgbClr val="183A58"/>
                </a:solidFill>
                <a:latin typeface="Arial"/>
              </a:rPr>
              <a:t>140%</a:t>
            </a:r>
          </a:p>
        </p:txBody>
      </p:sp>
      <p:sp>
        <p:nvSpPr>
          <p:cNvPr id="10" name="TextBox 9"/>
          <p:cNvSpPr txBox="1"/>
          <p:nvPr/>
        </p:nvSpPr>
        <p:spPr>
          <a:xfrm>
            <a:off x="786384" y="4526280"/>
            <a:ext cx="2377440" cy="137160"/>
          </a:xfrm>
          <a:prstGeom prst="rect">
            <a:avLst/>
          </a:prstGeom>
          <a:noFill/>
          <a:ln>
            <a:noFill/>
          </a:ln>
          <a:effectLst/>
        </p:spPr>
        <p:txBody>
          <a:bodyPr wrap="square">
            <a:spAutoFit/>
          </a:bodyPr>
          <a:lstStyle/>
          <a:p>
            <a:pPr algn="l"/>
            <a:r>
              <a:rPr sz="900" b="0">
                <a:solidFill>
                  <a:srgbClr val="404040"/>
                </a:solidFill>
                <a:latin typeface="Arial"/>
              </a:rPr>
              <a:t>(Historical)</a:t>
            </a:r>
          </a:p>
        </p:txBody>
      </p:sp>
      <p:sp>
        <p:nvSpPr>
          <p:cNvPr id="11" name="TextBox 10"/>
          <p:cNvSpPr txBox="1"/>
          <p:nvPr/>
        </p:nvSpPr>
        <p:spPr>
          <a:xfrm>
            <a:off x="786384" y="4709160"/>
            <a:ext cx="2377440" cy="228600"/>
          </a:xfrm>
          <a:prstGeom prst="rect">
            <a:avLst/>
          </a:prstGeom>
          <a:noFill/>
          <a:ln>
            <a:noFill/>
          </a:ln>
          <a:effectLst/>
        </p:spPr>
        <p:txBody>
          <a:bodyPr wrap="square">
            <a:spAutoFit/>
          </a:bodyPr>
          <a:lstStyle/>
          <a:p>
            <a:pPr algn="l"/>
          </a:p>
        </p:txBody>
      </p:sp>
      <p:sp>
        <p:nvSpPr>
          <p:cNvPr id="12" name="Rectangle 11"/>
          <p:cNvSpPr/>
          <p:nvPr/>
        </p:nvSpPr>
        <p:spPr>
          <a:xfrm>
            <a:off x="3493008"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3584448" y="4114800"/>
            <a:ext cx="2377440" cy="182880"/>
          </a:xfrm>
          <a:prstGeom prst="rect">
            <a:avLst/>
          </a:prstGeom>
          <a:noFill/>
          <a:ln>
            <a:noFill/>
          </a:ln>
          <a:effectLst/>
        </p:spPr>
        <p:txBody>
          <a:bodyPr wrap="square">
            <a:spAutoFit/>
          </a:bodyPr>
          <a:lstStyle/>
          <a:p>
            <a:pPr algn="l"/>
            <a:r>
              <a:rPr sz="1000" b="1">
                <a:solidFill>
                  <a:srgbClr val="404040"/>
                </a:solidFill>
                <a:latin typeface="Arial"/>
              </a:rPr>
              <a:t>Key Metric 2</a:t>
            </a:r>
          </a:p>
        </p:txBody>
      </p:sp>
      <p:sp>
        <p:nvSpPr>
          <p:cNvPr id="14" name="TextBox 13"/>
          <p:cNvSpPr txBox="1"/>
          <p:nvPr/>
        </p:nvSpPr>
        <p:spPr>
          <a:xfrm>
            <a:off x="3584448" y="4297680"/>
            <a:ext cx="2377440" cy="228600"/>
          </a:xfrm>
          <a:prstGeom prst="rect">
            <a:avLst/>
          </a:prstGeom>
          <a:noFill/>
          <a:ln>
            <a:noFill/>
          </a:ln>
          <a:effectLst/>
        </p:spPr>
        <p:txBody>
          <a:bodyPr wrap="square">
            <a:spAutoFit/>
          </a:bodyPr>
          <a:lstStyle/>
          <a:p>
            <a:pPr algn="l"/>
            <a:r>
              <a:rPr sz="1800" b="1">
                <a:solidFill>
                  <a:srgbClr val="183A58"/>
                </a:solidFill>
                <a:latin typeface="Arial"/>
              </a:rPr>
              <a:t>$3.7B</a:t>
            </a:r>
          </a:p>
        </p:txBody>
      </p:sp>
      <p:sp>
        <p:nvSpPr>
          <p:cNvPr id="15" name="TextBox 14"/>
          <p:cNvSpPr txBox="1"/>
          <p:nvPr/>
        </p:nvSpPr>
        <p:spPr>
          <a:xfrm>
            <a:off x="3584448" y="4526280"/>
            <a:ext cx="2377440" cy="137160"/>
          </a:xfrm>
          <a:prstGeom prst="rect">
            <a:avLst/>
          </a:prstGeom>
          <a:noFill/>
          <a:ln>
            <a:noFill/>
          </a:ln>
          <a:effectLst/>
        </p:spPr>
        <p:txBody>
          <a:bodyPr wrap="square">
            <a:spAutoFit/>
          </a:bodyPr>
          <a:lstStyle/>
          <a:p>
            <a:pPr algn="l"/>
            <a:r>
              <a:rPr sz="900" b="0">
                <a:solidFill>
                  <a:srgbClr val="404040"/>
                </a:solidFill>
                <a:latin typeface="Arial"/>
              </a:rPr>
              <a:t>(Historical)</a:t>
            </a:r>
          </a:p>
        </p:txBody>
      </p:sp>
      <p:sp>
        <p:nvSpPr>
          <p:cNvPr id="16" name="TextBox 15"/>
          <p:cNvSpPr txBox="1"/>
          <p:nvPr/>
        </p:nvSpPr>
        <p:spPr>
          <a:xfrm>
            <a:off x="3584448" y="4709160"/>
            <a:ext cx="2377440" cy="228600"/>
          </a:xfrm>
          <a:prstGeom prst="rect">
            <a:avLst/>
          </a:prstGeom>
          <a:noFill/>
          <a:ln>
            <a:noFill/>
          </a:ln>
          <a:effectLst/>
        </p:spPr>
        <p:txBody>
          <a:bodyPr wrap="square">
            <a:spAutoFit/>
          </a:bodyPr>
          <a:lstStyle/>
          <a:p>
            <a:pPr algn="l"/>
          </a:p>
        </p:txBody>
      </p:sp>
      <p:sp>
        <p:nvSpPr>
          <p:cNvPr id="17" name="Rectangle 16"/>
          <p:cNvSpPr/>
          <p:nvPr/>
        </p:nvSpPr>
        <p:spPr>
          <a:xfrm>
            <a:off x="6291072"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8" name="TextBox 17"/>
          <p:cNvSpPr txBox="1"/>
          <p:nvPr/>
        </p:nvSpPr>
        <p:spPr>
          <a:xfrm>
            <a:off x="6382512" y="4114800"/>
            <a:ext cx="2377440" cy="182880"/>
          </a:xfrm>
          <a:prstGeom prst="rect">
            <a:avLst/>
          </a:prstGeom>
          <a:noFill/>
          <a:ln>
            <a:noFill/>
          </a:ln>
          <a:effectLst/>
        </p:spPr>
        <p:txBody>
          <a:bodyPr wrap="square">
            <a:spAutoFit/>
          </a:bodyPr>
          <a:lstStyle/>
          <a:p>
            <a:pPr algn="l"/>
            <a:r>
              <a:rPr sz="1000" b="1">
                <a:solidFill>
                  <a:srgbClr val="404040"/>
                </a:solidFill>
                <a:latin typeface="Arial"/>
              </a:rPr>
              <a:t>Key Metric 3</a:t>
            </a:r>
          </a:p>
        </p:txBody>
      </p:sp>
      <p:sp>
        <p:nvSpPr>
          <p:cNvPr id="19" name="TextBox 18"/>
          <p:cNvSpPr txBox="1"/>
          <p:nvPr/>
        </p:nvSpPr>
        <p:spPr>
          <a:xfrm>
            <a:off x="6382512" y="4297680"/>
            <a:ext cx="2377440" cy="228600"/>
          </a:xfrm>
          <a:prstGeom prst="rect">
            <a:avLst/>
          </a:prstGeom>
          <a:noFill/>
          <a:ln>
            <a:noFill/>
          </a:ln>
          <a:effectLst/>
        </p:spPr>
        <p:txBody>
          <a:bodyPr wrap="square">
            <a:spAutoFit/>
          </a:bodyPr>
          <a:lstStyle/>
          <a:p>
            <a:pPr algn="l"/>
            <a:r>
              <a:rPr sz="1800" b="1">
                <a:solidFill>
                  <a:srgbClr val="183A58"/>
                </a:solidFill>
                <a:latin typeface="Arial"/>
              </a:rPr>
              <a:t>15,000</a:t>
            </a:r>
          </a:p>
        </p:txBody>
      </p:sp>
      <p:sp>
        <p:nvSpPr>
          <p:cNvPr id="20" name="TextBox 19"/>
          <p:cNvSpPr txBox="1"/>
          <p:nvPr/>
        </p:nvSpPr>
        <p:spPr>
          <a:xfrm>
            <a:off x="6382512" y="4526280"/>
            <a:ext cx="2377440" cy="137160"/>
          </a:xfrm>
          <a:prstGeom prst="rect">
            <a:avLst/>
          </a:prstGeom>
          <a:noFill/>
          <a:ln>
            <a:noFill/>
          </a:ln>
          <a:effectLst/>
        </p:spPr>
        <p:txBody>
          <a:bodyPr wrap="square">
            <a:spAutoFit/>
          </a:bodyPr>
          <a:lstStyle/>
          <a:p>
            <a:pPr algn="l"/>
            <a:r>
              <a:rPr sz="900" b="0">
                <a:solidFill>
                  <a:srgbClr val="404040"/>
                </a:solidFill>
                <a:latin typeface="Arial"/>
              </a:rPr>
              <a:t>(Historical)</a:t>
            </a:r>
          </a:p>
        </p:txBody>
      </p:sp>
      <p:sp>
        <p:nvSpPr>
          <p:cNvPr id="21" name="TextBox 20"/>
          <p:cNvSpPr txBox="1"/>
          <p:nvPr/>
        </p:nvSpPr>
        <p:spPr>
          <a:xfrm>
            <a:off x="6382512" y="4709160"/>
            <a:ext cx="2377440" cy="228600"/>
          </a:xfrm>
          <a:prstGeom prst="rect">
            <a:avLst/>
          </a:prstGeom>
          <a:noFill/>
          <a:ln>
            <a:noFill/>
          </a:ln>
          <a:effectLst/>
        </p:spPr>
        <p:txBody>
          <a:bodyPr wrap="square">
            <a:spAutoFit/>
          </a:bodyPr>
          <a:lstStyle/>
          <a:p>
            <a:pPr algn="l"/>
          </a:p>
        </p:txBody>
      </p:sp>
      <p:sp>
        <p:nvSpPr>
          <p:cNvPr id="22" name="Rectangle 21"/>
          <p:cNvSpPr/>
          <p:nvPr/>
        </p:nvSpPr>
        <p:spPr>
          <a:xfrm>
            <a:off x="9089136" y="4023360"/>
            <a:ext cx="2560320" cy="100584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3" name="TextBox 22"/>
          <p:cNvSpPr txBox="1"/>
          <p:nvPr/>
        </p:nvSpPr>
        <p:spPr>
          <a:xfrm>
            <a:off x="9180576" y="4114800"/>
            <a:ext cx="2377440" cy="182880"/>
          </a:xfrm>
          <a:prstGeom prst="rect">
            <a:avLst/>
          </a:prstGeom>
          <a:noFill/>
          <a:ln>
            <a:noFill/>
          </a:ln>
          <a:effectLst/>
        </p:spPr>
        <p:txBody>
          <a:bodyPr wrap="square">
            <a:spAutoFit/>
          </a:bodyPr>
          <a:lstStyle/>
          <a:p>
            <a:pPr algn="l"/>
            <a:r>
              <a:rPr sz="1000" b="1">
                <a:solidFill>
                  <a:srgbClr val="404040"/>
                </a:solidFill>
                <a:latin typeface="Arial"/>
              </a:rPr>
              <a:t>Key Metric 4</a:t>
            </a:r>
          </a:p>
        </p:txBody>
      </p:sp>
      <p:sp>
        <p:nvSpPr>
          <p:cNvPr id="24" name="TextBox 23"/>
          <p:cNvSpPr txBox="1"/>
          <p:nvPr/>
        </p:nvSpPr>
        <p:spPr>
          <a:xfrm>
            <a:off x="9180576" y="4297680"/>
            <a:ext cx="2377440" cy="228600"/>
          </a:xfrm>
          <a:prstGeom prst="rect">
            <a:avLst/>
          </a:prstGeom>
          <a:noFill/>
          <a:ln>
            <a:noFill/>
          </a:ln>
          <a:effectLst/>
        </p:spPr>
        <p:txBody>
          <a:bodyPr wrap="square">
            <a:spAutoFit/>
          </a:bodyPr>
          <a:lstStyle/>
          <a:p>
            <a:pPr algn="l"/>
            <a:r>
              <a:rPr sz="1800" b="1">
                <a:solidFill>
                  <a:srgbClr val="183A58"/>
                </a:solidFill>
                <a:latin typeface="Arial"/>
              </a:rPr>
              <a:t>80%</a:t>
            </a:r>
          </a:p>
        </p:txBody>
      </p:sp>
      <p:sp>
        <p:nvSpPr>
          <p:cNvPr id="25" name="TextBox 24"/>
          <p:cNvSpPr txBox="1"/>
          <p:nvPr/>
        </p:nvSpPr>
        <p:spPr>
          <a:xfrm>
            <a:off x="9180576" y="4526280"/>
            <a:ext cx="2377440" cy="137160"/>
          </a:xfrm>
          <a:prstGeom prst="rect">
            <a:avLst/>
          </a:prstGeom>
          <a:noFill/>
          <a:ln>
            <a:noFill/>
          </a:ln>
          <a:effectLst/>
        </p:spPr>
        <p:txBody>
          <a:bodyPr wrap="square">
            <a:spAutoFit/>
          </a:bodyPr>
          <a:lstStyle/>
          <a:p>
            <a:pPr algn="l"/>
            <a:r>
              <a:rPr sz="900" b="0">
                <a:solidFill>
                  <a:srgbClr val="404040"/>
                </a:solidFill>
                <a:latin typeface="Arial"/>
              </a:rPr>
              <a:t>(Historical)</a:t>
            </a:r>
          </a:p>
        </p:txBody>
      </p:sp>
      <p:sp>
        <p:nvSpPr>
          <p:cNvPr id="26" name="TextBox 25"/>
          <p:cNvSpPr txBox="1"/>
          <p:nvPr/>
        </p:nvSpPr>
        <p:spPr>
          <a:xfrm>
            <a:off x="9180576" y="4709160"/>
            <a:ext cx="2377440" cy="228600"/>
          </a:xfrm>
          <a:prstGeom prst="rect">
            <a:avLst/>
          </a:prstGeom>
          <a:noFill/>
          <a:ln>
            <a:noFill/>
          </a:ln>
          <a:effectLst/>
        </p:spPr>
        <p:txBody>
          <a:bodyPr wrap="square">
            <a:spAutoFit/>
          </a:bodyPr>
          <a:lstStyle/>
          <a:p>
            <a:pPr algn="l"/>
          </a:p>
        </p:txBody>
      </p:sp>
      <p:sp>
        <p:nvSpPr>
          <p:cNvPr id="27" name="TextBox 26"/>
          <p:cNvSpPr txBox="1"/>
          <p:nvPr/>
        </p:nvSpPr>
        <p:spPr>
          <a:xfrm>
            <a:off x="914400" y="5212080"/>
            <a:ext cx="6400800" cy="182880"/>
          </a:xfrm>
          <a:prstGeom prst="rect">
            <a:avLst/>
          </a:prstGeom>
          <a:noFill/>
          <a:ln>
            <a:noFill/>
          </a:ln>
          <a:effectLst/>
        </p:spPr>
        <p:txBody>
          <a:bodyPr wrap="square">
            <a:spAutoFit/>
          </a:bodyPr>
          <a:lstStyle/>
          <a:p>
            <a:pPr algn="l"/>
            <a:r>
              <a:rPr sz="1200" b="1">
                <a:solidFill>
                  <a:srgbClr val="183A58"/>
                </a:solidFill>
                <a:latin typeface="Arial"/>
              </a:rPr>
              <a:t>Year-over-Year Revenue Growth</a:t>
            </a:r>
          </a:p>
        </p:txBody>
      </p:sp>
      <p:sp>
        <p:nvSpPr>
          <p:cNvPr id="28" name="TextBox 27"/>
          <p:cNvSpPr txBox="1"/>
          <p:nvPr/>
        </p:nvSpPr>
        <p:spPr>
          <a:xfrm>
            <a:off x="914400" y="5440680"/>
            <a:ext cx="6400800" cy="146304"/>
          </a:xfrm>
          <a:prstGeom prst="rect">
            <a:avLst/>
          </a:prstGeom>
          <a:noFill/>
          <a:ln>
            <a:noFill/>
          </a:ln>
          <a:effectLst/>
        </p:spPr>
        <p:txBody>
          <a:bodyPr wrap="square">
            <a:spAutoFit/>
          </a:bodyPr>
          <a:lstStyle/>
          <a:p>
            <a:pPr algn="l"/>
            <a:r>
              <a:rPr sz="900" b="0">
                <a:solidFill>
                  <a:srgbClr val="404040"/>
                </a:solidFill>
                <a:latin typeface="Arial"/>
              </a:rPr>
              <a:t>● 2022: +66%</a:t>
            </a:r>
          </a:p>
        </p:txBody>
      </p:sp>
      <p:sp>
        <p:nvSpPr>
          <p:cNvPr id="29" name="TextBox 28"/>
          <p:cNvSpPr txBox="1"/>
          <p:nvPr/>
        </p:nvSpPr>
        <p:spPr>
          <a:xfrm>
            <a:off x="914400" y="5605272"/>
            <a:ext cx="6400800" cy="146304"/>
          </a:xfrm>
          <a:prstGeom prst="rect">
            <a:avLst/>
          </a:prstGeom>
          <a:noFill/>
          <a:ln>
            <a:noFill/>
          </a:ln>
          <a:effectLst/>
        </p:spPr>
        <p:txBody>
          <a:bodyPr wrap="square">
            <a:spAutoFit/>
          </a:bodyPr>
          <a:lstStyle/>
          <a:p>
            <a:pPr algn="l"/>
            <a:r>
              <a:rPr sz="900" b="0">
                <a:solidFill>
                  <a:srgbClr val="404040"/>
                </a:solidFill>
                <a:latin typeface="Arial"/>
              </a:rPr>
              <a:t>● 2023: +60%</a:t>
            </a:r>
          </a:p>
        </p:txBody>
      </p:sp>
      <p:sp>
        <p:nvSpPr>
          <p:cNvPr id="30" name="TextBox 29"/>
          <p:cNvSpPr txBox="1"/>
          <p:nvPr/>
        </p:nvSpPr>
        <p:spPr>
          <a:xfrm>
            <a:off x="914400" y="5769864"/>
            <a:ext cx="6400800" cy="146304"/>
          </a:xfrm>
          <a:prstGeom prst="rect">
            <a:avLst/>
          </a:prstGeom>
          <a:noFill/>
          <a:ln>
            <a:noFill/>
          </a:ln>
          <a:effectLst/>
        </p:spPr>
        <p:txBody>
          <a:bodyPr wrap="square">
            <a:spAutoFit/>
          </a:bodyPr>
          <a:lstStyle/>
          <a:p>
            <a:pPr algn="l"/>
            <a:r>
              <a:rPr sz="900" b="0">
                <a:solidFill>
                  <a:srgbClr val="404040"/>
                </a:solidFill>
                <a:latin typeface="Arial"/>
              </a:rPr>
              <a:t>● 2024: +50%</a:t>
            </a:r>
          </a:p>
        </p:txBody>
      </p:sp>
      <p:sp>
        <p:nvSpPr>
          <p:cNvPr id="31" name="TextBox 30"/>
          <p:cNvSpPr txBox="1"/>
          <p:nvPr/>
        </p:nvSpPr>
        <p:spPr>
          <a:xfrm>
            <a:off x="914400" y="5934456"/>
            <a:ext cx="6400800" cy="146304"/>
          </a:xfrm>
          <a:prstGeom prst="rect">
            <a:avLst/>
          </a:prstGeom>
          <a:noFill/>
          <a:ln>
            <a:noFill/>
          </a:ln>
          <a:effectLst/>
        </p:spPr>
        <p:txBody>
          <a:bodyPr wrap="square">
            <a:spAutoFit/>
          </a:bodyPr>
          <a:lstStyle/>
          <a:p>
            <a:pPr algn="l"/>
            <a:r>
              <a:rPr sz="900" b="0">
                <a:solidFill>
                  <a:srgbClr val="404040"/>
                </a:solidFill>
                <a:latin typeface="Arial"/>
              </a:rPr>
              <a:t>● 2025E: +54%</a:t>
            </a:r>
          </a:p>
        </p:txBody>
      </p:sp>
      <p:sp>
        <p:nvSpPr>
          <p:cNvPr id="32" name="Rectangle 31"/>
          <p:cNvSpPr/>
          <p:nvPr/>
        </p:nvSpPr>
        <p:spPr>
          <a:xfrm>
            <a:off x="7498079" y="5120640"/>
            <a:ext cx="4389120" cy="914400"/>
          </a:xfrm>
          <a:prstGeom prst="rect">
            <a:avLst/>
          </a:prstGeom>
          <a:solidFill>
            <a:srgbClr val="F0FF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3" name="TextBox 32"/>
          <p:cNvSpPr txBox="1"/>
          <p:nvPr/>
        </p:nvSpPr>
        <p:spPr>
          <a:xfrm>
            <a:off x="7680960" y="5212080"/>
            <a:ext cx="4023360" cy="137160"/>
          </a:xfrm>
          <a:prstGeom prst="rect">
            <a:avLst/>
          </a:prstGeom>
          <a:noFill/>
          <a:ln>
            <a:noFill/>
          </a:ln>
          <a:effectLst/>
        </p:spPr>
        <p:txBody>
          <a:bodyPr wrap="square">
            <a:spAutoFit/>
          </a:bodyPr>
          <a:lstStyle/>
          <a:p>
            <a:pPr algn="l"/>
            <a:r>
              <a:rPr sz="1000" b="1">
                <a:solidFill>
                  <a:srgbClr val="228B22"/>
                </a:solidFill>
                <a:latin typeface="Arial"/>
              </a:rPr>
              <a:t>Banker View</a:t>
            </a:r>
          </a:p>
        </p:txBody>
      </p:sp>
      <p:sp>
        <p:nvSpPr>
          <p:cNvPr id="34" name="TextBox 33"/>
          <p:cNvSpPr txBox="1"/>
          <p:nvPr/>
        </p:nvSpPr>
        <p:spPr>
          <a:xfrm>
            <a:off x="7680960" y="5394960"/>
            <a:ext cx="4023360" cy="594360"/>
          </a:xfrm>
          <a:prstGeom prst="rect">
            <a:avLst/>
          </a:prstGeom>
          <a:noFill/>
          <a:ln>
            <a:noFill/>
          </a:ln>
          <a:effectLst/>
        </p:spPr>
        <p:txBody>
          <a:bodyPr wrap="square">
            <a:spAutoFit/>
          </a:bodyPr>
          <a:lstStyle/>
          <a:p>
            <a:pPr algn="l"/>
            <a:r>
              <a:rPr sz="900" b="0">
                <a:solidFill>
                  <a:srgbClr val="404040"/>
                </a:solidFill>
                <a:latin typeface="Arial"/>
              </a:rPr>
              <a:t>Databricks is delivering category-leading growth, strong gross margins, and high net retention-positioning the company for further scale, profitability, and industry leadership in AI and data platforms.</a:t>
            </a:r>
          </a:p>
        </p:txBody>
      </p:sp>
      <p:sp>
        <p:nvSpPr>
          <p:cNvPr id="35" name="TextBox 34"/>
          <p:cNvSpPr txBox="1"/>
          <p:nvPr/>
        </p:nvSpPr>
        <p:spPr>
          <a:xfrm>
            <a:off x="457200" y="6309360"/>
            <a:ext cx="3657600" cy="182880"/>
          </a:xfrm>
          <a:prstGeom prst="rect">
            <a:avLst/>
          </a:prstGeom>
          <a:noFill/>
          <a:ln>
            <a:noFill/>
          </a:ln>
          <a:effectLst/>
        </p:spPr>
        <p:txBody>
          <a:bodyPr wrap="square">
            <a:spAutoFit/>
          </a:bodyPr>
          <a:lstStyle/>
          <a:p>
            <a:pPr algn="l"/>
            <a:r>
              <a:rPr sz="900" b="0">
                <a:solidFill>
                  <a:srgbClr val="808080"/>
                </a:solidFill>
                <a:latin typeface="Arial"/>
              </a:rPr>
              <a:t>Confidential | September 08, 2025</a:t>
            </a:r>
          </a:p>
        </p:txBody>
      </p:sp>
      <p:sp>
        <p:nvSpPr>
          <p:cNvPr id="36" name="TextBox 35"/>
          <p:cNvSpPr txBox="1"/>
          <p:nvPr/>
        </p:nvSpPr>
        <p:spPr>
          <a:xfrm>
            <a:off x="8686800" y="6309360"/>
            <a:ext cx="3200400" cy="182880"/>
          </a:xfrm>
          <a:prstGeom prst="rect">
            <a:avLst/>
          </a:prstGeom>
          <a:noFill/>
          <a:ln>
            <a:noFill/>
          </a:ln>
          <a:effectLst/>
        </p:spPr>
        <p:txBody>
          <a:bodyPr wrap="square">
            <a:spAutoFit/>
          </a:bodyPr>
          <a:lstStyle/>
          <a:p>
            <a:pPr algn="r"/>
            <a:r>
              <a:rPr sz="900" b="0">
                <a:solidFill>
                  <a:srgbClr val="808080"/>
                </a:solidFill>
                <a:latin typeface="Arial"/>
              </a:rPr>
              <a:t>Moelis &amp; Company Investment Opportunity    6</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Margin &amp; Cost Resilience</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5486400" cy="274320"/>
          </a:xfrm>
          <a:prstGeom prst="rect">
            <a:avLst/>
          </a:prstGeom>
          <a:noFill/>
          <a:ln>
            <a:noFill/>
          </a:ln>
          <a:effectLst/>
        </p:spPr>
        <p:txBody>
          <a:bodyPr wrap="square">
            <a:spAutoFit/>
          </a:bodyPr>
          <a:lstStyle/>
          <a:p>
            <a:pPr algn="l"/>
            <a:r>
              <a:rPr sz="1400" b="1">
                <a:solidFill>
                  <a:srgbClr val="183A58"/>
                </a:solidFill>
                <a:latin typeface="Arial"/>
              </a:rPr>
              <a:t>EBITDA Margin Progression</a:t>
            </a:r>
          </a:p>
        </p:txBody>
      </p:sp>
      <p:graphicFrame>
        <p:nvGraphicFramePr>
          <p:cNvPr id="5" name="Chart 4"/>
          <p:cNvGraphicFramePr>
            <a:graphicFrameLocks noGrp="1"/>
          </p:cNvGraphicFramePr>
          <p:nvPr/>
        </p:nvGraphicFramePr>
        <p:xfrm>
          <a:off x="914400" y="1645920"/>
          <a:ext cx="5486400" cy="2011680"/>
        </p:xfrm>
        <a:graphic>
          <a:graphicData uri="http://schemas.openxmlformats.org/drawingml/2006/chart">
            <c:chart xmlns:c="http://schemas.openxmlformats.org/drawingml/2006/chart" r:id="rId2"/>
          </a:graphicData>
        </a:graphic>
      </p:graphicFrame>
      <p:sp>
        <p:nvSpPr>
          <p:cNvPr id="6" name="TextBox 5"/>
          <p:cNvSpPr txBox="1"/>
          <p:nvPr/>
        </p:nvSpPr>
        <p:spPr>
          <a:xfrm>
            <a:off x="4572000" y="3749039"/>
            <a:ext cx="2286000" cy="137160"/>
          </a:xfrm>
          <a:prstGeom prst="rect">
            <a:avLst/>
          </a:prstGeom>
          <a:noFill/>
          <a:ln>
            <a:noFill/>
          </a:ln>
          <a:effectLst/>
        </p:spPr>
        <p:txBody>
          <a:bodyPr wrap="square">
            <a:spAutoFit/>
          </a:bodyPr>
          <a:lstStyle/>
          <a:p>
            <a:pPr algn="r"/>
            <a:r>
              <a:rPr sz="800" b="0">
                <a:solidFill>
                  <a:srgbClr val="404040"/>
                </a:solidFill>
                <a:latin typeface="Arial"/>
              </a:rPr>
              <a:t>Source: Company financials</a:t>
            </a:r>
          </a:p>
        </p:txBody>
      </p:sp>
      <p:sp>
        <p:nvSpPr>
          <p:cNvPr id="7" name="TextBox 6"/>
          <p:cNvSpPr txBox="1"/>
          <p:nvPr/>
        </p:nvSpPr>
        <p:spPr>
          <a:xfrm>
            <a:off x="914400" y="4023360"/>
            <a:ext cx="5486400" cy="274320"/>
          </a:xfrm>
          <a:prstGeom prst="rect">
            <a:avLst/>
          </a:prstGeom>
          <a:noFill/>
          <a:ln>
            <a:noFill/>
          </a:ln>
          <a:effectLst/>
        </p:spPr>
        <p:txBody>
          <a:bodyPr wrap="square">
            <a:spAutoFit/>
          </a:bodyPr>
          <a:lstStyle/>
          <a:p>
            <a:pPr algn="l"/>
            <a:r>
              <a:rPr sz="1400" b="1">
                <a:solidFill>
                  <a:srgbClr val="183A58"/>
                </a:solidFill>
                <a:latin typeface="Arial"/>
              </a:rPr>
              <a:t>Cost Management &amp; Efficiency Initiatives</a:t>
            </a:r>
          </a:p>
        </p:txBody>
      </p:sp>
      <p:sp>
        <p:nvSpPr>
          <p:cNvPr id="8" name="Oval 7"/>
          <p:cNvSpPr/>
          <p:nvPr/>
        </p:nvSpPr>
        <p:spPr>
          <a:xfrm>
            <a:off x="1097280" y="438912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9" name="TextBox 8"/>
          <p:cNvSpPr txBox="1"/>
          <p:nvPr/>
        </p:nvSpPr>
        <p:spPr>
          <a:xfrm>
            <a:off x="1234440" y="4343400"/>
            <a:ext cx="5029200" cy="137160"/>
          </a:xfrm>
          <a:prstGeom prst="rect">
            <a:avLst/>
          </a:prstGeom>
          <a:noFill/>
          <a:ln>
            <a:noFill/>
          </a:ln>
          <a:effectLst/>
        </p:spPr>
        <p:txBody>
          <a:bodyPr wrap="square">
            <a:spAutoFit/>
          </a:bodyPr>
          <a:lstStyle/>
          <a:p>
            <a:pPr algn="l"/>
            <a:r>
              <a:rPr sz="1000" b="1">
                <a:solidFill>
                  <a:srgbClr val="183A58"/>
                </a:solidFill>
                <a:latin typeface="Arial"/>
              </a:rPr>
              <a:t>Usage-Based Pricing</a:t>
            </a:r>
          </a:p>
        </p:txBody>
      </p:sp>
      <p:sp>
        <p:nvSpPr>
          <p:cNvPr id="10" name="TextBox 9"/>
          <p:cNvSpPr txBox="1"/>
          <p:nvPr/>
        </p:nvSpPr>
        <p:spPr>
          <a:xfrm>
            <a:off x="1234440" y="4480560"/>
            <a:ext cx="5029200" cy="256032"/>
          </a:xfrm>
          <a:prstGeom prst="rect">
            <a:avLst/>
          </a:prstGeom>
          <a:noFill/>
          <a:ln>
            <a:noFill/>
          </a:ln>
          <a:effectLst/>
        </p:spPr>
        <p:txBody>
          <a:bodyPr wrap="square">
            <a:spAutoFit/>
          </a:bodyPr>
          <a:lstStyle/>
          <a:p>
            <a:pPr algn="l"/>
            <a:r>
              <a:rPr sz="900" b="0">
                <a:solidFill>
                  <a:srgbClr val="404040"/>
                </a:solidFill>
                <a:latin typeface="Arial"/>
              </a:rPr>
              <a:t>Aligns costs to customer usage, maximizing enterprise tier margins.</a:t>
            </a:r>
          </a:p>
        </p:txBody>
      </p:sp>
      <p:sp>
        <p:nvSpPr>
          <p:cNvPr id="11" name="Oval 10"/>
          <p:cNvSpPr/>
          <p:nvPr/>
        </p:nvSpPr>
        <p:spPr>
          <a:xfrm>
            <a:off x="1097280" y="480060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1234440" y="4754880"/>
            <a:ext cx="5029200" cy="137160"/>
          </a:xfrm>
          <a:prstGeom prst="rect">
            <a:avLst/>
          </a:prstGeom>
          <a:noFill/>
          <a:ln>
            <a:noFill/>
          </a:ln>
          <a:effectLst/>
        </p:spPr>
        <p:txBody>
          <a:bodyPr wrap="square">
            <a:spAutoFit/>
          </a:bodyPr>
          <a:lstStyle/>
          <a:p>
            <a:pPr algn="l"/>
            <a:r>
              <a:rPr sz="1000" b="1">
                <a:solidFill>
                  <a:srgbClr val="183A58"/>
                </a:solidFill>
                <a:latin typeface="Arial"/>
              </a:rPr>
              <a:t>Cloud Optimization</a:t>
            </a:r>
          </a:p>
        </p:txBody>
      </p:sp>
      <p:sp>
        <p:nvSpPr>
          <p:cNvPr id="13" name="TextBox 12"/>
          <p:cNvSpPr txBox="1"/>
          <p:nvPr/>
        </p:nvSpPr>
        <p:spPr>
          <a:xfrm>
            <a:off x="1234440" y="4892040"/>
            <a:ext cx="5029200" cy="256032"/>
          </a:xfrm>
          <a:prstGeom prst="rect">
            <a:avLst/>
          </a:prstGeom>
          <a:noFill/>
          <a:ln>
            <a:noFill/>
          </a:ln>
          <a:effectLst/>
        </p:spPr>
        <p:txBody>
          <a:bodyPr wrap="square">
            <a:spAutoFit/>
          </a:bodyPr>
          <a:lstStyle/>
          <a:p>
            <a:pPr algn="l"/>
            <a:r>
              <a:rPr sz="900" b="0">
                <a:solidFill>
                  <a:srgbClr val="404040"/>
                </a:solidFill>
                <a:latin typeface="Arial"/>
              </a:rPr>
              <a:t>Leverages AWS, Azure, and Google Cloud for cost efficiency and performance gains.</a:t>
            </a:r>
          </a:p>
        </p:txBody>
      </p:sp>
      <p:sp>
        <p:nvSpPr>
          <p:cNvPr id="14" name="Oval 13"/>
          <p:cNvSpPr/>
          <p:nvPr/>
        </p:nvSpPr>
        <p:spPr>
          <a:xfrm>
            <a:off x="1097280" y="5212080"/>
            <a:ext cx="54864" cy="54864"/>
          </a:xfrm>
          <a:prstGeom prst="ellipse">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1234440" y="5166360"/>
            <a:ext cx="5029200" cy="137160"/>
          </a:xfrm>
          <a:prstGeom prst="rect">
            <a:avLst/>
          </a:prstGeom>
          <a:noFill/>
          <a:ln>
            <a:noFill/>
          </a:ln>
          <a:effectLst/>
        </p:spPr>
        <p:txBody>
          <a:bodyPr wrap="square">
            <a:spAutoFit/>
          </a:bodyPr>
          <a:lstStyle/>
          <a:p>
            <a:pPr algn="l"/>
            <a:r>
              <a:rPr sz="1000" b="1">
                <a:solidFill>
                  <a:srgbClr val="183A58"/>
                </a:solidFill>
                <a:latin typeface="Arial"/>
              </a:rPr>
              <a:t>Automation Investment</a:t>
            </a:r>
          </a:p>
        </p:txBody>
      </p:sp>
      <p:sp>
        <p:nvSpPr>
          <p:cNvPr id="16" name="TextBox 15"/>
          <p:cNvSpPr txBox="1"/>
          <p:nvPr/>
        </p:nvSpPr>
        <p:spPr>
          <a:xfrm>
            <a:off x="1234440" y="5303520"/>
            <a:ext cx="5029200" cy="256032"/>
          </a:xfrm>
          <a:prstGeom prst="rect">
            <a:avLst/>
          </a:prstGeom>
          <a:noFill/>
          <a:ln>
            <a:noFill/>
          </a:ln>
          <a:effectLst/>
        </p:spPr>
        <p:txBody>
          <a:bodyPr wrap="square">
            <a:spAutoFit/>
          </a:bodyPr>
          <a:lstStyle/>
          <a:p>
            <a:pPr algn="l"/>
            <a:r>
              <a:rPr sz="900" b="0">
                <a:solidFill>
                  <a:srgbClr val="404040"/>
                </a:solidFill>
                <a:latin typeface="Arial"/>
              </a:rPr>
              <a:t>Reduces manual labor in data engineering and governance workflows, improving operating leverage.</a:t>
            </a:r>
          </a:p>
        </p:txBody>
      </p:sp>
      <p:sp>
        <p:nvSpPr>
          <p:cNvPr id="17" name="TextBox 16"/>
          <p:cNvSpPr txBox="1"/>
          <p:nvPr/>
        </p:nvSpPr>
        <p:spPr>
          <a:xfrm>
            <a:off x="7315200" y="1280160"/>
            <a:ext cx="4572000" cy="274320"/>
          </a:xfrm>
          <a:prstGeom prst="rect">
            <a:avLst/>
          </a:prstGeom>
          <a:noFill/>
          <a:ln>
            <a:noFill/>
          </a:ln>
          <a:effectLst/>
        </p:spPr>
        <p:txBody>
          <a:bodyPr wrap="square">
            <a:spAutoFit/>
          </a:bodyPr>
          <a:lstStyle/>
          <a:p>
            <a:pPr algn="l"/>
            <a:r>
              <a:rPr sz="1400" b="1">
                <a:solidFill>
                  <a:srgbClr val="183A58"/>
                </a:solidFill>
                <a:latin typeface="Arial"/>
              </a:rPr>
              <a:t>Risk Mitigation Strategies</a:t>
            </a:r>
          </a:p>
        </p:txBody>
      </p:sp>
      <p:sp>
        <p:nvSpPr>
          <p:cNvPr id="18" name="Rectangle 17"/>
          <p:cNvSpPr/>
          <p:nvPr/>
        </p:nvSpPr>
        <p:spPr>
          <a:xfrm>
            <a:off x="7315200" y="1645920"/>
            <a:ext cx="4572000" cy="164592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Rectangle 18"/>
          <p:cNvSpPr/>
          <p:nvPr/>
        </p:nvSpPr>
        <p:spPr>
          <a:xfrm>
            <a:off x="7315200" y="1645920"/>
            <a:ext cx="91440" cy="1645920"/>
          </a:xfrm>
          <a:prstGeom prst="rect">
            <a:avLst/>
          </a:prstGeom>
          <a:solidFill>
            <a:srgbClr val="B5975B"/>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7589520" y="1737360"/>
            <a:ext cx="4114800" cy="228600"/>
          </a:xfrm>
          <a:prstGeom prst="rect">
            <a:avLst/>
          </a:prstGeom>
          <a:noFill/>
          <a:ln>
            <a:noFill/>
          </a:ln>
          <a:effectLst/>
        </p:spPr>
        <p:txBody>
          <a:bodyPr wrap="square">
            <a:spAutoFit/>
          </a:bodyPr>
          <a:lstStyle/>
          <a:p>
            <a:pPr algn="l"/>
            <a:r>
              <a:rPr sz="1200" b="1">
                <a:solidFill>
                  <a:srgbClr val="B5975B"/>
                </a:solidFill>
                <a:latin typeface="Arial"/>
              </a:rPr>
              <a:t>Risk Mitigation Strategy</a:t>
            </a:r>
          </a:p>
        </p:txBody>
      </p:sp>
      <p:sp>
        <p:nvSpPr>
          <p:cNvPr id="21" name="TextBox 20"/>
          <p:cNvSpPr txBox="1"/>
          <p:nvPr/>
        </p:nvSpPr>
        <p:spPr>
          <a:xfrm>
            <a:off x="7589520" y="1965960"/>
            <a:ext cx="4114800" cy="320040"/>
          </a:xfrm>
          <a:prstGeom prst="rect">
            <a:avLst/>
          </a:prstGeom>
          <a:noFill/>
          <a:ln>
            <a:noFill/>
          </a:ln>
          <a:effectLst/>
        </p:spPr>
        <p:txBody>
          <a:bodyPr wrap="square">
            <a:spAutoFit/>
          </a:bodyPr>
          <a:lstStyle/>
          <a:p>
            <a:pPr algn="l"/>
            <a:r>
              <a:rPr sz="1000" b="0">
                <a:solidFill>
                  <a:srgbClr val="404040"/>
                </a:solidFill>
                <a:latin typeface="Arial"/>
              </a:rPr>
              <a:t>Maintain gross margins above 80% through productivity, automation, and disciplined cost controls while scaling enterprise customer base.</a:t>
            </a:r>
          </a:p>
        </p:txBody>
      </p:sp>
      <p:sp>
        <p:nvSpPr>
          <p:cNvPr id="22" name="TextBox 21"/>
          <p:cNvSpPr txBox="1"/>
          <p:nvPr/>
        </p:nvSpPr>
        <p:spPr>
          <a:xfrm>
            <a:off x="7589520" y="2331720"/>
            <a:ext cx="4114800" cy="164592"/>
          </a:xfrm>
          <a:prstGeom prst="rect">
            <a:avLst/>
          </a:prstGeom>
          <a:noFill/>
          <a:ln>
            <a:noFill/>
          </a:ln>
          <a:effectLst/>
        </p:spPr>
        <p:txBody>
          <a:bodyPr wrap="square">
            <a:spAutoFit/>
          </a:bodyPr>
          <a:lstStyle/>
          <a:p>
            <a:pPr algn="l"/>
            <a:r>
              <a:rPr sz="1000" b="1">
                <a:solidFill>
                  <a:srgbClr val="183A58"/>
                </a:solidFill>
                <a:latin typeface="Arial"/>
              </a:rPr>
              <a:t>Key Benefits:</a:t>
            </a:r>
          </a:p>
        </p:txBody>
      </p:sp>
      <p:sp>
        <p:nvSpPr>
          <p:cNvPr id="23" name="TextBox 22"/>
          <p:cNvSpPr txBox="1"/>
          <p:nvPr/>
        </p:nvSpPr>
        <p:spPr>
          <a:xfrm>
            <a:off x="7772400" y="2514600"/>
            <a:ext cx="3931920" cy="100584"/>
          </a:xfrm>
          <a:prstGeom prst="rect">
            <a:avLst/>
          </a:prstGeom>
          <a:noFill/>
          <a:ln>
            <a:noFill/>
          </a:ln>
          <a:effectLst/>
        </p:spPr>
        <p:txBody>
          <a:bodyPr wrap="square">
            <a:spAutoFit/>
          </a:bodyPr>
          <a:lstStyle/>
          <a:p>
            <a:pPr algn="l"/>
            <a:r>
              <a:rPr sz="900" b="0">
                <a:solidFill>
                  <a:srgbClr val="404040"/>
                </a:solidFill>
                <a:latin typeface="Arial"/>
              </a:rPr>
              <a:t>• Reduced risk exposure</a:t>
            </a:r>
          </a:p>
        </p:txBody>
      </p:sp>
      <p:sp>
        <p:nvSpPr>
          <p:cNvPr id="24" name="TextBox 23"/>
          <p:cNvSpPr txBox="1"/>
          <p:nvPr/>
        </p:nvSpPr>
        <p:spPr>
          <a:xfrm>
            <a:off x="7772400" y="2633472"/>
            <a:ext cx="3931920" cy="100584"/>
          </a:xfrm>
          <a:prstGeom prst="rect">
            <a:avLst/>
          </a:prstGeom>
          <a:noFill/>
          <a:ln>
            <a:noFill/>
          </a:ln>
          <a:effectLst/>
        </p:spPr>
        <p:txBody>
          <a:bodyPr wrap="square">
            <a:spAutoFit/>
          </a:bodyPr>
          <a:lstStyle/>
          <a:p>
            <a:pPr algn="l"/>
            <a:r>
              <a:rPr sz="900" b="0">
                <a:solidFill>
                  <a:srgbClr val="404040"/>
                </a:solidFill>
                <a:latin typeface="Arial"/>
              </a:rPr>
              <a:t>• Enhanced stability</a:t>
            </a:r>
          </a:p>
        </p:txBody>
      </p:sp>
      <p:sp>
        <p:nvSpPr>
          <p:cNvPr id="25" name="TextBox 24"/>
          <p:cNvSpPr txBox="1"/>
          <p:nvPr/>
        </p:nvSpPr>
        <p:spPr>
          <a:xfrm>
            <a:off x="7772400" y="2752344"/>
            <a:ext cx="3931920" cy="100584"/>
          </a:xfrm>
          <a:prstGeom prst="rect">
            <a:avLst/>
          </a:prstGeom>
          <a:noFill/>
          <a:ln>
            <a:noFill/>
          </a:ln>
          <a:effectLst/>
        </p:spPr>
        <p:txBody>
          <a:bodyPr wrap="square">
            <a:spAutoFit/>
          </a:bodyPr>
          <a:lstStyle/>
          <a:p>
            <a:pPr algn="l"/>
            <a:r>
              <a:rPr sz="900" b="0">
                <a:solidFill>
                  <a:srgbClr val="404040"/>
                </a:solidFill>
                <a:latin typeface="Arial"/>
              </a:rPr>
              <a:t>• Improved resilience</a:t>
            </a:r>
          </a:p>
        </p:txBody>
      </p:sp>
      <p:sp>
        <p:nvSpPr>
          <p:cNvPr id="26" name="Rectangle 25"/>
          <p:cNvSpPr/>
          <p:nvPr/>
        </p:nvSpPr>
        <p:spPr>
          <a:xfrm>
            <a:off x="7315200" y="3474720"/>
            <a:ext cx="4572000" cy="731520"/>
          </a:xfrm>
          <a:prstGeom prst="rect">
            <a:avLst/>
          </a:prstGeom>
          <a:solidFill>
            <a:srgbClr val="F0FF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7" name="TextBox 26"/>
          <p:cNvSpPr txBox="1"/>
          <p:nvPr/>
        </p:nvSpPr>
        <p:spPr>
          <a:xfrm>
            <a:off x="7498079" y="3566160"/>
            <a:ext cx="4206240" cy="137160"/>
          </a:xfrm>
          <a:prstGeom prst="rect">
            <a:avLst/>
          </a:prstGeom>
          <a:noFill/>
          <a:ln>
            <a:noFill/>
          </a:ln>
          <a:effectLst/>
        </p:spPr>
        <p:txBody>
          <a:bodyPr wrap="square">
            <a:spAutoFit/>
          </a:bodyPr>
          <a:lstStyle/>
          <a:p>
            <a:pPr algn="l"/>
            <a:r>
              <a:rPr sz="1000" b="1">
                <a:solidFill>
                  <a:srgbClr val="228B22"/>
                </a:solidFill>
                <a:latin typeface="Arial"/>
              </a:rPr>
              <a:t>BANKER'S VIEW</a:t>
            </a:r>
          </a:p>
        </p:txBody>
      </p:sp>
      <p:sp>
        <p:nvSpPr>
          <p:cNvPr id="28" name="TextBox 27"/>
          <p:cNvSpPr txBox="1"/>
          <p:nvPr/>
        </p:nvSpPr>
        <p:spPr>
          <a:xfrm>
            <a:off x="7498079" y="3703320"/>
            <a:ext cx="4206240" cy="457200"/>
          </a:xfrm>
          <a:prstGeom prst="rect">
            <a:avLst/>
          </a:prstGeom>
          <a:noFill/>
          <a:ln>
            <a:noFill/>
          </a:ln>
          <a:effectLst/>
        </p:spPr>
        <p:txBody>
          <a:bodyPr wrap="square">
            <a:spAutoFit/>
          </a:bodyPr>
          <a:lstStyle/>
          <a:p>
            <a:pPr algn="l"/>
            <a:r>
              <a:rPr sz="900" b="0">
                <a:solidFill>
                  <a:srgbClr val="404040"/>
                </a:solidFill>
                <a:latin typeface="Arial"/>
              </a:rPr>
              <a:t>Strong cost discipline and risk management framework support sustainable profitability.</a:t>
            </a:r>
          </a:p>
        </p:txBody>
      </p:sp>
      <p:sp>
        <p:nvSpPr>
          <p:cNvPr id="29" name="TextBox 28"/>
          <p:cNvSpPr txBox="1"/>
          <p:nvPr/>
        </p:nvSpPr>
        <p:spPr>
          <a:xfrm>
            <a:off x="457200" y="6309360"/>
            <a:ext cx="5486400" cy="365760"/>
          </a:xfrm>
          <a:prstGeom prst="rect">
            <a:avLst/>
          </a:prstGeom>
          <a:noFill/>
        </p:spPr>
        <p:txBody>
          <a:bodyPr wrap="none" anchor="ctr">
            <a:spAutoFit/>
          </a:bodyPr>
          <a:lstStyle/>
          <a:p>
            <a:pPr algn="l">
              <a:defRPr sz="900">
                <a:solidFill>
                  <a:srgbClr val="808080"/>
                </a:solidFill>
                <a:latin typeface="Arial"/>
              </a:defRPr>
            </a:pPr>
            <a:r>
              <a:t>Confidential | September 08, 2025</a:t>
            </a:r>
          </a:p>
        </p:txBody>
      </p:sp>
      <p:sp>
        <p:nvSpPr>
          <p:cNvPr id="30" name="TextBox 29"/>
          <p:cNvSpPr txBox="1"/>
          <p:nvPr/>
        </p:nvSpPr>
        <p:spPr>
          <a:xfrm>
            <a:off x="9144000" y="6309360"/>
            <a:ext cx="2743200" cy="365760"/>
          </a:xfrm>
          <a:prstGeom prst="rect">
            <a:avLst/>
          </a:prstGeom>
          <a:noFill/>
        </p:spPr>
        <p:txBody>
          <a:bodyPr wrap="none" anchor="ctr">
            <a:spAutoFit/>
          </a:bodyPr>
          <a:lstStyle/>
          <a:p>
            <a:pPr algn="r">
              <a:defRPr sz="900">
                <a:solidFill>
                  <a:srgbClr val="808080"/>
                </a:solidFill>
                <a:latin typeface="Arial"/>
              </a:defRPr>
            </a:pPr>
            <a:r>
              <a:t>Moelis &amp; Company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Investor Considerations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914400" y="1280160"/>
            <a:ext cx="5029200" cy="457200"/>
          </a:xfrm>
          <a:prstGeom prst="rect">
            <a:avLst/>
          </a:prstGeom>
          <a:noFill/>
        </p:spPr>
        <p:txBody>
          <a:bodyPr wrap="none">
            <a:spAutoFit/>
          </a:bodyPr>
          <a:lstStyle/>
          <a:p>
            <a:pPr algn="ctr">
              <a:defRPr sz="1100" b="1">
                <a:solidFill>
                  <a:srgbClr val="183A58"/>
                </a:solidFill>
                <a:latin typeface="Arial"/>
              </a:defRPr>
            </a:pPr>
            <a:r>
              <a:t>Considerations</a:t>
            </a:r>
          </a:p>
        </p:txBody>
      </p:sp>
      <p:sp>
        <p:nvSpPr>
          <p:cNvPr id="5" name="TextBox 4"/>
          <p:cNvSpPr txBox="1"/>
          <p:nvPr/>
        </p:nvSpPr>
        <p:spPr>
          <a:xfrm>
            <a:off x="6400800" y="1280160"/>
            <a:ext cx="5029200" cy="457200"/>
          </a:xfrm>
          <a:prstGeom prst="rect">
            <a:avLst/>
          </a:prstGeom>
          <a:noFill/>
        </p:spPr>
        <p:txBody>
          <a:bodyPr wrap="none">
            <a:spAutoFit/>
          </a:bodyPr>
          <a:lstStyle/>
          <a:p>
            <a:pPr algn="ctr">
              <a:defRPr sz="1100" b="1">
                <a:solidFill>
                  <a:srgbClr val="183A58"/>
                </a:solidFill>
                <a:latin typeface="Arial"/>
              </a:defRPr>
            </a:pPr>
            <a:r>
              <a:t>Mitigants</a:t>
            </a:r>
          </a:p>
        </p:txBody>
      </p:sp>
      <p:sp>
        <p:nvSpPr>
          <p:cNvPr id="6" name="Oval 5"/>
          <p:cNvSpPr/>
          <p:nvPr/>
        </p:nvSpPr>
        <p:spPr>
          <a:xfrm>
            <a:off x="640080" y="1737360"/>
            <a:ext cx="274320" cy="274320"/>
          </a:xfrm>
          <a:prstGeom prst="ellipse">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7" name="TextBox 6"/>
          <p:cNvSpPr txBox="1"/>
          <p:nvPr/>
        </p:nvSpPr>
        <p:spPr>
          <a:xfrm>
            <a:off x="640080" y="1737360"/>
            <a:ext cx="274320" cy="274320"/>
          </a:xfrm>
          <a:prstGeom prst="rect">
            <a:avLst/>
          </a:prstGeom>
          <a:noFill/>
        </p:spPr>
        <p:txBody>
          <a:bodyPr wrap="none" anchor="ctr">
            <a:spAutoFit/>
          </a:bodyPr>
          <a:lstStyle/>
          <a:p>
            <a:pPr algn="ctr">
              <a:defRPr sz="1100" b="1">
                <a:solidFill>
                  <a:srgbClr val="FFFFFF"/>
                </a:solidFill>
                <a:latin typeface="Arial"/>
              </a:defRPr>
            </a:pPr>
            <a:r>
              <a:t>?</a:t>
            </a:r>
          </a:p>
        </p:txBody>
      </p:sp>
      <p:sp>
        <p:nvSpPr>
          <p:cNvPr id="8" name="TextBox 7"/>
          <p:cNvSpPr txBox="1"/>
          <p:nvPr/>
        </p:nvSpPr>
        <p:spPr>
          <a:xfrm>
            <a:off x="1005840" y="1554480"/>
            <a:ext cx="4754880" cy="731520"/>
          </a:xfrm>
          <a:prstGeom prst="rect">
            <a:avLst/>
          </a:prstGeom>
          <a:noFill/>
        </p:spPr>
        <p:txBody>
          <a:bodyPr wrap="square" anchor="ctr">
            <a:spAutoFit/>
          </a:bodyPr>
          <a:lstStyle/>
          <a:p>
            <a:pPr>
              <a:defRPr sz="1100" b="0">
                <a:solidFill>
                  <a:srgbClr val="404040"/>
                </a:solidFill>
                <a:latin typeface="Arial"/>
              </a:defRPr>
            </a:pPr>
            <a:r>
              <a:t>Profitability not yet achieved; significant operating losses expected as Databricks invests in growth, R&amp;D, and expansion.</a:t>
            </a:r>
          </a:p>
        </p:txBody>
      </p:sp>
      <p:sp>
        <p:nvSpPr>
          <p:cNvPr id="9" name="Oval 8"/>
          <p:cNvSpPr/>
          <p:nvPr/>
        </p:nvSpPr>
        <p:spPr>
          <a:xfrm>
            <a:off x="6126480" y="173736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6126480" y="1737360"/>
            <a:ext cx="274320" cy="274320"/>
          </a:xfrm>
          <a:prstGeom prst="rect">
            <a:avLst/>
          </a:prstGeom>
          <a:noFill/>
        </p:spPr>
        <p:txBody>
          <a:bodyPr wrap="none" anchor="ctr">
            <a:spAutoFit/>
          </a:bodyPr>
          <a:lstStyle/>
          <a:p>
            <a:pPr algn="ctr">
              <a:defRPr sz="1100" b="1">
                <a:solidFill>
                  <a:srgbClr val="FFFFFF"/>
                </a:solidFill>
                <a:latin typeface="Arial"/>
              </a:defRPr>
            </a:pPr>
            <a:r>
              <a:t>i</a:t>
            </a:r>
          </a:p>
        </p:txBody>
      </p:sp>
      <p:sp>
        <p:nvSpPr>
          <p:cNvPr id="11" name="TextBox 10"/>
          <p:cNvSpPr txBox="1"/>
          <p:nvPr/>
        </p:nvSpPr>
        <p:spPr>
          <a:xfrm>
            <a:off x="6492240" y="1554480"/>
            <a:ext cx="5212080" cy="731520"/>
          </a:xfrm>
          <a:prstGeom prst="rect">
            <a:avLst/>
          </a:prstGeom>
          <a:noFill/>
        </p:spPr>
        <p:txBody>
          <a:bodyPr wrap="square" anchor="ctr">
            <a:spAutoFit/>
          </a:bodyPr>
          <a:lstStyle/>
          <a:p>
            <a:pPr>
              <a:defRPr sz="1100" b="0">
                <a:solidFill>
                  <a:srgbClr val="404040"/>
                </a:solidFill>
                <a:latin typeface="Arial"/>
              </a:defRPr>
            </a:pPr>
            <a:r>
              <a:t>Aggressive investment in platform and AI product innovation to maintain leadership.</a:t>
            </a:r>
          </a:p>
        </p:txBody>
      </p:sp>
      <p:sp>
        <p:nvSpPr>
          <p:cNvPr id="12" name="Oval 11"/>
          <p:cNvSpPr/>
          <p:nvPr/>
        </p:nvSpPr>
        <p:spPr>
          <a:xfrm>
            <a:off x="640080" y="2743200"/>
            <a:ext cx="274320" cy="274320"/>
          </a:xfrm>
          <a:prstGeom prst="ellipse">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3" name="TextBox 12"/>
          <p:cNvSpPr txBox="1"/>
          <p:nvPr/>
        </p:nvSpPr>
        <p:spPr>
          <a:xfrm>
            <a:off x="640080" y="2743200"/>
            <a:ext cx="274320" cy="274320"/>
          </a:xfrm>
          <a:prstGeom prst="rect">
            <a:avLst/>
          </a:prstGeom>
          <a:noFill/>
        </p:spPr>
        <p:txBody>
          <a:bodyPr wrap="none" anchor="ctr">
            <a:spAutoFit/>
          </a:bodyPr>
          <a:lstStyle/>
          <a:p>
            <a:pPr algn="ctr">
              <a:defRPr sz="1100" b="1">
                <a:solidFill>
                  <a:srgbClr val="FFFFFF"/>
                </a:solidFill>
                <a:latin typeface="Arial"/>
              </a:defRPr>
            </a:pPr>
            <a:r>
              <a:t>?</a:t>
            </a:r>
          </a:p>
        </p:txBody>
      </p:sp>
      <p:sp>
        <p:nvSpPr>
          <p:cNvPr id="14" name="TextBox 13"/>
          <p:cNvSpPr txBox="1"/>
          <p:nvPr/>
        </p:nvSpPr>
        <p:spPr>
          <a:xfrm>
            <a:off x="1005840" y="2560320"/>
            <a:ext cx="4754880" cy="731520"/>
          </a:xfrm>
          <a:prstGeom prst="rect">
            <a:avLst/>
          </a:prstGeom>
          <a:noFill/>
        </p:spPr>
        <p:txBody>
          <a:bodyPr wrap="square" anchor="ctr">
            <a:spAutoFit/>
          </a:bodyPr>
          <a:lstStyle/>
          <a:p>
            <a:pPr>
              <a:defRPr sz="1100" b="0">
                <a:solidFill>
                  <a:srgbClr val="404040"/>
                </a:solidFill>
                <a:latin typeface="Arial"/>
              </a:defRPr>
            </a:pPr>
            <a:r>
              <a:t>Intense competition from hyperscalers (AWS, Google Cloud, Azure) and analytics/AI rivals (Snowflake, Palantir).</a:t>
            </a:r>
          </a:p>
        </p:txBody>
      </p:sp>
      <p:sp>
        <p:nvSpPr>
          <p:cNvPr id="15" name="Oval 14"/>
          <p:cNvSpPr/>
          <p:nvPr/>
        </p:nvSpPr>
        <p:spPr>
          <a:xfrm>
            <a:off x="6126480" y="274320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6" name="TextBox 15"/>
          <p:cNvSpPr txBox="1"/>
          <p:nvPr/>
        </p:nvSpPr>
        <p:spPr>
          <a:xfrm>
            <a:off x="6126480" y="2743200"/>
            <a:ext cx="274320" cy="274320"/>
          </a:xfrm>
          <a:prstGeom prst="rect">
            <a:avLst/>
          </a:prstGeom>
          <a:noFill/>
        </p:spPr>
        <p:txBody>
          <a:bodyPr wrap="none" anchor="ctr">
            <a:spAutoFit/>
          </a:bodyPr>
          <a:lstStyle/>
          <a:p>
            <a:pPr algn="ctr">
              <a:defRPr sz="1100" b="1">
                <a:solidFill>
                  <a:srgbClr val="FFFFFF"/>
                </a:solidFill>
                <a:latin typeface="Arial"/>
              </a:defRPr>
            </a:pPr>
            <a:r>
              <a:t>i</a:t>
            </a:r>
          </a:p>
        </p:txBody>
      </p:sp>
      <p:sp>
        <p:nvSpPr>
          <p:cNvPr id="17" name="TextBox 16"/>
          <p:cNvSpPr txBox="1"/>
          <p:nvPr/>
        </p:nvSpPr>
        <p:spPr>
          <a:xfrm>
            <a:off x="6492240" y="2560320"/>
            <a:ext cx="5212080" cy="731520"/>
          </a:xfrm>
          <a:prstGeom prst="rect">
            <a:avLst/>
          </a:prstGeom>
          <a:noFill/>
        </p:spPr>
        <p:txBody>
          <a:bodyPr wrap="square" anchor="ctr">
            <a:spAutoFit/>
          </a:bodyPr>
          <a:lstStyle/>
          <a:p>
            <a:pPr>
              <a:defRPr sz="1100" b="0">
                <a:solidFill>
                  <a:srgbClr val="404040"/>
                </a:solidFill>
                <a:latin typeface="Arial"/>
              </a:defRPr>
            </a:pPr>
            <a:r>
              <a:t>Continuous global expansion and deepening of strategic cloud/enterprise partnerships.</a:t>
            </a:r>
          </a:p>
        </p:txBody>
      </p:sp>
      <p:sp>
        <p:nvSpPr>
          <p:cNvPr id="18" name="Oval 17"/>
          <p:cNvSpPr/>
          <p:nvPr/>
        </p:nvSpPr>
        <p:spPr>
          <a:xfrm>
            <a:off x="640080" y="3749039"/>
            <a:ext cx="274320" cy="274320"/>
          </a:xfrm>
          <a:prstGeom prst="ellipse">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640080" y="3749039"/>
            <a:ext cx="274320" cy="274320"/>
          </a:xfrm>
          <a:prstGeom prst="rect">
            <a:avLst/>
          </a:prstGeom>
          <a:noFill/>
        </p:spPr>
        <p:txBody>
          <a:bodyPr wrap="none" anchor="ctr">
            <a:spAutoFit/>
          </a:bodyPr>
          <a:lstStyle/>
          <a:p>
            <a:pPr algn="ctr">
              <a:defRPr sz="1100" b="1">
                <a:solidFill>
                  <a:srgbClr val="FFFFFF"/>
                </a:solidFill>
                <a:latin typeface="Arial"/>
              </a:defRPr>
            </a:pPr>
            <a:r>
              <a:t>?</a:t>
            </a:r>
          </a:p>
        </p:txBody>
      </p:sp>
      <p:sp>
        <p:nvSpPr>
          <p:cNvPr id="20" name="TextBox 19"/>
          <p:cNvSpPr txBox="1"/>
          <p:nvPr/>
        </p:nvSpPr>
        <p:spPr>
          <a:xfrm>
            <a:off x="1005840" y="3566159"/>
            <a:ext cx="4754880" cy="731520"/>
          </a:xfrm>
          <a:prstGeom prst="rect">
            <a:avLst/>
          </a:prstGeom>
          <a:noFill/>
        </p:spPr>
        <p:txBody>
          <a:bodyPr wrap="square" anchor="ctr">
            <a:spAutoFit/>
          </a:bodyPr>
          <a:lstStyle/>
          <a:p>
            <a:pPr>
              <a:defRPr sz="1100" b="0">
                <a:solidFill>
                  <a:srgbClr val="404040"/>
                </a:solidFill>
                <a:latin typeface="Arial"/>
              </a:defRPr>
            </a:pPr>
            <a:r>
              <a:t>Market volatility and macroeconomic sensitivity could impact growth and investor returns.</a:t>
            </a:r>
          </a:p>
        </p:txBody>
      </p:sp>
      <p:sp>
        <p:nvSpPr>
          <p:cNvPr id="21" name="Oval 20"/>
          <p:cNvSpPr/>
          <p:nvPr/>
        </p:nvSpPr>
        <p:spPr>
          <a:xfrm>
            <a:off x="6126480" y="3749039"/>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2" name="TextBox 21"/>
          <p:cNvSpPr txBox="1"/>
          <p:nvPr/>
        </p:nvSpPr>
        <p:spPr>
          <a:xfrm>
            <a:off x="6126480" y="3749039"/>
            <a:ext cx="274320" cy="274320"/>
          </a:xfrm>
          <a:prstGeom prst="rect">
            <a:avLst/>
          </a:prstGeom>
          <a:noFill/>
        </p:spPr>
        <p:txBody>
          <a:bodyPr wrap="none" anchor="ctr">
            <a:spAutoFit/>
          </a:bodyPr>
          <a:lstStyle/>
          <a:p>
            <a:pPr algn="ctr">
              <a:defRPr sz="1100" b="1">
                <a:solidFill>
                  <a:srgbClr val="FFFFFF"/>
                </a:solidFill>
                <a:latin typeface="Arial"/>
              </a:defRPr>
            </a:pPr>
            <a:r>
              <a:t>i</a:t>
            </a:r>
          </a:p>
        </p:txBody>
      </p:sp>
      <p:sp>
        <p:nvSpPr>
          <p:cNvPr id="23" name="TextBox 22"/>
          <p:cNvSpPr txBox="1"/>
          <p:nvPr/>
        </p:nvSpPr>
        <p:spPr>
          <a:xfrm>
            <a:off x="6492240" y="3566159"/>
            <a:ext cx="5212080" cy="731520"/>
          </a:xfrm>
          <a:prstGeom prst="rect">
            <a:avLst/>
          </a:prstGeom>
          <a:noFill/>
        </p:spPr>
        <p:txBody>
          <a:bodyPr wrap="square" anchor="ctr">
            <a:spAutoFit/>
          </a:bodyPr>
          <a:lstStyle/>
          <a:p>
            <a:pPr>
              <a:defRPr sz="1100" b="0">
                <a:solidFill>
                  <a:srgbClr val="404040"/>
                </a:solidFill>
                <a:latin typeface="Arial"/>
              </a:defRPr>
            </a:pPr>
            <a:r>
              <a:t>Disciplined cost management, automation, and operational efficiency programs.</a:t>
            </a:r>
          </a:p>
        </p:txBody>
      </p:sp>
      <p:sp>
        <p:nvSpPr>
          <p:cNvPr id="24" name="Oval 23"/>
          <p:cNvSpPr/>
          <p:nvPr/>
        </p:nvSpPr>
        <p:spPr>
          <a:xfrm>
            <a:off x="640080" y="4754880"/>
            <a:ext cx="274320" cy="274320"/>
          </a:xfrm>
          <a:prstGeom prst="ellipse">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5" name="TextBox 24"/>
          <p:cNvSpPr txBox="1"/>
          <p:nvPr/>
        </p:nvSpPr>
        <p:spPr>
          <a:xfrm>
            <a:off x="640080" y="4754880"/>
            <a:ext cx="274320" cy="274320"/>
          </a:xfrm>
          <a:prstGeom prst="rect">
            <a:avLst/>
          </a:prstGeom>
          <a:noFill/>
        </p:spPr>
        <p:txBody>
          <a:bodyPr wrap="none" anchor="ctr">
            <a:spAutoFit/>
          </a:bodyPr>
          <a:lstStyle/>
          <a:p>
            <a:pPr algn="ctr">
              <a:defRPr sz="1100" b="1">
                <a:solidFill>
                  <a:srgbClr val="FFFFFF"/>
                </a:solidFill>
                <a:latin typeface="Arial"/>
              </a:defRPr>
            </a:pPr>
            <a:r>
              <a:t>?</a:t>
            </a:r>
          </a:p>
        </p:txBody>
      </p:sp>
      <p:sp>
        <p:nvSpPr>
          <p:cNvPr id="26" name="TextBox 25"/>
          <p:cNvSpPr txBox="1"/>
          <p:nvPr/>
        </p:nvSpPr>
        <p:spPr>
          <a:xfrm>
            <a:off x="1005840" y="4572000"/>
            <a:ext cx="4754880" cy="731520"/>
          </a:xfrm>
          <a:prstGeom prst="rect">
            <a:avLst/>
          </a:prstGeom>
          <a:noFill/>
        </p:spPr>
        <p:txBody>
          <a:bodyPr wrap="square" anchor="ctr">
            <a:spAutoFit/>
          </a:bodyPr>
          <a:lstStyle/>
          <a:p>
            <a:pPr>
              <a:defRPr sz="1100" b="0">
                <a:solidFill>
                  <a:srgbClr val="404040"/>
                </a:solidFill>
                <a:latin typeface="Arial"/>
              </a:defRPr>
            </a:pPr>
            <a:r>
              <a:t>Risk of regulatory non-compliance and data privacy challenges, especially in global regulated industries.</a:t>
            </a:r>
          </a:p>
        </p:txBody>
      </p:sp>
      <p:sp>
        <p:nvSpPr>
          <p:cNvPr id="27" name="Oval 26"/>
          <p:cNvSpPr/>
          <p:nvPr/>
        </p:nvSpPr>
        <p:spPr>
          <a:xfrm>
            <a:off x="6126480" y="475488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8" name="TextBox 27"/>
          <p:cNvSpPr txBox="1"/>
          <p:nvPr/>
        </p:nvSpPr>
        <p:spPr>
          <a:xfrm>
            <a:off x="6126480" y="4754880"/>
            <a:ext cx="274320" cy="274320"/>
          </a:xfrm>
          <a:prstGeom prst="rect">
            <a:avLst/>
          </a:prstGeom>
          <a:noFill/>
        </p:spPr>
        <p:txBody>
          <a:bodyPr wrap="none" anchor="ctr">
            <a:spAutoFit/>
          </a:bodyPr>
          <a:lstStyle/>
          <a:p>
            <a:pPr algn="ctr">
              <a:defRPr sz="1100" b="1">
                <a:solidFill>
                  <a:srgbClr val="FFFFFF"/>
                </a:solidFill>
                <a:latin typeface="Arial"/>
              </a:defRPr>
            </a:pPr>
            <a:r>
              <a:t>i</a:t>
            </a:r>
          </a:p>
        </p:txBody>
      </p:sp>
      <p:sp>
        <p:nvSpPr>
          <p:cNvPr id="29" name="TextBox 28"/>
          <p:cNvSpPr txBox="1"/>
          <p:nvPr/>
        </p:nvSpPr>
        <p:spPr>
          <a:xfrm>
            <a:off x="6492240" y="4572000"/>
            <a:ext cx="5212080" cy="731520"/>
          </a:xfrm>
          <a:prstGeom prst="rect">
            <a:avLst/>
          </a:prstGeom>
          <a:noFill/>
        </p:spPr>
        <p:txBody>
          <a:bodyPr wrap="square" anchor="ctr">
            <a:spAutoFit/>
          </a:bodyPr>
          <a:lstStyle/>
          <a:p>
            <a:pPr>
              <a:defRPr sz="1100" b="0">
                <a:solidFill>
                  <a:srgbClr val="404040"/>
                </a:solidFill>
                <a:latin typeface="Arial"/>
              </a:defRPr>
            </a:pPr>
            <a:r>
              <a:t>Strengthening data governance, compliance, and security frameworks.</a:t>
            </a:r>
          </a:p>
        </p:txBody>
      </p:sp>
      <p:sp>
        <p:nvSpPr>
          <p:cNvPr id="30" name="Oval 29"/>
          <p:cNvSpPr/>
          <p:nvPr/>
        </p:nvSpPr>
        <p:spPr>
          <a:xfrm>
            <a:off x="640080" y="5760720"/>
            <a:ext cx="274320" cy="274320"/>
          </a:xfrm>
          <a:prstGeom prst="ellipse">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1" name="TextBox 30"/>
          <p:cNvSpPr txBox="1"/>
          <p:nvPr/>
        </p:nvSpPr>
        <p:spPr>
          <a:xfrm>
            <a:off x="640080" y="5760720"/>
            <a:ext cx="274320" cy="274320"/>
          </a:xfrm>
          <a:prstGeom prst="rect">
            <a:avLst/>
          </a:prstGeom>
          <a:noFill/>
        </p:spPr>
        <p:txBody>
          <a:bodyPr wrap="none" anchor="ctr">
            <a:spAutoFit/>
          </a:bodyPr>
          <a:lstStyle/>
          <a:p>
            <a:pPr algn="ctr">
              <a:defRPr sz="1100" b="1">
                <a:solidFill>
                  <a:srgbClr val="FFFFFF"/>
                </a:solidFill>
                <a:latin typeface="Arial"/>
              </a:defRPr>
            </a:pPr>
            <a:r>
              <a:t>?</a:t>
            </a:r>
          </a:p>
        </p:txBody>
      </p:sp>
      <p:sp>
        <p:nvSpPr>
          <p:cNvPr id="32" name="TextBox 31"/>
          <p:cNvSpPr txBox="1"/>
          <p:nvPr/>
        </p:nvSpPr>
        <p:spPr>
          <a:xfrm>
            <a:off x="1005840" y="5577840"/>
            <a:ext cx="4754880" cy="731520"/>
          </a:xfrm>
          <a:prstGeom prst="rect">
            <a:avLst/>
          </a:prstGeom>
          <a:noFill/>
        </p:spPr>
        <p:txBody>
          <a:bodyPr wrap="square" anchor="ctr">
            <a:spAutoFit/>
          </a:bodyPr>
          <a:lstStyle/>
          <a:p>
            <a:pPr>
              <a:defRPr sz="1100" b="0">
                <a:solidFill>
                  <a:srgbClr val="404040"/>
                </a:solidFill>
                <a:latin typeface="Arial"/>
              </a:defRPr>
            </a:pPr>
            <a:r>
              <a:t>Integration risks with new acquisitions during aggressive expansion.</a:t>
            </a:r>
          </a:p>
        </p:txBody>
      </p:sp>
      <p:sp>
        <p:nvSpPr>
          <p:cNvPr id="33" name="Oval 32"/>
          <p:cNvSpPr/>
          <p:nvPr/>
        </p:nvSpPr>
        <p:spPr>
          <a:xfrm>
            <a:off x="6126480" y="576072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4" name="TextBox 33"/>
          <p:cNvSpPr txBox="1"/>
          <p:nvPr/>
        </p:nvSpPr>
        <p:spPr>
          <a:xfrm>
            <a:off x="6126480" y="5760720"/>
            <a:ext cx="274320" cy="274320"/>
          </a:xfrm>
          <a:prstGeom prst="rect">
            <a:avLst/>
          </a:prstGeom>
          <a:noFill/>
        </p:spPr>
        <p:txBody>
          <a:bodyPr wrap="none" anchor="ctr">
            <a:spAutoFit/>
          </a:bodyPr>
          <a:lstStyle/>
          <a:p>
            <a:pPr algn="ctr">
              <a:defRPr sz="1100" b="1">
                <a:solidFill>
                  <a:srgbClr val="FFFFFF"/>
                </a:solidFill>
                <a:latin typeface="Arial"/>
              </a:defRPr>
            </a:pPr>
            <a:r>
              <a:t>i</a:t>
            </a:r>
          </a:p>
        </p:txBody>
      </p:sp>
      <p:sp>
        <p:nvSpPr>
          <p:cNvPr id="35" name="TextBox 34"/>
          <p:cNvSpPr txBox="1"/>
          <p:nvPr/>
        </p:nvSpPr>
        <p:spPr>
          <a:xfrm>
            <a:off x="6492240" y="5577840"/>
            <a:ext cx="5212080" cy="731520"/>
          </a:xfrm>
          <a:prstGeom prst="rect">
            <a:avLst/>
          </a:prstGeom>
          <a:noFill/>
        </p:spPr>
        <p:txBody>
          <a:bodyPr wrap="square" anchor="ctr">
            <a:spAutoFit/>
          </a:bodyPr>
          <a:lstStyle/>
          <a:p>
            <a:pPr>
              <a:defRPr sz="1100" b="0">
                <a:solidFill>
                  <a:srgbClr val="404040"/>
                </a:solidFill>
                <a:latin typeface="Arial"/>
              </a:defRPr>
            </a:pPr>
            <a:r>
              <a:t>Leveraging strong net revenue retention and enterprise customer expansion for margin resilience.</a:t>
            </a:r>
          </a:p>
        </p:txBody>
      </p:sp>
      <p:sp>
        <p:nvSpPr>
          <p:cNvPr id="36" name="TextBox 35"/>
          <p:cNvSpPr txBox="1"/>
          <p:nvPr/>
        </p:nvSpPr>
        <p:spPr>
          <a:xfrm>
            <a:off x="45720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08, 2025</a:t>
            </a:r>
          </a:p>
        </p:txBody>
      </p:sp>
      <p:sp>
        <p:nvSpPr>
          <p:cNvPr id="37" name="TextBox 36"/>
          <p:cNvSpPr txBox="1"/>
          <p:nvPr/>
        </p:nvSpPr>
        <p:spPr>
          <a:xfrm>
            <a:off x="9144000" y="6400800"/>
            <a:ext cx="2743200" cy="365760"/>
          </a:xfrm>
          <a:prstGeom prst="rect">
            <a:avLst/>
          </a:prstGeom>
          <a:noFill/>
        </p:spPr>
        <p:txBody>
          <a:bodyPr wrap="none" anchor="ctr">
            <a:spAutoFit/>
          </a:bodyPr>
          <a:lstStyle/>
          <a:p>
            <a:pPr algn="r">
              <a:defRPr sz="900">
                <a:solidFill>
                  <a:srgbClr val="808080"/>
                </a:solidFill>
                <a:latin typeface="Arial"/>
              </a:defRPr>
            </a:pPr>
            <a:r>
              <a:t>Moelis &amp; Company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Competitive Positioning</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457200" y="1188720"/>
            <a:ext cx="5486400" cy="274320"/>
          </a:xfrm>
          <a:prstGeom prst="rect">
            <a:avLst/>
          </a:prstGeom>
          <a:noFill/>
          <a:ln>
            <a:noFill/>
          </a:ln>
          <a:effectLst/>
        </p:spPr>
        <p:txBody>
          <a:bodyPr wrap="square">
            <a:spAutoFit/>
          </a:bodyPr>
          <a:lstStyle/>
          <a:p>
            <a:pPr algn="l"/>
            <a:r>
              <a:rPr sz="1400" b="1">
                <a:solidFill>
                  <a:srgbClr val="183A58"/>
                </a:solidFill>
                <a:latin typeface="Arial"/>
              </a:rPr>
              <a:t>Revenue Comparison vs. Competitors</a:t>
            </a:r>
          </a:p>
        </p:txBody>
      </p:sp>
      <p:graphicFrame>
        <p:nvGraphicFramePr>
          <p:cNvPr id="5" name="Chart 4"/>
          <p:cNvGraphicFramePr>
            <a:graphicFrameLocks noGrp="1"/>
          </p:cNvGraphicFramePr>
          <p:nvPr/>
        </p:nvGraphicFramePr>
        <p:xfrm>
          <a:off x="457200" y="1554480"/>
          <a:ext cx="5486400" cy="2286000"/>
        </p:xfrm>
        <a:graphic>
          <a:graphicData uri="http://schemas.openxmlformats.org/drawingml/2006/chart">
            <c:chart xmlns:c="http://schemas.openxmlformats.org/drawingml/2006/chart" r:id="rId2"/>
          </a:graphicData>
        </a:graphic>
      </p:graphicFrame>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40080" y="731520"/>
            <a:ext cx="10515600" cy="1371600"/>
          </a:xfrm>
          <a:prstGeom prst="rect">
            <a:avLst/>
          </a:prstGeom>
          <a:noFill/>
        </p:spPr>
        <p:txBody>
          <a:bodyPr wrap="none">
            <a:spAutoFit/>
          </a:bodyPr>
          <a:lstStyle/>
          <a:p>
            <a:pPr algn="l"/>
            <a:r>
              <a:rPr sz="1400"/>
              <a:t>Renderer error: name 'content_ir' is not defined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Product &amp; Service Footprint</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Oval 3"/>
          <p:cNvSpPr/>
          <p:nvPr/>
        </p:nvSpPr>
        <p:spPr>
          <a:xfrm>
            <a:off x="731520" y="128016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5" name="TextBox 4"/>
          <p:cNvSpPr txBox="1"/>
          <p:nvPr/>
        </p:nvSpPr>
        <p:spPr>
          <a:xfrm>
            <a:off x="1097280" y="1280160"/>
            <a:ext cx="5029200" cy="228600"/>
          </a:xfrm>
          <a:prstGeom prst="rect">
            <a:avLst/>
          </a:prstGeom>
          <a:noFill/>
          <a:ln>
            <a:noFill/>
          </a:ln>
          <a:effectLst/>
        </p:spPr>
        <p:txBody>
          <a:bodyPr wrap="square">
            <a:spAutoFit/>
          </a:bodyPr>
          <a:lstStyle/>
          <a:p>
            <a:pPr algn="l"/>
            <a:r>
              <a:rPr sz="1200" b="1">
                <a:solidFill>
                  <a:srgbClr val="183A58"/>
                </a:solidFill>
                <a:latin typeface="Arial"/>
              </a:rPr>
              <a:t>Delta Lake</a:t>
            </a:r>
          </a:p>
        </p:txBody>
      </p:sp>
      <p:sp>
        <p:nvSpPr>
          <p:cNvPr id="6" name="TextBox 5"/>
          <p:cNvSpPr txBox="1"/>
          <p:nvPr/>
        </p:nvSpPr>
        <p:spPr>
          <a:xfrm>
            <a:off x="1097280" y="1508760"/>
            <a:ext cx="5029200" cy="502920"/>
          </a:xfrm>
          <a:prstGeom prst="rect">
            <a:avLst/>
          </a:prstGeom>
          <a:noFill/>
          <a:ln>
            <a:noFill/>
          </a:ln>
          <a:effectLst/>
        </p:spPr>
        <p:txBody>
          <a:bodyPr wrap="square">
            <a:spAutoFit/>
          </a:bodyPr>
          <a:lstStyle/>
          <a:p>
            <a:pPr algn="l"/>
            <a:r>
              <a:rPr sz="1000" b="0">
                <a:solidFill>
                  <a:srgbClr val="404040"/>
                </a:solidFill>
                <a:latin typeface="Arial"/>
              </a:rPr>
              <a:t>Advanced, ACID-compliant storage layer for unified lakehouse architecture with time travel and schema evolution.</a:t>
            </a:r>
          </a:p>
        </p:txBody>
      </p:sp>
      <p:sp>
        <p:nvSpPr>
          <p:cNvPr id="7" name="Oval 6"/>
          <p:cNvSpPr/>
          <p:nvPr/>
        </p:nvSpPr>
        <p:spPr>
          <a:xfrm>
            <a:off x="731520" y="205740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1097280" y="2057400"/>
            <a:ext cx="5029200" cy="228600"/>
          </a:xfrm>
          <a:prstGeom prst="rect">
            <a:avLst/>
          </a:prstGeom>
          <a:noFill/>
          <a:ln>
            <a:noFill/>
          </a:ln>
          <a:effectLst/>
        </p:spPr>
        <p:txBody>
          <a:bodyPr wrap="square">
            <a:spAutoFit/>
          </a:bodyPr>
          <a:lstStyle/>
          <a:p>
            <a:pPr algn="l"/>
            <a:r>
              <a:rPr sz="1200" b="1">
                <a:solidFill>
                  <a:srgbClr val="183A58"/>
                </a:solidFill>
                <a:latin typeface="Arial"/>
              </a:rPr>
              <a:t>Unity Catalog</a:t>
            </a:r>
          </a:p>
        </p:txBody>
      </p:sp>
      <p:sp>
        <p:nvSpPr>
          <p:cNvPr id="9" name="TextBox 8"/>
          <p:cNvSpPr txBox="1"/>
          <p:nvPr/>
        </p:nvSpPr>
        <p:spPr>
          <a:xfrm>
            <a:off x="1097280" y="2286000"/>
            <a:ext cx="5029200" cy="502920"/>
          </a:xfrm>
          <a:prstGeom prst="rect">
            <a:avLst/>
          </a:prstGeom>
          <a:noFill/>
          <a:ln>
            <a:noFill/>
          </a:ln>
          <a:effectLst/>
        </p:spPr>
        <p:txBody>
          <a:bodyPr wrap="square">
            <a:spAutoFit/>
          </a:bodyPr>
          <a:lstStyle/>
          <a:p>
            <a:pPr algn="l"/>
            <a:r>
              <a:rPr sz="1000" b="0">
                <a:solidFill>
                  <a:srgbClr val="404040"/>
                </a:solidFill>
                <a:latin typeface="Arial"/>
              </a:rPr>
              <a:t>Unified governance platform for data/AI assets, cross-cloud metadata, SQL-based access, and external lineage.</a:t>
            </a:r>
          </a:p>
        </p:txBody>
      </p:sp>
      <p:sp>
        <p:nvSpPr>
          <p:cNvPr id="10" name="Oval 9"/>
          <p:cNvSpPr/>
          <p:nvPr/>
        </p:nvSpPr>
        <p:spPr>
          <a:xfrm>
            <a:off x="731520" y="283464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1" name="TextBox 10"/>
          <p:cNvSpPr txBox="1"/>
          <p:nvPr/>
        </p:nvSpPr>
        <p:spPr>
          <a:xfrm>
            <a:off x="1097280" y="2834640"/>
            <a:ext cx="5029200" cy="228600"/>
          </a:xfrm>
          <a:prstGeom prst="rect">
            <a:avLst/>
          </a:prstGeom>
          <a:noFill/>
          <a:ln>
            <a:noFill/>
          </a:ln>
          <a:effectLst/>
        </p:spPr>
        <p:txBody>
          <a:bodyPr wrap="square">
            <a:spAutoFit/>
          </a:bodyPr>
          <a:lstStyle/>
          <a:p>
            <a:pPr algn="l"/>
            <a:r>
              <a:rPr sz="1200" b="1">
                <a:solidFill>
                  <a:srgbClr val="183A58"/>
                </a:solidFill>
                <a:latin typeface="Arial"/>
              </a:rPr>
              <a:t>MLflow</a:t>
            </a:r>
          </a:p>
        </p:txBody>
      </p:sp>
      <p:sp>
        <p:nvSpPr>
          <p:cNvPr id="12" name="TextBox 11"/>
          <p:cNvSpPr txBox="1"/>
          <p:nvPr/>
        </p:nvSpPr>
        <p:spPr>
          <a:xfrm>
            <a:off x="1097280" y="3063240"/>
            <a:ext cx="5029200" cy="502920"/>
          </a:xfrm>
          <a:prstGeom prst="rect">
            <a:avLst/>
          </a:prstGeom>
          <a:noFill/>
          <a:ln>
            <a:noFill/>
          </a:ln>
          <a:effectLst/>
        </p:spPr>
        <p:txBody>
          <a:bodyPr wrap="square">
            <a:spAutoFit/>
          </a:bodyPr>
          <a:lstStyle/>
          <a:p>
            <a:pPr algn="l"/>
            <a:r>
              <a:rPr sz="1000" b="0">
                <a:solidFill>
                  <a:srgbClr val="404040"/>
                </a:solidFill>
                <a:latin typeface="Arial"/>
              </a:rPr>
              <a:t>Industry-leading open-source MLOps framework for experiment tracking, model registry, and compliance.</a:t>
            </a:r>
          </a:p>
        </p:txBody>
      </p:sp>
      <p:sp>
        <p:nvSpPr>
          <p:cNvPr id="13" name="Oval 12"/>
          <p:cNvSpPr/>
          <p:nvPr/>
        </p:nvSpPr>
        <p:spPr>
          <a:xfrm>
            <a:off x="731520" y="3611880"/>
            <a:ext cx="274320" cy="274320"/>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4" name="TextBox 13"/>
          <p:cNvSpPr txBox="1"/>
          <p:nvPr/>
        </p:nvSpPr>
        <p:spPr>
          <a:xfrm>
            <a:off x="1097280" y="3611880"/>
            <a:ext cx="5029200" cy="228600"/>
          </a:xfrm>
          <a:prstGeom prst="rect">
            <a:avLst/>
          </a:prstGeom>
          <a:noFill/>
          <a:ln>
            <a:noFill/>
          </a:ln>
          <a:effectLst/>
        </p:spPr>
        <p:txBody>
          <a:bodyPr wrap="square">
            <a:spAutoFit/>
          </a:bodyPr>
          <a:lstStyle/>
          <a:p>
            <a:pPr algn="l"/>
            <a:r>
              <a:rPr sz="1200" b="1">
                <a:solidFill>
                  <a:srgbClr val="183A58"/>
                </a:solidFill>
                <a:latin typeface="Arial"/>
              </a:rPr>
              <a:t>Photon Engine</a:t>
            </a:r>
          </a:p>
        </p:txBody>
      </p:sp>
      <p:sp>
        <p:nvSpPr>
          <p:cNvPr id="15" name="TextBox 14"/>
          <p:cNvSpPr txBox="1"/>
          <p:nvPr/>
        </p:nvSpPr>
        <p:spPr>
          <a:xfrm>
            <a:off x="1097280" y="3840480"/>
            <a:ext cx="5029200" cy="502920"/>
          </a:xfrm>
          <a:prstGeom prst="rect">
            <a:avLst/>
          </a:prstGeom>
          <a:noFill/>
          <a:ln>
            <a:noFill/>
          </a:ln>
          <a:effectLst/>
        </p:spPr>
        <p:txBody>
          <a:bodyPr wrap="square">
            <a:spAutoFit/>
          </a:bodyPr>
          <a:lstStyle/>
          <a:p>
            <a:pPr algn="l"/>
            <a:r>
              <a:rPr sz="1000" b="0">
                <a:solidFill>
                  <a:srgbClr val="404040"/>
                </a:solidFill>
                <a:latin typeface="Arial"/>
              </a:rPr>
              <a:t>High-performance vectorized C++ query engine accelerating Spark SQL/DataFrames for analytics and ML.</a:t>
            </a:r>
          </a:p>
        </p:txBody>
      </p:sp>
      <p:sp>
        <p:nvSpPr>
          <p:cNvPr id="16" name="TextBox 15"/>
          <p:cNvSpPr txBox="1"/>
          <p:nvPr/>
        </p:nvSpPr>
        <p:spPr>
          <a:xfrm>
            <a:off x="6583680" y="1280160"/>
            <a:ext cx="5029200" cy="274320"/>
          </a:xfrm>
          <a:prstGeom prst="rect">
            <a:avLst/>
          </a:prstGeom>
          <a:noFill/>
          <a:ln>
            <a:noFill/>
          </a:ln>
          <a:effectLst/>
        </p:spPr>
        <p:txBody>
          <a:bodyPr wrap="square">
            <a:spAutoFit/>
          </a:bodyPr>
          <a:lstStyle/>
          <a:p>
            <a:pPr algn="ctr"/>
            <a:r>
              <a:rPr sz="1400" b="1">
                <a:solidFill>
                  <a:srgbClr val="183A58"/>
                </a:solidFill>
                <a:latin typeface="Arial"/>
              </a:rPr>
              <a:t>Product &amp; Service Market Coverage</a:t>
            </a:r>
          </a:p>
        </p:txBody>
      </p:sp>
      <p:graphicFrame>
        <p:nvGraphicFramePr>
          <p:cNvPr id="17" name="Table 16"/>
          <p:cNvGraphicFramePr>
            <a:graphicFrameLocks noGrp="1"/>
          </p:cNvGraphicFramePr>
          <p:nvPr/>
        </p:nvGraphicFramePr>
        <p:xfrm>
          <a:off x="6583680" y="1645920"/>
          <a:ext cx="5029200" cy="2560320"/>
        </p:xfrm>
        <a:graphic>
          <a:graphicData uri="http://schemas.openxmlformats.org/drawingml/2006/table">
            <a:tbl>
              <a:tblPr firstRow="1" bandRow="1">
                <a:tableStyleId>{5C22544A-7EE6-4342-B048-85BDC9FD1C3A}</a:tableStyleId>
              </a:tblPr>
              <a:tblGrid>
                <a:gridCol w="1737360"/>
                <a:gridCol w="1280160"/>
                <a:gridCol w="1005840"/>
                <a:gridCol w="1005840"/>
              </a:tblGrid>
              <a:tr h="512064">
                <a:tc>
                  <a:txBody>
                    <a:bodyPr/>
                    <a:lstStyle/>
                    <a:p>
                      <a:pPr algn="ctr"/>
                      <a:r>
                        <a:rPr sz="900" b="1">
                          <a:solidFill>
                            <a:srgbClr val="FFFFFF"/>
                          </a:solidFill>
                          <a:latin typeface="Arial"/>
                        </a:rPr>
                        <a:t>Region</a:t>
                      </a:r>
                    </a:p>
                  </a:txBody>
                  <a:tcPr marL="45720" marR="45720" marT="45720" marB="45720">
                    <a:solidFill>
                      <a:srgbClr val="183A58"/>
                    </a:solidFill>
                  </a:tcPr>
                </a:tc>
                <a:tc>
                  <a:txBody>
                    <a:bodyPr/>
                    <a:lstStyle/>
                    <a:p>
                      <a:pPr algn="ctr"/>
                      <a:r>
                        <a:rPr sz="900" b="1">
                          <a:solidFill>
                            <a:srgbClr val="FFFFFF"/>
                          </a:solidFill>
                          <a:latin typeface="Arial"/>
                        </a:rPr>
                        <a:t>Segment</a:t>
                      </a:r>
                    </a:p>
                  </a:txBody>
                  <a:tcPr marL="45720" marR="45720" marT="45720" marB="45720">
                    <a:solidFill>
                      <a:srgbClr val="183A58"/>
                    </a:solidFill>
                  </a:tcPr>
                </a:tc>
                <a:tc>
                  <a:txBody>
                    <a:bodyPr/>
                    <a:lstStyle/>
                    <a:p>
                      <a:pPr algn="ctr"/>
                      <a:r>
                        <a:rPr sz="900" b="1">
                          <a:solidFill>
                            <a:srgbClr val="FFFFFF"/>
                          </a:solidFill>
                          <a:latin typeface="Arial"/>
                        </a:rPr>
                        <a:t>Major Assets/Products</a:t>
                      </a:r>
                    </a:p>
                  </a:txBody>
                  <a:tcPr marL="45720" marR="45720" marT="45720" marB="45720">
                    <a:solidFill>
                      <a:srgbClr val="183A58"/>
                    </a:solidFill>
                  </a:tcPr>
                </a:tc>
                <a:tc>
                  <a:txBody>
                    <a:bodyPr/>
                    <a:lstStyle/>
                    <a:p>
                      <a:pPr algn="ctr"/>
                      <a:r>
                        <a:rPr sz="900" b="1">
                          <a:solidFill>
                            <a:srgbClr val="FFFFFF"/>
                          </a:solidFill>
                          <a:latin typeface="Arial"/>
                        </a:rPr>
                        <a:t>Coverage Details</a:t>
                      </a:r>
                    </a:p>
                  </a:txBody>
                  <a:tcPr marL="45720" marR="45720" marT="45720" marB="45720">
                    <a:solidFill>
                      <a:srgbClr val="183A58"/>
                    </a:solidFill>
                  </a:tcPr>
                </a:tc>
              </a:tr>
              <a:tr h="512064">
                <a:tc>
                  <a:txBody>
                    <a:bodyPr/>
                    <a:lstStyle/>
                    <a:p>
                      <a:pPr algn="ctr"/>
                      <a:r>
                        <a:rPr sz="900">
                          <a:solidFill>
                            <a:srgbClr val="404040"/>
                          </a:solidFill>
                          <a:latin typeface="Arial"/>
                        </a:rPr>
                        <a:t>Global</a:t>
                      </a:r>
                    </a:p>
                  </a:txBody>
                  <a:tcPr marL="45720" marR="45720" marT="45720" marB="45720">
                    <a:solidFill>
                      <a:srgbClr val="FFFFFF"/>
                    </a:solidFill>
                  </a:tcPr>
                </a:tc>
                <a:tc>
                  <a:txBody>
                    <a:bodyPr/>
                    <a:lstStyle/>
                    <a:p>
                      <a:pPr algn="ctr"/>
                      <a:r>
                        <a:rPr sz="900">
                          <a:solidFill>
                            <a:srgbClr val="404040"/>
                          </a:solidFill>
                          <a:latin typeface="Arial"/>
                        </a:rPr>
                        <a:t>Cloud Data Platform</a:t>
                      </a:r>
                    </a:p>
                  </a:txBody>
                  <a:tcPr marL="45720" marR="45720" marT="45720" marB="45720">
                    <a:solidFill>
                      <a:srgbClr val="FFFFFF"/>
                    </a:solidFill>
                  </a:tcPr>
                </a:tc>
                <a:tc>
                  <a:txBody>
                    <a:bodyPr/>
                    <a:lstStyle/>
                    <a:p>
                      <a:pPr algn="ctr"/>
                      <a:r>
                        <a:rPr sz="900">
                          <a:solidFill>
                            <a:srgbClr val="404040"/>
                          </a:solidFill>
                          <a:latin typeface="Arial"/>
                        </a:rPr>
                        <a:t>Delta Lake, Unity Catalog, MLflow</a:t>
                      </a:r>
                    </a:p>
                  </a:txBody>
                  <a:tcPr marL="45720" marR="45720" marT="45720" marB="45720">
                    <a:solidFill>
                      <a:srgbClr val="FFFFFF"/>
                    </a:solidFill>
                  </a:tcPr>
                </a:tc>
                <a:tc>
                  <a:txBody>
                    <a:bodyPr/>
                    <a:lstStyle/>
                    <a:p>
                      <a:pPr algn="ctr"/>
                      <a:r>
                        <a:rPr sz="900">
                          <a:solidFill>
                            <a:srgbClr val="404040"/>
                          </a:solidFill>
                          <a:latin typeface="Arial"/>
                        </a:rPr>
                        <a:t>Multi-cloud, open-source, 15,000+ customers</a:t>
                      </a:r>
                    </a:p>
                  </a:txBody>
                  <a:tcPr marL="45720" marR="45720" marT="45720" marB="45720">
                    <a:solidFill>
                      <a:srgbClr val="FFFFFF"/>
                    </a:solidFill>
                  </a:tcPr>
                </a:tc>
              </a:tr>
              <a:tr h="512064">
                <a:tc>
                  <a:txBody>
                    <a:bodyPr/>
                    <a:lstStyle/>
                    <a:p>
                      <a:pPr algn="ctr"/>
                      <a:r>
                        <a:rPr sz="900">
                          <a:solidFill>
                            <a:srgbClr val="404040"/>
                          </a:solidFill>
                          <a:latin typeface="Arial"/>
                        </a:rPr>
                        <a:t>North America</a:t>
                      </a:r>
                    </a:p>
                  </a:txBody>
                  <a:tcPr marL="45720" marR="45720" marT="45720" marB="45720">
                    <a:solidFill>
                      <a:srgbClr val="F0F0F0"/>
                    </a:solidFill>
                  </a:tcPr>
                </a:tc>
                <a:tc>
                  <a:txBody>
                    <a:bodyPr/>
                    <a:lstStyle/>
                    <a:p>
                      <a:pPr algn="ctr"/>
                      <a:r>
                        <a:rPr sz="900">
                          <a:solidFill>
                            <a:srgbClr val="404040"/>
                          </a:solidFill>
                          <a:latin typeface="Arial"/>
                        </a:rPr>
                        <a:t>Enterprise AI</a:t>
                      </a:r>
                    </a:p>
                  </a:txBody>
                  <a:tcPr marL="45720" marR="45720" marT="45720" marB="45720">
                    <a:solidFill>
                      <a:srgbClr val="F0F0F0"/>
                    </a:solidFill>
                  </a:tcPr>
                </a:tc>
                <a:tc>
                  <a:txBody>
                    <a:bodyPr/>
                    <a:lstStyle/>
                    <a:p>
                      <a:pPr algn="ctr"/>
                      <a:r>
                        <a:rPr sz="900">
                          <a:solidFill>
                            <a:srgbClr val="404040"/>
                          </a:solidFill>
                          <a:latin typeface="Arial"/>
                        </a:rPr>
                        <a:t>Agent Bricks, Lakebase</a:t>
                      </a:r>
                    </a:p>
                  </a:txBody>
                  <a:tcPr marL="45720" marR="45720" marT="45720" marB="45720">
                    <a:solidFill>
                      <a:srgbClr val="F0F0F0"/>
                    </a:solidFill>
                  </a:tcPr>
                </a:tc>
                <a:tc>
                  <a:txBody>
                    <a:bodyPr/>
                    <a:lstStyle/>
                    <a:p>
                      <a:pPr algn="ctr"/>
                      <a:r>
                        <a:rPr sz="900">
                          <a:solidFill>
                            <a:srgbClr val="404040"/>
                          </a:solidFill>
                          <a:latin typeface="Arial"/>
                        </a:rPr>
                        <a:t>Fortune 500, financial services, healthcare</a:t>
                      </a:r>
                    </a:p>
                  </a:txBody>
                  <a:tcPr marL="45720" marR="45720" marT="45720" marB="45720">
                    <a:solidFill>
                      <a:srgbClr val="F0F0F0"/>
                    </a:solidFill>
                  </a:tcPr>
                </a:tc>
              </a:tr>
              <a:tr h="512064">
                <a:tc>
                  <a:txBody>
                    <a:bodyPr/>
                    <a:lstStyle/>
                    <a:p>
                      <a:pPr algn="ctr"/>
                      <a:r>
                        <a:rPr sz="900">
                          <a:solidFill>
                            <a:srgbClr val="404040"/>
                          </a:solidFill>
                          <a:latin typeface="Arial"/>
                        </a:rPr>
                        <a:t>EMEA</a:t>
                      </a:r>
                    </a:p>
                  </a:txBody>
                  <a:tcPr marL="45720" marR="45720" marT="45720" marB="45720">
                    <a:solidFill>
                      <a:srgbClr val="FFFFFF"/>
                    </a:solidFill>
                  </a:tcPr>
                </a:tc>
                <a:tc>
                  <a:txBody>
                    <a:bodyPr/>
                    <a:lstStyle/>
                    <a:p>
                      <a:pPr algn="ctr"/>
                      <a:r>
                        <a:rPr sz="900">
                          <a:solidFill>
                            <a:srgbClr val="404040"/>
                          </a:solidFill>
                          <a:latin typeface="Arial"/>
                        </a:rPr>
                        <a:t>Data Governance</a:t>
                      </a:r>
                    </a:p>
                  </a:txBody>
                  <a:tcPr marL="45720" marR="45720" marT="45720" marB="45720">
                    <a:solidFill>
                      <a:srgbClr val="FFFFFF"/>
                    </a:solidFill>
                  </a:tcPr>
                </a:tc>
                <a:tc>
                  <a:txBody>
                    <a:bodyPr/>
                    <a:lstStyle/>
                    <a:p>
                      <a:pPr algn="ctr"/>
                      <a:r>
                        <a:rPr sz="900">
                          <a:solidFill>
                            <a:srgbClr val="404040"/>
                          </a:solidFill>
                          <a:latin typeface="Arial"/>
                        </a:rPr>
                        <a:t>Unity Catalog, Lakehouse</a:t>
                      </a:r>
                    </a:p>
                  </a:txBody>
                  <a:tcPr marL="45720" marR="45720" marT="45720" marB="45720">
                    <a:solidFill>
                      <a:srgbClr val="FFFFFF"/>
                    </a:solidFill>
                  </a:tcPr>
                </a:tc>
                <a:tc>
                  <a:txBody>
                    <a:bodyPr/>
                    <a:lstStyle/>
                    <a:p>
                      <a:pPr algn="ctr"/>
                      <a:r>
                        <a:rPr sz="900">
                          <a:solidFill>
                            <a:srgbClr val="404040"/>
                          </a:solidFill>
                          <a:latin typeface="Arial"/>
                        </a:rPr>
                        <a:t>Regulated industries, compliance</a:t>
                      </a:r>
                    </a:p>
                  </a:txBody>
                  <a:tcPr marL="45720" marR="45720" marT="45720" marB="45720">
                    <a:solidFill>
                      <a:srgbClr val="FFFFFF"/>
                    </a:solidFill>
                  </a:tcPr>
                </a:tc>
              </a:tr>
              <a:tr h="512064">
                <a:tc>
                  <a:txBody>
                    <a:bodyPr/>
                    <a:lstStyle/>
                    <a:p>
                      <a:pPr algn="ctr"/>
                      <a:r>
                        <a:rPr sz="900">
                          <a:solidFill>
                            <a:srgbClr val="404040"/>
                          </a:solidFill>
                          <a:latin typeface="Arial"/>
                        </a:rPr>
                        <a:t>Asia-Pacific</a:t>
                      </a:r>
                    </a:p>
                  </a:txBody>
                  <a:tcPr marL="45720" marR="45720" marT="45720" marB="45720">
                    <a:solidFill>
                      <a:srgbClr val="F0F0F0"/>
                    </a:solidFill>
                  </a:tcPr>
                </a:tc>
                <a:tc>
                  <a:txBody>
                    <a:bodyPr/>
                    <a:lstStyle/>
                    <a:p>
                      <a:pPr algn="ctr"/>
                      <a:r>
                        <a:rPr sz="900">
                          <a:solidFill>
                            <a:srgbClr val="404040"/>
                          </a:solidFill>
                          <a:latin typeface="Arial"/>
                        </a:rPr>
                        <a:t>Cloud Analytics</a:t>
                      </a:r>
                    </a:p>
                  </a:txBody>
                  <a:tcPr marL="45720" marR="45720" marT="45720" marB="45720">
                    <a:solidFill>
                      <a:srgbClr val="F0F0F0"/>
                    </a:solidFill>
                  </a:tcPr>
                </a:tc>
                <a:tc>
                  <a:txBody>
                    <a:bodyPr/>
                    <a:lstStyle/>
                    <a:p>
                      <a:pPr algn="ctr"/>
                      <a:r>
                        <a:rPr sz="900">
                          <a:solidFill>
                            <a:srgbClr val="404040"/>
                          </a:solidFill>
                          <a:latin typeface="Arial"/>
                        </a:rPr>
                        <a:t>Databricks SQL, DLT</a:t>
                      </a:r>
                    </a:p>
                  </a:txBody>
                  <a:tcPr marL="45720" marR="45720" marT="45720" marB="45720">
                    <a:solidFill>
                      <a:srgbClr val="F0F0F0"/>
                    </a:solidFill>
                  </a:tcPr>
                </a:tc>
                <a:tc>
                  <a:txBody>
                    <a:bodyPr/>
                    <a:lstStyle/>
                    <a:p>
                      <a:pPr algn="ctr"/>
                      <a:r>
                        <a:rPr sz="900">
                          <a:solidFill>
                            <a:srgbClr val="404040"/>
                          </a:solidFill>
                          <a:latin typeface="Arial"/>
                        </a:rPr>
                        <a:t>Tech, manufacturing, regional AI expansion</a:t>
                      </a:r>
                    </a:p>
                  </a:txBody>
                  <a:tcPr marL="45720" marR="45720" marT="45720" marB="45720">
                    <a:solidFill>
                      <a:srgbClr val="F0F0F0"/>
                    </a:solidFill>
                  </a:tcPr>
                </a:tc>
              </a:tr>
            </a:tbl>
          </a:graphicData>
        </a:graphic>
      </p:graphicFrame>
      <p:sp>
        <p:nvSpPr>
          <p:cNvPr id="18" name="TextBox 17"/>
          <p:cNvSpPr txBox="1"/>
          <p:nvPr/>
        </p:nvSpPr>
        <p:spPr>
          <a:xfrm>
            <a:off x="6583680" y="4389120"/>
            <a:ext cx="5029200" cy="274320"/>
          </a:xfrm>
          <a:prstGeom prst="rect">
            <a:avLst/>
          </a:prstGeom>
          <a:noFill/>
          <a:ln>
            <a:noFill/>
          </a:ln>
          <a:effectLst/>
        </p:spPr>
        <p:txBody>
          <a:bodyPr wrap="square">
            <a:spAutoFit/>
          </a:bodyPr>
          <a:lstStyle/>
          <a:p>
            <a:pPr algn="ctr"/>
            <a:r>
              <a:rPr sz="1400" b="1">
                <a:solidFill>
                  <a:srgbClr val="183A58"/>
                </a:solidFill>
                <a:latin typeface="Arial"/>
              </a:rPr>
              <a:t>Key Operational Metrics</a:t>
            </a:r>
          </a:p>
        </p:txBody>
      </p:sp>
      <p:sp>
        <p:nvSpPr>
          <p:cNvPr id="19" name="Rectangle 18"/>
          <p:cNvSpPr/>
          <p:nvPr/>
        </p:nvSpPr>
        <p:spPr>
          <a:xfrm>
            <a:off x="6583680" y="4663440"/>
            <a:ext cx="5029200" cy="1828800"/>
          </a:xfrm>
          <a:prstGeom prst="rect">
            <a:avLst/>
          </a:prstGeom>
          <a:solidFill>
            <a:srgbClr val="F0F0F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20" name="TextBox 19"/>
          <p:cNvSpPr txBox="1"/>
          <p:nvPr/>
        </p:nvSpPr>
        <p:spPr>
          <a:xfrm>
            <a:off x="6858000" y="4846320"/>
            <a:ext cx="2011680" cy="182880"/>
          </a:xfrm>
          <a:prstGeom prst="rect">
            <a:avLst/>
          </a:prstGeom>
          <a:noFill/>
          <a:ln>
            <a:noFill/>
          </a:ln>
          <a:effectLst/>
        </p:spPr>
        <p:txBody>
          <a:bodyPr wrap="square">
            <a:spAutoFit/>
          </a:bodyPr>
          <a:lstStyle/>
          <a:p>
            <a:pPr algn="l"/>
            <a:r>
              <a:rPr sz="1000" b="0">
                <a:solidFill>
                  <a:srgbClr val="404040"/>
                </a:solidFill>
                <a:latin typeface="Arial"/>
              </a:rPr>
              <a:t>Customer Count</a:t>
            </a:r>
          </a:p>
        </p:txBody>
      </p:sp>
      <p:sp>
        <p:nvSpPr>
          <p:cNvPr id="21" name="TextBox 20"/>
          <p:cNvSpPr txBox="1"/>
          <p:nvPr/>
        </p:nvSpPr>
        <p:spPr>
          <a:xfrm>
            <a:off x="6858000" y="5029200"/>
            <a:ext cx="2011680" cy="228600"/>
          </a:xfrm>
          <a:prstGeom prst="rect">
            <a:avLst/>
          </a:prstGeom>
          <a:noFill/>
          <a:ln>
            <a:noFill/>
          </a:ln>
          <a:effectLst/>
        </p:spPr>
        <p:txBody>
          <a:bodyPr wrap="square">
            <a:spAutoFit/>
          </a:bodyPr>
          <a:lstStyle/>
          <a:p>
            <a:pPr algn="l"/>
            <a:r>
              <a:rPr sz="1600" b="1">
                <a:solidFill>
                  <a:srgbClr val="183A58"/>
                </a:solidFill>
                <a:latin typeface="Arial"/>
              </a:rPr>
              <a:t>15000</a:t>
            </a:r>
          </a:p>
        </p:txBody>
      </p:sp>
      <p:sp>
        <p:nvSpPr>
          <p:cNvPr id="22" name="TextBox 21"/>
          <p:cNvSpPr txBox="1"/>
          <p:nvPr/>
        </p:nvSpPr>
        <p:spPr>
          <a:xfrm>
            <a:off x="6858000" y="5349240"/>
            <a:ext cx="2011680" cy="182880"/>
          </a:xfrm>
          <a:prstGeom prst="rect">
            <a:avLst/>
          </a:prstGeom>
          <a:noFill/>
          <a:ln>
            <a:noFill/>
          </a:ln>
          <a:effectLst/>
        </p:spPr>
        <p:txBody>
          <a:bodyPr wrap="square">
            <a:spAutoFit/>
          </a:bodyPr>
          <a:lstStyle/>
          <a:p>
            <a:pPr algn="l"/>
            <a:r>
              <a:rPr sz="1000" b="0">
                <a:solidFill>
                  <a:srgbClr val="404040"/>
                </a:solidFill>
                <a:latin typeface="Arial"/>
              </a:rPr>
              <a:t>Global Offices</a:t>
            </a:r>
          </a:p>
        </p:txBody>
      </p:sp>
      <p:sp>
        <p:nvSpPr>
          <p:cNvPr id="23" name="TextBox 22"/>
          <p:cNvSpPr txBox="1"/>
          <p:nvPr/>
        </p:nvSpPr>
        <p:spPr>
          <a:xfrm>
            <a:off x="6858000" y="5532120"/>
            <a:ext cx="2011680" cy="228600"/>
          </a:xfrm>
          <a:prstGeom prst="rect">
            <a:avLst/>
          </a:prstGeom>
          <a:noFill/>
          <a:ln>
            <a:noFill/>
          </a:ln>
          <a:effectLst/>
        </p:spPr>
        <p:txBody>
          <a:bodyPr wrap="square">
            <a:spAutoFit/>
          </a:bodyPr>
          <a:lstStyle/>
          <a:p>
            <a:pPr algn="l"/>
            <a:r>
              <a:rPr sz="1600" b="1">
                <a:solidFill>
                  <a:srgbClr val="183A58"/>
                </a:solidFill>
                <a:latin typeface="Arial"/>
              </a:rPr>
              <a:t>8</a:t>
            </a:r>
          </a:p>
        </p:txBody>
      </p:sp>
      <p:sp>
        <p:nvSpPr>
          <p:cNvPr id="24" name="TextBox 23"/>
          <p:cNvSpPr txBox="1"/>
          <p:nvPr/>
        </p:nvSpPr>
        <p:spPr>
          <a:xfrm>
            <a:off x="9144000" y="4846320"/>
            <a:ext cx="2011680" cy="182880"/>
          </a:xfrm>
          <a:prstGeom prst="rect">
            <a:avLst/>
          </a:prstGeom>
          <a:noFill/>
          <a:ln>
            <a:noFill/>
          </a:ln>
          <a:effectLst/>
        </p:spPr>
        <p:txBody>
          <a:bodyPr wrap="square">
            <a:spAutoFit/>
          </a:bodyPr>
          <a:lstStyle/>
          <a:p>
            <a:pPr algn="l"/>
            <a:r>
              <a:rPr sz="1000" b="0">
                <a:solidFill>
                  <a:srgbClr val="404040"/>
                </a:solidFill>
                <a:latin typeface="Arial"/>
              </a:rPr>
              <a:t>Ecosystem Partners</a:t>
            </a:r>
          </a:p>
        </p:txBody>
      </p:sp>
      <p:sp>
        <p:nvSpPr>
          <p:cNvPr id="25" name="TextBox 24"/>
          <p:cNvSpPr txBox="1"/>
          <p:nvPr/>
        </p:nvSpPr>
        <p:spPr>
          <a:xfrm>
            <a:off x="9144000" y="5029200"/>
            <a:ext cx="2011680" cy="228600"/>
          </a:xfrm>
          <a:prstGeom prst="rect">
            <a:avLst/>
          </a:prstGeom>
          <a:noFill/>
          <a:ln>
            <a:noFill/>
          </a:ln>
          <a:effectLst/>
        </p:spPr>
        <p:txBody>
          <a:bodyPr wrap="square">
            <a:spAutoFit/>
          </a:bodyPr>
          <a:lstStyle/>
          <a:p>
            <a:pPr algn="l"/>
            <a:r>
              <a:rPr sz="1600" b="1">
                <a:solidFill>
                  <a:srgbClr val="183A58"/>
                </a:solidFill>
                <a:latin typeface="Arial"/>
              </a:rPr>
              <a:t>1200</a:t>
            </a:r>
          </a:p>
        </p:txBody>
      </p:sp>
      <p:sp>
        <p:nvSpPr>
          <p:cNvPr id="26" name="TextBox 25"/>
          <p:cNvSpPr txBox="1"/>
          <p:nvPr/>
        </p:nvSpPr>
        <p:spPr>
          <a:xfrm>
            <a:off x="9144000" y="5349240"/>
            <a:ext cx="2011680" cy="182880"/>
          </a:xfrm>
          <a:prstGeom prst="rect">
            <a:avLst/>
          </a:prstGeom>
          <a:noFill/>
          <a:ln>
            <a:noFill/>
          </a:ln>
          <a:effectLst/>
        </p:spPr>
        <p:txBody>
          <a:bodyPr wrap="square">
            <a:spAutoFit/>
          </a:bodyPr>
          <a:lstStyle/>
          <a:p>
            <a:pPr algn="l"/>
            <a:r>
              <a:rPr sz="1000" b="0">
                <a:solidFill>
                  <a:srgbClr val="404040"/>
                </a:solidFill>
                <a:latin typeface="Arial"/>
              </a:rPr>
              <a:t>Annual Revenue M</a:t>
            </a:r>
          </a:p>
        </p:txBody>
      </p:sp>
      <p:sp>
        <p:nvSpPr>
          <p:cNvPr id="27" name="TextBox 26"/>
          <p:cNvSpPr txBox="1"/>
          <p:nvPr/>
        </p:nvSpPr>
        <p:spPr>
          <a:xfrm>
            <a:off x="9144000" y="5532120"/>
            <a:ext cx="2011680" cy="228600"/>
          </a:xfrm>
          <a:prstGeom prst="rect">
            <a:avLst/>
          </a:prstGeom>
          <a:noFill/>
          <a:ln>
            <a:noFill/>
          </a:ln>
          <a:effectLst/>
        </p:spPr>
        <p:txBody>
          <a:bodyPr wrap="square">
            <a:spAutoFit/>
          </a:bodyPr>
          <a:lstStyle/>
          <a:p>
            <a:pPr algn="l"/>
            <a:r>
              <a:rPr sz="1600" b="1">
                <a:solidFill>
                  <a:srgbClr val="183A58"/>
                </a:solidFill>
                <a:latin typeface="Arial"/>
              </a:rPr>
              <a:t>3700</a:t>
            </a:r>
          </a:p>
        </p:txBody>
      </p:sp>
      <p:sp>
        <p:nvSpPr>
          <p:cNvPr id="28" name="TextBox 27"/>
          <p:cNvSpPr txBox="1"/>
          <p:nvPr/>
        </p:nvSpPr>
        <p:spPr>
          <a:xfrm>
            <a:off x="731520" y="6400800"/>
            <a:ext cx="5486400" cy="365760"/>
          </a:xfrm>
          <a:prstGeom prst="rect">
            <a:avLst/>
          </a:prstGeom>
          <a:noFill/>
        </p:spPr>
        <p:txBody>
          <a:bodyPr wrap="none" anchor="ctr">
            <a:spAutoFit/>
          </a:bodyPr>
          <a:lstStyle/>
          <a:p>
            <a:pPr algn="l">
              <a:defRPr sz="900">
                <a:solidFill>
                  <a:srgbClr val="808080"/>
                </a:solidFill>
                <a:latin typeface="Arial"/>
              </a:defRPr>
            </a:pPr>
            <a:r>
              <a:t>Confidential | September 08, 2025</a:t>
            </a:r>
          </a:p>
        </p:txBody>
      </p:sp>
      <p:sp>
        <p:nvSpPr>
          <p:cNvPr id="29" name="TextBox 28"/>
          <p:cNvSpPr txBox="1"/>
          <p:nvPr/>
        </p:nvSpPr>
        <p:spPr>
          <a:xfrm>
            <a:off x="8686800" y="6400800"/>
            <a:ext cx="3200400" cy="365760"/>
          </a:xfrm>
          <a:prstGeom prst="rect">
            <a:avLst/>
          </a:prstGeom>
          <a:noFill/>
        </p:spPr>
        <p:txBody>
          <a:bodyPr wrap="none" anchor="ctr">
            <a:spAutoFit/>
          </a:bodyPr>
          <a:lstStyle/>
          <a:p>
            <a:pPr algn="r">
              <a:defRPr sz="900">
                <a:solidFill>
                  <a:srgbClr val="808080"/>
                </a:solidFill>
                <a:latin typeface="Arial"/>
              </a:defRPr>
            </a:pPr>
            <a:r>
              <a:t>Moelis &amp; Company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FFFFFF"/>
        </a:solidFill>
        <a:effectLst/>
      </p:bgPr>
    </p:bg>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Business Overview</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731520" y="1188720"/>
            <a:ext cx="6400800" cy="1097280"/>
          </a:xfrm>
          <a:prstGeom prst="rect">
            <a:avLst/>
          </a:prstGeom>
          <a:noFill/>
          <a:ln>
            <a:noFill/>
          </a:ln>
          <a:effectLst/>
        </p:spPr>
        <p:txBody>
          <a:bodyPr wrap="square">
            <a:spAutoFit/>
          </a:bodyPr>
          <a:lstStyle/>
          <a:p>
            <a:pPr algn="l"/>
            <a:r>
              <a:rPr sz="1200" b="0">
                <a:solidFill>
                  <a:srgbClr val="404040"/>
                </a:solidFill>
                <a:latin typeface="Arial"/>
              </a:rPr>
              <a:t>Databricks is a global leader in unified data and AI platforms, delivering the Data Intelligence Platform to enable enterprises to securely manage, analyze, and operationalize all their data and AI workloads. The platform is built on a robust lakehouse architecture, integrating advanced analytics, open-source innovation, and production-grade AI agent capabilities.</a:t>
            </a:r>
          </a:p>
        </p:txBody>
      </p:sp>
      <p:sp>
        <p:nvSpPr>
          <p:cNvPr id="5" name="Rectangle 4"/>
          <p:cNvSpPr/>
          <p:nvPr/>
        </p:nvSpPr>
        <p:spPr>
          <a:xfrm>
            <a:off x="7315200" y="1188720"/>
            <a:ext cx="4389120" cy="5303520"/>
          </a:xfrm>
          <a:prstGeom prst="rect">
            <a:avLst/>
          </a:prstGeom>
          <a:solidFill>
            <a:srgbClr val="F0F0F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7498079" y="1280160"/>
            <a:ext cx="4023360" cy="274320"/>
          </a:xfrm>
          <a:prstGeom prst="rect">
            <a:avLst/>
          </a:prstGeom>
          <a:noFill/>
          <a:ln>
            <a:noFill/>
          </a:ln>
          <a:effectLst/>
        </p:spPr>
        <p:txBody>
          <a:bodyPr wrap="square">
            <a:spAutoFit/>
          </a:bodyPr>
          <a:lstStyle/>
          <a:p>
            <a:pPr algn="ctr"/>
            <a:r>
              <a:rPr sz="1200" b="1">
                <a:solidFill>
                  <a:srgbClr val="183A58"/>
                </a:solidFill>
                <a:latin typeface="Arial"/>
              </a:rPr>
              <a:t>Key Operational Highlights</a:t>
            </a:r>
          </a:p>
        </p:txBody>
      </p:sp>
      <p:sp>
        <p:nvSpPr>
          <p:cNvPr id="7" name="Oval 6"/>
          <p:cNvSpPr/>
          <p:nvPr/>
        </p:nvSpPr>
        <p:spPr>
          <a:xfrm>
            <a:off x="7589520" y="167335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7699248" y="1600200"/>
            <a:ext cx="3886200" cy="502920"/>
          </a:xfrm>
          <a:prstGeom prst="rect">
            <a:avLst/>
          </a:prstGeom>
          <a:noFill/>
          <a:ln>
            <a:noFill/>
          </a:ln>
          <a:effectLst/>
        </p:spPr>
        <p:txBody>
          <a:bodyPr wrap="square">
            <a:spAutoFit/>
          </a:bodyPr>
          <a:lstStyle/>
          <a:p>
            <a:pPr algn="l"/>
            <a:r>
              <a:rPr sz="900" b="0">
                <a:solidFill>
                  <a:srgbClr val="404040"/>
                </a:solidFill>
                <a:latin typeface="Arial"/>
              </a:rPr>
              <a:t>World’s fastest-growing data and AI platform with $100B+ valuation and 15,000+ enterprise customers.</a:t>
            </a:r>
          </a:p>
        </p:txBody>
      </p:sp>
      <p:sp>
        <p:nvSpPr>
          <p:cNvPr id="9" name="Oval 8"/>
          <p:cNvSpPr/>
          <p:nvPr/>
        </p:nvSpPr>
        <p:spPr>
          <a:xfrm>
            <a:off x="7589520" y="222199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7699248" y="2148840"/>
            <a:ext cx="3886200" cy="502920"/>
          </a:xfrm>
          <a:prstGeom prst="rect">
            <a:avLst/>
          </a:prstGeom>
          <a:noFill/>
          <a:ln>
            <a:noFill/>
          </a:ln>
          <a:effectLst/>
        </p:spPr>
        <p:txBody>
          <a:bodyPr wrap="square">
            <a:spAutoFit/>
          </a:bodyPr>
          <a:lstStyle/>
          <a:p>
            <a:pPr algn="l"/>
            <a:r>
              <a:rPr sz="900" b="0">
                <a:solidFill>
                  <a:srgbClr val="404040"/>
                </a:solidFill>
                <a:latin typeface="Arial"/>
              </a:rPr>
              <a:t>Leader in lakehouse architecture, combining data lakes and warehouses for unified analytics, ML, and AI.</a:t>
            </a:r>
          </a:p>
        </p:txBody>
      </p:sp>
      <p:sp>
        <p:nvSpPr>
          <p:cNvPr id="11" name="Oval 10"/>
          <p:cNvSpPr/>
          <p:nvPr/>
        </p:nvSpPr>
        <p:spPr>
          <a:xfrm>
            <a:off x="7589520" y="277063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7699248" y="2697480"/>
            <a:ext cx="3886200" cy="502920"/>
          </a:xfrm>
          <a:prstGeom prst="rect">
            <a:avLst/>
          </a:prstGeom>
          <a:noFill/>
          <a:ln>
            <a:noFill/>
          </a:ln>
          <a:effectLst/>
        </p:spPr>
        <p:txBody>
          <a:bodyPr wrap="square">
            <a:spAutoFit/>
          </a:bodyPr>
          <a:lstStyle/>
          <a:p>
            <a:pPr algn="l"/>
            <a:r>
              <a:rPr sz="900" b="0">
                <a:solidFill>
                  <a:srgbClr val="404040"/>
                </a:solidFill>
                <a:latin typeface="Arial"/>
              </a:rPr>
              <a:t>Major global expansion with new AI agent and database products, and award-winning partnerships in APAC, EMEA, and Americas.</a:t>
            </a:r>
          </a:p>
        </p:txBody>
      </p:sp>
      <p:sp>
        <p:nvSpPr>
          <p:cNvPr id="13" name="TextBox 12"/>
          <p:cNvSpPr txBox="1"/>
          <p:nvPr/>
        </p:nvSpPr>
        <p:spPr>
          <a:xfrm>
            <a:off x="731520" y="2743200"/>
            <a:ext cx="5943600" cy="274320"/>
          </a:xfrm>
          <a:prstGeom prst="rect">
            <a:avLst/>
          </a:prstGeom>
          <a:noFill/>
          <a:ln>
            <a:noFill/>
          </a:ln>
          <a:effectLst/>
        </p:spPr>
        <p:txBody>
          <a:bodyPr wrap="square">
            <a:spAutoFit/>
          </a:bodyPr>
          <a:lstStyle/>
          <a:p>
            <a:pPr algn="l"/>
            <a:r>
              <a:rPr sz="1200" b="1">
                <a:solidFill>
                  <a:srgbClr val="183A58"/>
                </a:solidFill>
                <a:latin typeface="Arial"/>
              </a:rPr>
              <a:t>Core Business Lines &amp; Capabilities</a:t>
            </a:r>
          </a:p>
        </p:txBody>
      </p:sp>
      <p:sp>
        <p:nvSpPr>
          <p:cNvPr id="14" name="Oval 13"/>
          <p:cNvSpPr/>
          <p:nvPr/>
        </p:nvSpPr>
        <p:spPr>
          <a:xfrm>
            <a:off x="822960" y="318211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5" name="TextBox 14"/>
          <p:cNvSpPr txBox="1"/>
          <p:nvPr/>
        </p:nvSpPr>
        <p:spPr>
          <a:xfrm>
            <a:off x="932688" y="3108960"/>
            <a:ext cx="3200400" cy="411480"/>
          </a:xfrm>
          <a:prstGeom prst="rect">
            <a:avLst/>
          </a:prstGeom>
          <a:noFill/>
          <a:ln>
            <a:noFill/>
          </a:ln>
          <a:effectLst/>
        </p:spPr>
        <p:txBody>
          <a:bodyPr wrap="square">
            <a:spAutoFit/>
          </a:bodyPr>
          <a:lstStyle/>
          <a:p>
            <a:pPr algn="l"/>
            <a:r>
              <a:rPr sz="900" b="0">
                <a:solidFill>
                  <a:srgbClr val="404040"/>
                </a:solidFill>
                <a:latin typeface="Arial"/>
              </a:rPr>
              <a:t>Lakehouse platform combining Delta Lake, Unity Catalog, MLflow, and Photon Engine for multi-cloud analytics and AI.</a:t>
            </a:r>
          </a:p>
        </p:txBody>
      </p:sp>
      <p:sp>
        <p:nvSpPr>
          <p:cNvPr id="16" name="Oval 15"/>
          <p:cNvSpPr/>
          <p:nvPr/>
        </p:nvSpPr>
        <p:spPr>
          <a:xfrm>
            <a:off x="822960" y="363931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7" name="TextBox 16"/>
          <p:cNvSpPr txBox="1"/>
          <p:nvPr/>
        </p:nvSpPr>
        <p:spPr>
          <a:xfrm>
            <a:off x="932688" y="3566160"/>
            <a:ext cx="3200400" cy="411480"/>
          </a:xfrm>
          <a:prstGeom prst="rect">
            <a:avLst/>
          </a:prstGeom>
          <a:noFill/>
          <a:ln>
            <a:noFill/>
          </a:ln>
          <a:effectLst/>
        </p:spPr>
        <p:txBody>
          <a:bodyPr wrap="square">
            <a:spAutoFit/>
          </a:bodyPr>
          <a:lstStyle/>
          <a:p>
            <a:pPr algn="l"/>
            <a:r>
              <a:rPr sz="900" b="0">
                <a:solidFill>
                  <a:srgbClr val="404040"/>
                </a:solidFill>
                <a:latin typeface="Arial"/>
              </a:rPr>
              <a:t>Industry-leading AI agent development and deployment with Agent Bricks and Lakebase OLTP database.</a:t>
            </a:r>
          </a:p>
        </p:txBody>
      </p:sp>
      <p:sp>
        <p:nvSpPr>
          <p:cNvPr id="18" name="Oval 17"/>
          <p:cNvSpPr/>
          <p:nvPr/>
        </p:nvSpPr>
        <p:spPr>
          <a:xfrm>
            <a:off x="3840480" y="3182112"/>
            <a:ext cx="36576" cy="36576"/>
          </a:xfrm>
          <a:prstGeom prst="ellipse">
            <a:avLst/>
          </a:prstGeom>
          <a:solidFill>
            <a:srgbClr val="B5975B"/>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9" name="TextBox 18"/>
          <p:cNvSpPr txBox="1"/>
          <p:nvPr/>
        </p:nvSpPr>
        <p:spPr>
          <a:xfrm>
            <a:off x="3950208" y="3108960"/>
            <a:ext cx="3200400" cy="411480"/>
          </a:xfrm>
          <a:prstGeom prst="rect">
            <a:avLst/>
          </a:prstGeom>
          <a:noFill/>
          <a:ln>
            <a:noFill/>
          </a:ln>
          <a:effectLst/>
        </p:spPr>
        <p:txBody>
          <a:bodyPr wrap="square">
            <a:spAutoFit/>
          </a:bodyPr>
          <a:lstStyle/>
          <a:p>
            <a:pPr algn="l"/>
            <a:r>
              <a:rPr sz="900" b="0">
                <a:solidFill>
                  <a:srgbClr val="404040"/>
                </a:solidFill>
                <a:latin typeface="Arial"/>
              </a:rPr>
              <a:t>Comprehensive data governance, multi-cloud integration, and open-source ecosystem support for enterprise transformation.</a:t>
            </a:r>
          </a:p>
        </p:txBody>
      </p:sp>
      <p:sp>
        <p:nvSpPr>
          <p:cNvPr id="20" name="TextBox 19"/>
          <p:cNvSpPr txBox="1"/>
          <p:nvPr/>
        </p:nvSpPr>
        <p:spPr>
          <a:xfrm>
            <a:off x="731520" y="5303520"/>
            <a:ext cx="6400800" cy="274320"/>
          </a:xfrm>
          <a:prstGeom prst="rect">
            <a:avLst/>
          </a:prstGeom>
          <a:noFill/>
          <a:ln>
            <a:noFill/>
          </a:ln>
          <a:effectLst/>
        </p:spPr>
        <p:txBody>
          <a:bodyPr wrap="square">
            <a:spAutoFit/>
          </a:bodyPr>
          <a:lstStyle/>
          <a:p>
            <a:pPr algn="l"/>
            <a:r>
              <a:rPr sz="1200" b="1">
                <a:solidFill>
                  <a:srgbClr val="183A58"/>
                </a:solidFill>
                <a:latin typeface="Arial"/>
              </a:rPr>
              <a:t>Strategic Market Positioning</a:t>
            </a:r>
          </a:p>
        </p:txBody>
      </p:sp>
      <p:sp>
        <p:nvSpPr>
          <p:cNvPr id="21" name="TextBox 20"/>
          <p:cNvSpPr txBox="1"/>
          <p:nvPr/>
        </p:nvSpPr>
        <p:spPr>
          <a:xfrm>
            <a:off x="731520" y="5577840"/>
            <a:ext cx="6400800" cy="731520"/>
          </a:xfrm>
          <a:prstGeom prst="rect">
            <a:avLst/>
          </a:prstGeom>
          <a:noFill/>
          <a:ln>
            <a:noFill/>
          </a:ln>
          <a:effectLst/>
        </p:spPr>
        <p:txBody>
          <a:bodyPr wrap="square">
            <a:spAutoFit/>
          </a:bodyPr>
          <a:lstStyle/>
          <a:p>
            <a:pPr algn="l"/>
            <a:r>
              <a:rPr sz="1000" b="0">
                <a:solidFill>
                  <a:srgbClr val="404040"/>
                </a:solidFill>
                <a:latin typeface="Arial"/>
              </a:rPr>
              <a:t>Databricks is positioned as the foundational layer for enterprise AI, analytics, and data governance, driving digital transformation with unmatched flexibility, scalability, and open-source leadership.</a:t>
            </a:r>
          </a:p>
        </p:txBody>
      </p:sp>
      <p:sp>
        <p:nvSpPr>
          <p:cNvPr id="22" name="TextBox 21"/>
          <p:cNvSpPr txBox="1"/>
          <p:nvPr/>
        </p:nvSpPr>
        <p:spPr>
          <a:xfrm>
            <a:off x="731520" y="6400800"/>
            <a:ext cx="3657600" cy="182880"/>
          </a:xfrm>
          <a:prstGeom prst="rect">
            <a:avLst/>
          </a:prstGeom>
          <a:noFill/>
        </p:spPr>
        <p:txBody>
          <a:bodyPr wrap="none">
            <a:spAutoFit/>
          </a:bodyPr>
          <a:lstStyle/>
          <a:p>
            <a:pPr algn="l"/>
            <a:r>
              <a:rPr sz="900">
                <a:solidFill>
                  <a:srgbClr val="808080"/>
                </a:solidFill>
                <a:latin typeface="Arial"/>
              </a:rPr>
              <a:t>Confidential | September 08, 2025</a:t>
            </a:r>
          </a:p>
        </p:txBody>
      </p:sp>
      <p:sp>
        <p:nvSpPr>
          <p:cNvPr id="23" name="TextBox 22"/>
          <p:cNvSpPr txBox="1"/>
          <p:nvPr/>
        </p:nvSpPr>
        <p:spPr>
          <a:xfrm>
            <a:off x="8686800" y="6400800"/>
            <a:ext cx="3200400" cy="182880"/>
          </a:xfrm>
          <a:prstGeom prst="rect">
            <a:avLst/>
          </a:prstGeom>
          <a:noFill/>
        </p:spPr>
        <p:txBody>
          <a:bodyPr wrap="none">
            <a:spAutoFit/>
          </a:bodyPr>
          <a:lstStyle/>
          <a:p>
            <a:pPr algn="r"/>
            <a:r>
              <a:rPr sz="900">
                <a:solidFill>
                  <a:srgbClr val="808080"/>
                </a:solidFill>
                <a:latin typeface="Arial"/>
              </a:rPr>
              <a:t>Moelis &amp; Company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274320"/>
            <a:ext cx="11277295" cy="731520"/>
          </a:xfrm>
          <a:prstGeom prst="rect">
            <a:avLst/>
          </a:prstGeom>
          <a:noFill/>
        </p:spPr>
        <p:txBody>
          <a:bodyPr wrap="none" lIns="0" tIns="0" rIns="0" bIns="0">
            <a:spAutoFit/>
          </a:bodyPr>
          <a:lstStyle/>
          <a:p>
            <a:pPr algn="l"/>
            <a:r>
              <a:rPr sz="2400" b="1">
                <a:solidFill>
                  <a:srgbClr val="183A58"/>
                </a:solidFill>
                <a:latin typeface="Arial"/>
              </a:rPr>
              <a:t>Precedent Transactions</a:t>
            </a:r>
          </a:p>
        </p:txBody>
      </p:sp>
      <p:sp>
        <p:nvSpPr>
          <p:cNvPr id="3" name="Rectangle 2"/>
          <p:cNvSpPr/>
          <p:nvPr/>
        </p:nvSpPr>
        <p:spPr>
          <a:xfrm>
            <a:off x="457200" y="914400"/>
            <a:ext cx="11277295" cy="4572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4" name="TextBox 3"/>
          <p:cNvSpPr txBox="1"/>
          <p:nvPr/>
        </p:nvSpPr>
        <p:spPr>
          <a:xfrm>
            <a:off x="1828800" y="1371600"/>
            <a:ext cx="8229600" cy="457200"/>
          </a:xfrm>
          <a:prstGeom prst="rect">
            <a:avLst/>
          </a:prstGeom>
          <a:noFill/>
        </p:spPr>
        <p:txBody>
          <a:bodyPr wrap="none">
            <a:spAutoFit/>
          </a:bodyPr>
          <a:lstStyle/>
          <a:p>
            <a:pPr algn="ctr">
              <a:defRPr sz="1400" b="1">
                <a:solidFill>
                  <a:srgbClr val="183A58"/>
                </a:solidFill>
                <a:latin typeface="Arial"/>
              </a:defRPr>
            </a:pPr>
            <a:r>
              <a:t>EV/Revenue Multiples by Transaction</a:t>
            </a:r>
          </a:p>
        </p:txBody>
      </p:sp>
      <p:sp>
        <p:nvSpPr>
          <p:cNvPr id="5" name="Rectangle 4"/>
          <p:cNvSpPr/>
          <p:nvPr/>
        </p:nvSpPr>
        <p:spPr>
          <a:xfrm>
            <a:off x="1645920" y="3383280"/>
            <a:ext cx="1356360" cy="9144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6" name="TextBox 5"/>
          <p:cNvSpPr txBox="1"/>
          <p:nvPr/>
        </p:nvSpPr>
        <p:spPr>
          <a:xfrm>
            <a:off x="1645920" y="3566160"/>
            <a:ext cx="1356360" cy="182880"/>
          </a:xfrm>
          <a:prstGeom prst="rect">
            <a:avLst/>
          </a:prstGeom>
          <a:noFill/>
        </p:spPr>
        <p:txBody>
          <a:bodyPr wrap="none">
            <a:spAutoFit/>
          </a:bodyPr>
          <a:lstStyle/>
          <a:p>
            <a:pPr algn="ctr">
              <a:defRPr sz="900">
                <a:latin typeface="Arial"/>
              </a:defRPr>
            </a:pPr>
            <a:r>
              <a:t>T1</a:t>
            </a:r>
          </a:p>
        </p:txBody>
      </p:sp>
      <p:sp>
        <p:nvSpPr>
          <p:cNvPr id="7" name="Rectangle 6"/>
          <p:cNvSpPr/>
          <p:nvPr/>
        </p:nvSpPr>
        <p:spPr>
          <a:xfrm>
            <a:off x="3093720" y="3383280"/>
            <a:ext cx="1356360" cy="9144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8" name="TextBox 7"/>
          <p:cNvSpPr txBox="1"/>
          <p:nvPr/>
        </p:nvSpPr>
        <p:spPr>
          <a:xfrm>
            <a:off x="3093720" y="3566160"/>
            <a:ext cx="1356360" cy="182880"/>
          </a:xfrm>
          <a:prstGeom prst="rect">
            <a:avLst/>
          </a:prstGeom>
          <a:noFill/>
        </p:spPr>
        <p:txBody>
          <a:bodyPr wrap="none">
            <a:spAutoFit/>
          </a:bodyPr>
          <a:lstStyle/>
          <a:p>
            <a:pPr algn="ctr">
              <a:defRPr sz="900">
                <a:latin typeface="Arial"/>
              </a:defRPr>
            </a:pPr>
            <a:r>
              <a:t>T2</a:t>
            </a:r>
          </a:p>
        </p:txBody>
      </p:sp>
      <p:sp>
        <p:nvSpPr>
          <p:cNvPr id="9" name="Rectangle 8"/>
          <p:cNvSpPr/>
          <p:nvPr/>
        </p:nvSpPr>
        <p:spPr>
          <a:xfrm>
            <a:off x="4541520" y="3383280"/>
            <a:ext cx="1356360" cy="9144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0" name="TextBox 9"/>
          <p:cNvSpPr txBox="1"/>
          <p:nvPr/>
        </p:nvSpPr>
        <p:spPr>
          <a:xfrm>
            <a:off x="4541520" y="3566160"/>
            <a:ext cx="1356360" cy="182880"/>
          </a:xfrm>
          <a:prstGeom prst="rect">
            <a:avLst/>
          </a:prstGeom>
          <a:noFill/>
        </p:spPr>
        <p:txBody>
          <a:bodyPr wrap="none">
            <a:spAutoFit/>
          </a:bodyPr>
          <a:lstStyle/>
          <a:p>
            <a:pPr algn="ctr">
              <a:defRPr sz="900">
                <a:latin typeface="Arial"/>
              </a:defRPr>
            </a:pPr>
            <a:r>
              <a:t>T3</a:t>
            </a:r>
          </a:p>
        </p:txBody>
      </p:sp>
      <p:sp>
        <p:nvSpPr>
          <p:cNvPr id="11" name="Rectangle 10"/>
          <p:cNvSpPr/>
          <p:nvPr/>
        </p:nvSpPr>
        <p:spPr>
          <a:xfrm>
            <a:off x="5989320" y="3383280"/>
            <a:ext cx="1356360" cy="91440"/>
          </a:xfrm>
          <a:prstGeom prst="rect">
            <a:avLst/>
          </a:prstGeom>
          <a:solidFill>
            <a:srgbClr val="183A5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12" name="TextBox 11"/>
          <p:cNvSpPr txBox="1"/>
          <p:nvPr/>
        </p:nvSpPr>
        <p:spPr>
          <a:xfrm>
            <a:off x="5989320" y="3566160"/>
            <a:ext cx="1356360" cy="182880"/>
          </a:xfrm>
          <a:prstGeom prst="rect">
            <a:avLst/>
          </a:prstGeom>
          <a:noFill/>
        </p:spPr>
        <p:txBody>
          <a:bodyPr wrap="none">
            <a:spAutoFit/>
          </a:bodyPr>
          <a:lstStyle/>
          <a:p>
            <a:pPr algn="ctr">
              <a:defRPr sz="900">
                <a:latin typeface="Arial"/>
              </a:defRPr>
            </a:pPr>
            <a:r>
              <a:t>T4</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