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 (USD millions)</c:v>
                </c:pt>
              </c:strCache>
            </c:strRef>
          </c:tx>
          <c:spPr>
            <a:solidFill>
              <a:srgbClr val="183A58"/>
            </a:solidFill>
          </c:spPr>
          <c:dPt>
            <c:idx val="0"/>
            <c:spPr>
              <a:solidFill>
                <a:srgbClr val="183A58"/>
              </a:solidFill>
            </c:spPr>
          </c:dPt>
          <c:dPt>
            <c:idx val="1"/>
            <c:spPr>
              <a:solidFill>
                <a:srgbClr val="183A58"/>
              </a:solidFill>
            </c:spPr>
          </c:dPt>
          <c:dPt>
            <c:idx val="2"/>
            <c:spPr>
              <a:solidFill>
                <a:srgbClr val="183A58"/>
              </a:solidFill>
            </c:spPr>
          </c:dPt>
          <c:dPt>
            <c:idx val="3"/>
            <c:spPr>
              <a:solidFill>
                <a:srgbClr val="183A58"/>
              </a:solidFill>
            </c:spPr>
          </c:dPt>
          <c:dPt>
            <c:idx val="4"/>
            <c:spPr>
              <a:solidFill>
                <a:srgbClr val="183A58"/>
              </a:solidFill>
            </c:spPr>
          </c:dPt>
          <c:cat>
            <c:strRef>
              <c:f>Sheet1!$A$2:$A$6</c:f>
              <c:strCach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229000</c:v>
                </c:pt>
                <c:pt idx="1">
                  <c:v>400000</c:v>
                </c:pt>
                <c:pt idx="2">
                  <c:v>495100</c:v>
                </c:pt>
                <c:pt idx="3">
                  <c:v>480570</c:v>
                </c:pt>
                <c:pt idx="4">
                  <c:v>461560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EBITDA (USD millions)</c:v>
                </c:pt>
              </c:strCache>
            </c:strRef>
          </c:tx>
          <c:spPr>
            <a:solidFill>
              <a:srgbClr val="B5975B"/>
            </a:solidFill>
          </c:spPr>
          <c:dPt>
            <c:idx val="0"/>
            <c:spPr>
              <a:solidFill>
                <a:srgbClr val="B5975B"/>
              </a:solidFill>
            </c:spPr>
          </c:dPt>
          <c:dPt>
            <c:idx val="1"/>
            <c:spPr>
              <a:solidFill>
                <a:srgbClr val="B5975B"/>
              </a:solidFill>
            </c:spPr>
          </c:dPt>
          <c:dPt>
            <c:idx val="2"/>
            <c:spPr>
              <a:solidFill>
                <a:srgbClr val="B5975B"/>
              </a:solidFill>
            </c:spPr>
          </c:dPt>
          <c:dPt>
            <c:idx val="3"/>
            <c:spPr>
              <a:solidFill>
                <a:srgbClr val="B5975B"/>
              </a:solidFill>
            </c:spPr>
          </c:dPt>
          <c:dPt>
            <c:idx val="4"/>
            <c:spPr>
              <a:solidFill>
                <a:srgbClr val="B5975B"/>
              </a:solidFill>
            </c:spPr>
          </c:dPt>
          <c:cat>
            <c:strRef>
              <c:f>Sheet1!$A$2:$A$6</c:f>
              <c:strCach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100000</c:v>
                </c:pt>
                <c:pt idx="1">
                  <c:v>180000</c:v>
                </c:pt>
                <c:pt idx="2">
                  <c:v>239000</c:v>
                </c:pt>
                <c:pt idx="3">
                  <c:v>223000</c:v>
                </c:pt>
                <c:pt idx="4">
                  <c:v>215000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594120.0"/>
        </c:scaling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-2068027336"/>
        <c:crosses val="autoZero"/>
      </c:valAx>
    </c:plotArea>
    <c:legend>
      <c:legendPos val="t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Historical Financial Performance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188720"/>
            <a:ext cx="10058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600" b="1">
                <a:solidFill>
                  <a:srgbClr val="183A58"/>
                </a:solidFill>
                <a:latin typeface="Arial"/>
              </a:rPr>
              <a:t>Revenue &amp; EBITDA Growth (USD Millions)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1828800" y="1554480"/>
          <a:ext cx="8229600" cy="21031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28800" y="3749039"/>
            <a:ext cx="82296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800" b="0">
                <a:solidFill>
                  <a:srgbClr val="404040"/>
                </a:solidFill>
                <a:latin typeface="Arial"/>
              </a:rPr>
              <a:t>*Historical figures represent estimated performance based on market trends.</a:t>
            </a:r>
          </a:p>
        </p:txBody>
      </p:sp>
      <p:sp>
        <p:nvSpPr>
          <p:cNvPr id="7" name="Rectangle 6"/>
          <p:cNvSpPr/>
          <p:nvPr/>
        </p:nvSpPr>
        <p:spPr>
          <a:xfrm>
            <a:off x="694944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786384" y="4114800"/>
            <a:ext cx="2377440" cy="8229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Record annual revenue of $495B in 2022</a:t>
            </a:r>
          </a:p>
        </p:txBody>
      </p:sp>
      <p:sp>
        <p:nvSpPr>
          <p:cNvPr id="9" name="Rectangle 8"/>
          <p:cNvSpPr/>
          <p:nvPr/>
        </p:nvSpPr>
        <p:spPr>
          <a:xfrm>
            <a:off x="3493008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584448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404040"/>
                </a:solidFill>
                <a:latin typeface="Arial"/>
              </a:rPr>
              <a:t>EBITDA Margin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84448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183A58"/>
                </a:solidFill>
                <a:latin typeface="Arial"/>
              </a:rPr>
              <a:t>46%+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84448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(2024E)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84448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228B22"/>
                </a:solidFill>
                <a:latin typeface="Arial"/>
              </a:rPr>
              <a:t>✓ Industry leading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291072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6382512" y="4114800"/>
            <a:ext cx="2377440" cy="8229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Consistent production above 12 mmboe/d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089136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9180576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404040"/>
                </a:solidFill>
                <a:latin typeface="Arial"/>
              </a:rPr>
              <a:t>Reserves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180576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183A58"/>
                </a:solidFill>
                <a:latin typeface="Arial"/>
              </a:rPr>
              <a:t>267B bbl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180576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(proven)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180576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228B22"/>
                </a:solidFill>
                <a:latin typeface="Arial"/>
              </a:rPr>
              <a:t>● World's largest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14400" y="5212080"/>
            <a:ext cx="64008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Revenue Growth Drivers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14400" y="5440680"/>
            <a:ext cx="6400800" cy="14630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● Growth in gas and chemicals output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14400" y="5605272"/>
            <a:ext cx="6400800" cy="14630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● Expansion in high-growth international markets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4400" y="5769864"/>
            <a:ext cx="6400800" cy="14630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● Efficiency gains from digital transformation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498079" y="5120640"/>
            <a:ext cx="4389120" cy="914400"/>
          </a:xfrm>
          <a:prstGeom prst="rect">
            <a:avLst/>
          </a:prstGeom>
          <a:solidFill>
            <a:srgbClr val="F0FF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7680960" y="5212080"/>
            <a:ext cx="402336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228B22"/>
                </a:solidFill>
                <a:latin typeface="Arial"/>
              </a:rPr>
              <a:t>Banker View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680960" y="5394960"/>
            <a:ext cx="4023360" cy="5943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Saudi Aramco demonstrates resilient performance through commodity cycles, backed by scale, cost leadership, and diversified downstream assets.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7200" y="6309360"/>
            <a:ext cx="36576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808080"/>
                </a:solidFill>
                <a:latin typeface="Arial"/>
              </a:rPr>
              <a:t>Confidential | September 07, 2025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86800" y="6309360"/>
            <a:ext cx="32004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r"/>
            <a:r>
              <a:rPr sz="900" b="0">
                <a:solidFill>
                  <a:srgbClr val="808080"/>
                </a:solidFill>
                <a:latin typeface="Arial"/>
              </a:rPr>
              <a:t>Saudi Aramco Investment Opportunity    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