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($M)</c:v>
                </c:pt>
              </c:strCache>
            </c:strRef>
          </c:tx>
          <c:dPt>
            <c:idx val="0"/>
            <c:spPr>
              <a:solidFill>
                <a:srgbClr val="B5975B"/>
              </a:solidFill>
            </c:spPr>
          </c:dPt>
          <c:cat>
            <c:strRef>
              <c:f>Sheet1!$A$2:$A$2</c:f>
              <c:strCache>
                <c:ptCount val="1"/>
                <c:pt idx="0">
                  <c:v>Netflix, Inc.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0.0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10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Business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59436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Company description not available. LLM must generate industry-specific business overview.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4128" y="2423160"/>
            <a:ext cx="3657600" cy="18288"/>
          </a:xfrm>
          <a:prstGeom prst="rect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45720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229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None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5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760" y="2286000"/>
            <a:ext cx="2743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(9+ years of growth and expansion)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98079" y="1188720"/>
            <a:ext cx="4206240" cy="51206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589520" y="1280160"/>
            <a:ext cx="384048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200" b="1">
                <a:solidFill>
                  <a:srgbClr val="183A58"/>
                </a:solidFill>
                <a:latin typeface="Arial"/>
              </a:rPr>
              <a:t>Key Operational Highlights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520" y="2743200"/>
            <a:ext cx="59436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Core Business Lines &amp; Capabilities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1520" y="4572000"/>
            <a:ext cx="6400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Strategic Market Positioning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1520" y="4846320"/>
            <a:ext cx="640080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Strategic market positioning analysis not available from conversation context. Company requires comprehensive market positioning description for investment presentation. The company maintains competitive differentiation through operational excellence and strategic market focus.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1520" y="6400800"/>
            <a:ext cx="36576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00">
                <a:solidFill>
                  <a:srgbClr val="808080"/>
                </a:solidFill>
                <a:latin typeface="Arial"/>
              </a:rPr>
              <a:t>Confidential | September 11, 2025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86800" y="6400800"/>
            <a:ext cx="3200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900">
                <a:solidFill>
                  <a:srgbClr val="808080"/>
                </a:solidFill>
                <a:latin typeface="Arial"/>
              </a:rPr>
              <a:t>Netflix, Inc.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Strategic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2743200"/>
            <a:ext cx="82296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0">
                <a:solidFill>
                  <a:srgbClr val="404040"/>
                </a:solidFill>
                <a:latin typeface="Arial"/>
              </a:rPr>
              <a:t>Buyer profiles data will be displayed here when available.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Netflix, Inc.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Financial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2743200"/>
            <a:ext cx="82296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0">
                <a:solidFill>
                  <a:srgbClr val="404040"/>
                </a:solidFill>
                <a:latin typeface="Arial"/>
              </a:rPr>
              <a:t>Buyer profiles data will be displayed here when available.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Netflix, Inc.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/>
              <a:t>Renderer error: cannot access local variable 'slide' where it is not associated with a value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Margin &amp; Cost Resilience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EBITDA Margin Trend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EBITDA margin trend chart will be displayed here.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3749039"/>
            <a:ext cx="22860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800" b="0">
                <a:solidFill>
                  <a:srgbClr val="404040"/>
                </a:solidFill>
                <a:latin typeface="Arial"/>
              </a:rPr>
              <a:t>Source: Company financials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233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Cost Management &amp; Efficiency Initiatives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4389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234440" y="434340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Cost Management Data Required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4440" y="448056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LLM must generate industry-specific cost management initiatives</a:t>
            </a:r>
          </a:p>
        </p:txBody>
      </p:sp>
      <p:sp>
        <p:nvSpPr>
          <p:cNvPr id="11" name="Oval 10"/>
          <p:cNvSpPr/>
          <p:nvPr/>
        </p:nvSpPr>
        <p:spPr>
          <a:xfrm>
            <a:off x="10972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234440" y="475488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No Generic Fallbacks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4440" y="48920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All content must be relevant to company's actual business model</a:t>
            </a:r>
          </a:p>
        </p:txBody>
      </p:sp>
      <p:sp>
        <p:nvSpPr>
          <p:cNvPr id="14" name="Oval 13"/>
          <p:cNvSpPr/>
          <p:nvPr/>
        </p:nvSpPr>
        <p:spPr>
          <a:xfrm>
            <a:off x="1097280" y="5212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234440" y="516636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Industry-Appropriate Content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4440" y="530352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Cost initiatives must match company's operational profile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12801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Risk Mitigation Strategies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1645920"/>
            <a:ext cx="4572000" cy="16459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7315200" y="1645920"/>
            <a:ext cx="91440" cy="1645920"/>
          </a:xfrm>
          <a:prstGeom prst="rect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589520" y="1737360"/>
            <a:ext cx="4114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B5975B"/>
                </a:solidFill>
                <a:latin typeface="Arial"/>
              </a:rPr>
              <a:t>Risk Mitigation Data Required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1965960"/>
            <a:ext cx="411480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LLM must generate industry-specific risk mitigation strategies based on company business model and market risks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9520" y="2331720"/>
            <a:ext cx="4114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Key Benefits: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2514600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LLM data required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2633472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No generic fallbacks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2400" y="2752344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Industry-specific content needed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0" y="3474720"/>
            <a:ext cx="4572000" cy="73152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7498079" y="3566160"/>
            <a:ext cx="42062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 - DATA REQUIRED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98079" y="3703320"/>
            <a:ext cx="42062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LLM must generate professional banker analysis based on company-specific risk profile and market positioning.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Netflix, Inc.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Considerations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Considerations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Mitigants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Netflix, Inc.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Process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Key Diligence Topics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Risk Factors &amp; Mitigants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1371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Investment Highlights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3657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Process Next Steps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Netflix, Inc.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Product &amp; Service Market Coverage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583680" y="1645920"/>
          <a:ext cx="18288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731520"/>
              </a:tblGrid>
              <a:tr h="853440"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No data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Please provide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coverage_table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in JSON data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7" name="Rectangle 6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858000" y="5394960"/>
            <a:ext cx="448056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200" b="0">
                <a:solidFill>
                  <a:srgbClr val="404040"/>
                </a:solidFill>
                <a:latin typeface="Arial"/>
              </a:rPr>
              <a:t>Key operational metrics will be displayed here when data is available.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Netflix, Inc.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Revenue &amp; EBITDA (2020-2024E)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/>
              <a:t>Renderer error: chart data contains no categories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500" b="1">
                <a:solidFill>
                  <a:srgbClr val="581C87"/>
                </a:solidFill>
                <a:latin typeface="Aptos"/>
              </a:rPr>
              <a:t>Management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581C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900">
                <a:solidFill>
                  <a:srgbClr val="6B7280"/>
                </a:solidFill>
                <a:latin typeface="Aptos"/>
              </a:defRPr>
            </a:pPr>
            <a:r>
              <a:t>Confidential | September 11,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900">
                <a:solidFill>
                  <a:srgbClr val="6B7280"/>
                </a:solidFill>
                <a:latin typeface="Aptos"/>
              </a:defRPr>
            </a:pPr>
            <a:r>
              <a:t>Netflix, Inc.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Growth Strategy &amp; Projections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Multi-Pronged Growth Strategy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1828800"/>
            <a:ext cx="50292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Growth strategies not available.</a:t>
            </a:r>
          </a:p>
          <a:p>
            <a:pPr algn="l"/>
          </a:p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LLM must generate industry-specific growth initiatives based on company business model and market opportunities.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&amp; EBITDA Projections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2286000"/>
            <a:ext cx="50292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Financial projections chart will be displayed when data is available.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4023360"/>
            <a:ext cx="11430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Key Planning Assumptions</a:t>
            </a:r>
          </a:p>
        </p:txBody>
      </p:sp>
      <p:sp>
        <p:nvSpPr>
          <p:cNvPr id="9" name="Oval 8"/>
          <p:cNvSpPr/>
          <p:nvPr/>
        </p:nvSpPr>
        <p:spPr>
          <a:xfrm>
            <a:off x="6400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772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Market growth projections and economic indicators</a:t>
            </a:r>
          </a:p>
        </p:txBody>
      </p:sp>
      <p:sp>
        <p:nvSpPr>
          <p:cNvPr id="11" name="Oval 10"/>
          <p:cNvSpPr/>
          <p:nvPr/>
        </p:nvSpPr>
        <p:spPr>
          <a:xfrm>
            <a:off x="6400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772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Regulatory environment and compliance requirements</a:t>
            </a:r>
          </a:p>
        </p:txBody>
      </p:sp>
      <p:sp>
        <p:nvSpPr>
          <p:cNvPr id="13" name="Oval 12"/>
          <p:cNvSpPr/>
          <p:nvPr/>
        </p:nvSpPr>
        <p:spPr>
          <a:xfrm>
            <a:off x="6400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772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Technology adoption and digital transformation ROI</a:t>
            </a:r>
          </a:p>
        </p:txBody>
      </p:sp>
      <p:sp>
        <p:nvSpPr>
          <p:cNvPr id="15" name="Oval 14"/>
          <p:cNvSpPr/>
          <p:nvPr/>
        </p:nvSpPr>
        <p:spPr>
          <a:xfrm>
            <a:off x="65836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7208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Capital allocation and investment priorities</a:t>
            </a:r>
          </a:p>
        </p:txBody>
      </p:sp>
      <p:sp>
        <p:nvSpPr>
          <p:cNvPr id="17" name="Oval 16"/>
          <p:cNvSpPr/>
          <p:nvPr/>
        </p:nvSpPr>
        <p:spPr>
          <a:xfrm>
            <a:off x="65836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7208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ESG commitments and sustainability targets</a:t>
            </a:r>
          </a:p>
        </p:txBody>
      </p:sp>
      <p:sp>
        <p:nvSpPr>
          <p:cNvPr id="19" name="Oval 18"/>
          <p:cNvSpPr/>
          <p:nvPr/>
        </p:nvSpPr>
        <p:spPr>
          <a:xfrm>
            <a:off x="65836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67208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Competitive positioning and market dynamics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Netflix, Inc.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Competitive Positioning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4864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1188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Competitive Assessment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1828800"/>
            <a:ext cx="5029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404040"/>
                </a:solidFill>
                <a:latin typeface="Arial"/>
              </a:defRPr>
            </a:pPr>
            <a:r>
              <a:t>Competitive assessment data not available. Please ensure LLM generates comprehensive competitor analysis.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Precedent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EV/Revenue Multiples by Transaction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920" y="3383280"/>
            <a:ext cx="2804160" cy="9144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645920" y="3566160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T1</a:t>
            </a:r>
          </a:p>
        </p:txBody>
      </p:sp>
      <p:sp>
        <p:nvSpPr>
          <p:cNvPr id="7" name="Rectangle 6"/>
          <p:cNvSpPr/>
          <p:nvPr/>
        </p:nvSpPr>
        <p:spPr>
          <a:xfrm>
            <a:off x="4541520" y="3383280"/>
            <a:ext cx="2804160" cy="9144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41520" y="3566160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T2</a:t>
            </a:r>
          </a:p>
        </p:txBody>
      </p:sp>
      <p:sp>
        <p:nvSpPr>
          <p:cNvPr id="9" name="Rectangle 8"/>
          <p:cNvSpPr/>
          <p:nvPr/>
        </p:nvSpPr>
        <p:spPr>
          <a:xfrm>
            <a:off x="7437120" y="3383280"/>
            <a:ext cx="2804160" cy="9144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437120" y="3566160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T3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65760" y="4389120"/>
          <a:ext cx="1188720" cy="204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</a:tblGrid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Date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Target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Acquirer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EV/Revenue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600200" y="4389120"/>
          <a:ext cx="8686800" cy="204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Transaction 1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Transaction 2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Transaction 3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Data Format Issue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Data Format Issue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Data Format Issue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Data Issue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Data Issue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Data Issue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Data Issue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Data Issue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Data Issue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Netflix, Inc.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Valuation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10058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Implied EV/Post IRFS-16 EBITDA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22860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404040"/>
                </a:solidFill>
                <a:latin typeface="Arial"/>
              </a:defRPr>
            </a:pPr>
            <a:r>
              <a:t>Valuation data not found. Available data keys: ['title', 'valuation_data']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