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800.0</c:v>
                </c:pt>
                <c:pt idx="1">
                  <c:v>1200.0</c:v>
                </c:pt>
                <c:pt idx="2">
                  <c:v>1900.0</c:v>
                </c:pt>
                <c:pt idx="3">
                  <c:v>3000.0</c:v>
                </c:pt>
                <c:pt idx="4">
                  <c:v>3700.0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-20.0</c:v>
                </c:pt>
                <c:pt idx="1">
                  <c:v>-10.0</c:v>
                </c:pt>
                <c:pt idx="2">
                  <c:v>0.0</c:v>
                </c:pt>
                <c:pt idx="3">
                  <c:v>60.0</c:v>
                </c:pt>
                <c:pt idx="4">
                  <c:v>200.0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4440.0"/>
          <c:min val="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EBITDA Margin %</c:v>
                </c:pt>
              </c:strCache>
            </c:strRef>
          </c:tx>
          <c:spPr>
            <a:ln w="38100">
              <a:solidFill>
                <a:srgbClr val="B5975B"/>
              </a:solidFill>
            </a:ln>
          </c:spPr>
          <c:dPt>
            <c:idx val="0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1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2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3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4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cat>
            <c:strRef>
              <c:f>Sheet1!$A$2:$A$6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85.0</c:v>
                </c:pt>
                <c:pt idx="1">
                  <c:v>85.0</c:v>
                </c:pt>
                <c:pt idx="2">
                  <c:v>85.0</c:v>
                </c:pt>
                <c:pt idx="3">
                  <c:v>80.0</c:v>
                </c:pt>
                <c:pt idx="4">
                  <c:v>80.0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11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($M)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Snowflake</c:v>
                </c:pt>
                <c:pt idx="1">
                  <c:v>Google BigQuery</c:v>
                </c:pt>
                <c:pt idx="2">
                  <c:v>MongoDB</c:v>
                </c:pt>
                <c:pt idx="3">
                  <c:v>Oracle Database</c:v>
                </c:pt>
                <c:pt idx="4">
                  <c:v>Yellowbrick Data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2.7</c:v>
                </c:pt>
                <c:pt idx="1">
                  <c:v>1.2</c:v>
                </c:pt>
                <c:pt idx="2">
                  <c:v>1.6</c:v>
                </c:pt>
                <c:pt idx="3">
                  <c:v>50.0</c:v>
                </c:pt>
                <c:pt idx="4">
                  <c:v>60.0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72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cat>
            <c:strRef>
              <c:f>Sheet1!$A$2:$A$4</c:f>
              <c:strCache>
                <c:ptCount val="3"/>
                <c:pt idx="0">
                  <c:v>2025E</c:v>
                </c:pt>
                <c:pt idx="1">
                  <c:v>2026E</c:v>
                </c:pt>
                <c:pt idx="2">
                  <c:v>2027E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3700.0</c:v>
                </c:pt>
                <c:pt idx="1">
                  <c:v>5200.0</c:v>
                </c:pt>
                <c:pt idx="2">
                  <c:v>7000.0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cat>
            <c:strRef>
              <c:f>Sheet1!$A$2:$A$4</c:f>
              <c:strCache>
                <c:ptCount val="3"/>
                <c:pt idx="0">
                  <c:v>2025E</c:v>
                </c:pt>
                <c:pt idx="1">
                  <c:v>2026E</c:v>
                </c:pt>
                <c:pt idx="2">
                  <c:v>2027E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200.0</c:v>
                </c:pt>
                <c:pt idx="1">
                  <c:v>350.0</c:v>
                </c:pt>
                <c:pt idx="2">
                  <c:v>600.0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Management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74320" y="1325880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Chief Executive Officer - Ali Ghodsi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" y="1645920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Led Databricks since 2016, driving global expansion and platform innovation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" y="2020824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VP of Engineering &amp; Product; pivotal in commercializing Apache Spark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" y="2395728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PhD in Computer Science from KTH/Royal Institute of Technology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" y="2770632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Advocated open standards and lakehouse architecture globally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" y="3145536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Instrumental in $10B+ funding rounds and $100B+ valuation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320" y="3593592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Executive Chairman - Ion Stoica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320" y="3913632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Co-founder of Databricks; transitioned from CEO to Chairman in 2016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4320" y="4288536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Strategic guidance on M&amp;A, governance, and R&amp;D priorities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320" y="4663440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Professor &amp; Department Chair at UC Berkeley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4320" y="5001768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Co-founder of Conviva and NetSeer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320" y="5340096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Built alliances with leading tech companies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69080" y="1325880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Vice President of Engineering - Patrick Wendell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69080" y="1645920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Leads global engineering teams for platform reliability and performance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69080" y="2020824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Early Spark innovator; co-authored Spark components at Berkeley AMPLab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9080" y="2395728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BS/MS in Computer Science from UC Berkeley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69080" y="2734056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Scaled Spark and Lakehouse for enterprise adoption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9080" y="3108960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Expert in distributed systems and open-source management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69080" y="3557016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Chief Product Officer - Reynold Xin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69080" y="3877056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Oversees product vision and strategy for Spark, Delta Lake, MLflow, and AI tools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69080" y="4251960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Led launch of Spark SQL, Delta Lake 2.0, and Agent Bricks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69080" y="4626864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PhD in Computer Science from UC Berkeley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69080" y="4965192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Background in open-source data platforms and enterprise adoption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69080" y="5340096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Drives integration of AI/GenAI features into Databricks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63840" y="1325880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Chief Revenue Officer - Ron Gabrisko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63840" y="1645920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Joined Databricks in 2016; leads global sales and revenue operations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63840" y="2020824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Scaled enterprise client base to 11,500+ by 2025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63840" y="2395728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Background in scaling sales at high-growth SaaS firms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63840" y="2770632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Developed strategic partnerships with Anthropic, Meta, SAP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63840" y="3145536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Responsible for $3.7B ARR milestone in 2025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63840" y="3557016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VP, Emerging Enterprise &amp; Digital Natives (EMEA) - Nico Gaviola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63840" y="3877056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Appointed May 2025 to drive adoption in EMEA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63840" y="4215384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Joined from Google Cloud, Director of Data and AI, South EMEA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63840" y="4590288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Led digital transformation for Flo Health, Kraken, Skyscanner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63840" y="4965192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Focuses on scaling Databricks across regulated/high-growth markets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63840" y="5340096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Leads Data Intelligence Days events and AI training in EMEA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Valuation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10058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Implied EV/Post IRFS-16 EBITDA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645920"/>
          <a:ext cx="112471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4114800"/>
                <a:gridCol w="1828800"/>
                <a:gridCol w="1371600"/>
                <a:gridCol w="2103120"/>
              </a:tblGrid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Methodology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Commentary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Enterprise Value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22A' / 23E (Rev)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Trading Multiples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Supported by $3.7B ARR, 50% growth, justified premium vs. Snowflake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$100B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EV/Revenue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33x / 27x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Discounted Cash Flow (DCF)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Assumes 38% CAGR, 80% GM, FCF+ by 2027, 4% terminal growth, 11% discount rate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$105B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DCF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n/a / 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Strategic Transactions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Series K round led by top VCs, oversubscribed, reflects institutional demand for AI growth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$100B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Funding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n/a / 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Process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Key Diligence Topics</a:t>
            </a:r>
          </a:p>
        </p:txBody>
      </p:sp>
      <p:sp>
        <p:nvSpPr>
          <p:cNvPr id="5" name="Oval 4"/>
          <p:cNvSpPr/>
          <p:nvPr/>
        </p:nvSpPr>
        <p:spPr>
          <a:xfrm>
            <a:off x="5943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31520" y="1691640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Legal: structure, contracts, IP, compliance</a:t>
            </a:r>
          </a:p>
        </p:txBody>
      </p:sp>
      <p:sp>
        <p:nvSpPr>
          <p:cNvPr id="7" name="Oval 6"/>
          <p:cNvSpPr/>
          <p:nvPr/>
        </p:nvSpPr>
        <p:spPr>
          <a:xfrm>
            <a:off x="5943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31520" y="2075688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Financial: revenue streams, customer concentration, cash flows, debt</a:t>
            </a:r>
          </a:p>
        </p:txBody>
      </p:sp>
      <p:sp>
        <p:nvSpPr>
          <p:cNvPr id="9" name="Oval 8"/>
          <p:cNvSpPr/>
          <p:nvPr/>
        </p:nvSpPr>
        <p:spPr>
          <a:xfrm>
            <a:off x="5943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31520" y="2459736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Operational: org structure, scalability, talent retention</a:t>
            </a:r>
          </a:p>
        </p:txBody>
      </p:sp>
      <p:sp>
        <p:nvSpPr>
          <p:cNvPr id="11" name="Oval 10"/>
          <p:cNvSpPr/>
          <p:nvPr/>
        </p:nvSpPr>
        <p:spPr>
          <a:xfrm>
            <a:off x="594360" y="29169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31520" y="2843784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Technology: platform architecture, codebase, technical debt, roadmap</a:t>
            </a:r>
          </a:p>
        </p:txBody>
      </p:sp>
      <p:sp>
        <p:nvSpPr>
          <p:cNvPr id="13" name="Oval 12"/>
          <p:cNvSpPr/>
          <p:nvPr/>
        </p:nvSpPr>
        <p:spPr>
          <a:xfrm>
            <a:off x="594360" y="3300984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31520" y="3227832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Cybersecurity: data protection, breach history, regulatory compliance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3657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Risk Factors &amp; Mitigants</a:t>
            </a:r>
          </a:p>
        </p:txBody>
      </p:sp>
      <p:sp>
        <p:nvSpPr>
          <p:cNvPr id="16" name="Oval 15"/>
          <p:cNvSpPr/>
          <p:nvPr/>
        </p:nvSpPr>
        <p:spPr>
          <a:xfrm>
            <a:off x="594360" y="403250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31520" y="397763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Integration complexity - cloud, data, ops</a:t>
            </a:r>
          </a:p>
        </p:txBody>
      </p:sp>
      <p:sp>
        <p:nvSpPr>
          <p:cNvPr id="18" name="Oval 17"/>
          <p:cNvSpPr/>
          <p:nvPr/>
        </p:nvSpPr>
        <p:spPr>
          <a:xfrm>
            <a:off x="3291840" y="403250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3429000" y="397763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Dedicated integration team led by technology leader</a:t>
            </a:r>
          </a:p>
        </p:txBody>
      </p:sp>
      <p:sp>
        <p:nvSpPr>
          <p:cNvPr id="20" name="Oval 19"/>
          <p:cNvSpPr/>
          <p:nvPr/>
        </p:nvSpPr>
        <p:spPr>
          <a:xfrm>
            <a:off x="594360" y="435254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731520" y="429767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Customer retention - risk of disruption/churn</a:t>
            </a:r>
          </a:p>
        </p:txBody>
      </p:sp>
      <p:sp>
        <p:nvSpPr>
          <p:cNvPr id="22" name="Oval 21"/>
          <p:cNvSpPr/>
          <p:nvPr/>
        </p:nvSpPr>
        <p:spPr>
          <a:xfrm>
            <a:off x="3291840" y="435254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3429000" y="429767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Retention packages for key talent</a:t>
            </a:r>
          </a:p>
        </p:txBody>
      </p:sp>
      <p:sp>
        <p:nvSpPr>
          <p:cNvPr id="24" name="Oval 23"/>
          <p:cNvSpPr/>
          <p:nvPr/>
        </p:nvSpPr>
        <p:spPr>
          <a:xfrm>
            <a:off x="594360" y="467258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31520" y="461771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Talent flight - retaining key leaders</a:t>
            </a:r>
          </a:p>
        </p:txBody>
      </p:sp>
      <p:sp>
        <p:nvSpPr>
          <p:cNvPr id="26" name="Oval 25"/>
          <p:cNvSpPr/>
          <p:nvPr/>
        </p:nvSpPr>
        <p:spPr>
          <a:xfrm>
            <a:off x="3291840" y="467258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3429000" y="461771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Proactive customer communication and churn prevention</a:t>
            </a:r>
          </a:p>
        </p:txBody>
      </p:sp>
      <p:sp>
        <p:nvSpPr>
          <p:cNvPr id="28" name="Oval 27"/>
          <p:cNvSpPr/>
          <p:nvPr/>
        </p:nvSpPr>
        <p:spPr>
          <a:xfrm>
            <a:off x="594360" y="4992622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731520" y="4937758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Data security/privacy - governance and compliance</a:t>
            </a:r>
          </a:p>
        </p:txBody>
      </p:sp>
      <p:sp>
        <p:nvSpPr>
          <p:cNvPr id="30" name="Oval 29"/>
          <p:cNvSpPr/>
          <p:nvPr/>
        </p:nvSpPr>
        <p:spPr>
          <a:xfrm>
            <a:off x="3291840" y="4992622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3429000" y="4937758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Robust cybersecurity audits and remediation</a:t>
            </a:r>
          </a:p>
        </p:txBody>
      </p:sp>
      <p:sp>
        <p:nvSpPr>
          <p:cNvPr id="32" name="Oval 31"/>
          <p:cNvSpPr/>
          <p:nvPr/>
        </p:nvSpPr>
        <p:spPr>
          <a:xfrm>
            <a:off x="594360" y="531266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731520" y="525779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Technology redundancy - platform overlap/slowed integration</a:t>
            </a:r>
          </a:p>
        </p:txBody>
      </p:sp>
      <p:sp>
        <p:nvSpPr>
          <p:cNvPr id="34" name="Oval 33"/>
          <p:cNvSpPr/>
          <p:nvPr/>
        </p:nvSpPr>
        <p:spPr>
          <a:xfrm>
            <a:off x="3291840" y="531266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3429000" y="525779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Staged integration prioritizing critical systems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00800" y="1371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Synergy Opportunities</a:t>
            </a:r>
          </a:p>
        </p:txBody>
      </p:sp>
      <p:sp>
        <p:nvSpPr>
          <p:cNvPr id="37" name="Oval 36"/>
          <p:cNvSpPr/>
          <p:nvPr/>
        </p:nvSpPr>
        <p:spPr>
          <a:xfrm>
            <a:off x="65379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6675120" y="16916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Product/platform integration with acquirer’s data stack</a:t>
            </a:r>
          </a:p>
        </p:txBody>
      </p:sp>
      <p:sp>
        <p:nvSpPr>
          <p:cNvPr id="39" name="Oval 38"/>
          <p:cNvSpPr/>
          <p:nvPr/>
        </p:nvSpPr>
        <p:spPr>
          <a:xfrm>
            <a:off x="65379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6675120" y="2075688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Go-to-market leverage via global sales/partner networks</a:t>
            </a:r>
          </a:p>
        </p:txBody>
      </p:sp>
      <p:sp>
        <p:nvSpPr>
          <p:cNvPr id="41" name="Oval 40"/>
          <p:cNvSpPr/>
          <p:nvPr/>
        </p:nvSpPr>
        <p:spPr>
          <a:xfrm>
            <a:off x="65379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6675120" y="2459736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Enterprise cross-selling and solution adoption</a:t>
            </a:r>
          </a:p>
        </p:txBody>
      </p:sp>
      <p:sp>
        <p:nvSpPr>
          <p:cNvPr id="43" name="Oval 42"/>
          <p:cNvSpPr/>
          <p:nvPr/>
        </p:nvSpPr>
        <p:spPr>
          <a:xfrm>
            <a:off x="6537960" y="29169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TextBox 43"/>
          <p:cNvSpPr txBox="1"/>
          <p:nvPr/>
        </p:nvSpPr>
        <p:spPr>
          <a:xfrm>
            <a:off x="6675120" y="2843784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Cloud optimization and scale economies</a:t>
            </a:r>
          </a:p>
        </p:txBody>
      </p:sp>
      <p:sp>
        <p:nvSpPr>
          <p:cNvPr id="45" name="Oval 44"/>
          <p:cNvSpPr/>
          <p:nvPr/>
        </p:nvSpPr>
        <p:spPr>
          <a:xfrm>
            <a:off x="6537960" y="3300984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675120" y="3227832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Unified R&amp;D acceleration for AI innovation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00800" y="3657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Transaction Timeline</a:t>
            </a:r>
          </a:p>
        </p:txBody>
      </p:sp>
      <p:sp>
        <p:nvSpPr>
          <p:cNvPr id="48" name="Oval 47"/>
          <p:cNvSpPr/>
          <p:nvPr/>
        </p:nvSpPr>
        <p:spPr>
          <a:xfrm>
            <a:off x="6537960" y="403250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/>
          <p:cNvSpPr txBox="1"/>
          <p:nvPr/>
        </p:nvSpPr>
        <p:spPr>
          <a:xfrm>
            <a:off x="6675120" y="397763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Weeks 0-2: NDA, preliminary data room, high-level diligence</a:t>
            </a:r>
          </a:p>
        </p:txBody>
      </p:sp>
      <p:sp>
        <p:nvSpPr>
          <p:cNvPr id="50" name="Oval 49"/>
          <p:cNvSpPr/>
          <p:nvPr/>
        </p:nvSpPr>
        <p:spPr>
          <a:xfrm>
            <a:off x="6537960" y="435254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6675120" y="429767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Weeks 3-6: Deep-dive diligence (legal, financial, tech, ops, HR, cyber)</a:t>
            </a:r>
          </a:p>
        </p:txBody>
      </p:sp>
      <p:sp>
        <p:nvSpPr>
          <p:cNvPr id="52" name="Oval 51"/>
          <p:cNvSpPr/>
          <p:nvPr/>
        </p:nvSpPr>
        <p:spPr>
          <a:xfrm>
            <a:off x="6537960" y="467258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TextBox 52"/>
          <p:cNvSpPr txBox="1"/>
          <p:nvPr/>
        </p:nvSpPr>
        <p:spPr>
          <a:xfrm>
            <a:off x="6675120" y="461771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Weeks 7-8: Final site visits, confirmatory diligence, integration planning</a:t>
            </a:r>
          </a:p>
        </p:txBody>
      </p:sp>
      <p:sp>
        <p:nvSpPr>
          <p:cNvPr id="54" name="Oval 53"/>
          <p:cNvSpPr/>
          <p:nvPr/>
        </p:nvSpPr>
        <p:spPr>
          <a:xfrm>
            <a:off x="6537960" y="499262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675120" y="4937758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Weeks 9-10: Negotiation, documentation, board approvals, signing</a:t>
            </a:r>
          </a:p>
        </p:txBody>
      </p:sp>
      <p:sp>
        <p:nvSpPr>
          <p:cNvPr id="56" name="Oval 55"/>
          <p:cNvSpPr/>
          <p:nvPr/>
        </p:nvSpPr>
        <p:spPr>
          <a:xfrm>
            <a:off x="6537960" y="531266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TextBox 56"/>
          <p:cNvSpPr txBox="1"/>
          <p:nvPr/>
        </p:nvSpPr>
        <p:spPr>
          <a:xfrm>
            <a:off x="6675120" y="525779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Weeks 11-12: Closing, public announcement, Day 1 integration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Growth Strategy &amp; Financial Projections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Multi-Pronged Growth Strategy</a:t>
            </a:r>
          </a:p>
        </p:txBody>
      </p:sp>
      <p:sp>
        <p:nvSpPr>
          <p:cNvPr id="5" name="Oval 4"/>
          <p:cNvSpPr/>
          <p:nvPr/>
        </p:nvSpPr>
        <p:spPr>
          <a:xfrm>
            <a:off x="640080" y="16459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77240" y="16002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Accelerate AI platform leadership with Agent Bricks and Lakebase</a:t>
            </a:r>
          </a:p>
        </p:txBody>
      </p:sp>
      <p:sp>
        <p:nvSpPr>
          <p:cNvPr id="7" name="Oval 6"/>
          <p:cNvSpPr/>
          <p:nvPr/>
        </p:nvSpPr>
        <p:spPr>
          <a:xfrm>
            <a:off x="640080" y="19659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77240" y="19202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Expand global enterprise footprint in regulated/high-growth markets</a:t>
            </a:r>
          </a:p>
        </p:txBody>
      </p:sp>
      <p:sp>
        <p:nvSpPr>
          <p:cNvPr id="9" name="Oval 8"/>
          <p:cNvSpPr/>
          <p:nvPr/>
        </p:nvSpPr>
        <p:spPr>
          <a:xfrm>
            <a:off x="640080" y="22860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77240" y="22402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Launch new products and deepen open-source technology integration</a:t>
            </a:r>
          </a:p>
        </p:txBody>
      </p:sp>
      <p:sp>
        <p:nvSpPr>
          <p:cNvPr id="11" name="Oval 10"/>
          <p:cNvSpPr/>
          <p:nvPr/>
        </p:nvSpPr>
        <p:spPr>
          <a:xfrm>
            <a:off x="640080" y="260603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77240" y="256031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Increase large enterprise penetration and premium contract values</a:t>
            </a:r>
          </a:p>
        </p:txBody>
      </p:sp>
      <p:sp>
        <p:nvSpPr>
          <p:cNvPr id="13" name="Oval 12"/>
          <p:cNvSpPr/>
          <p:nvPr/>
        </p:nvSpPr>
        <p:spPr>
          <a:xfrm>
            <a:off x="640080" y="2926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77240" y="28803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Drive M&amp;A to enhance platform capabilities and governance</a:t>
            </a:r>
          </a:p>
        </p:txBody>
      </p:sp>
      <p:graphicFrame>
        <p:nvGraphicFramePr>
          <p:cNvPr id="15" name="Chart 14"/>
          <p:cNvGraphicFramePr>
            <a:graphicFrameLocks noGrp="1"/>
          </p:cNvGraphicFramePr>
          <p:nvPr/>
        </p:nvGraphicFramePr>
        <p:xfrm>
          <a:off x="6858000" y="1280160"/>
          <a:ext cx="50292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58000" y="329184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&amp; EBITDA Projections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0" y="356616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■ Revenue (USD millions)  ■ EBITDA (USD millions)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4023360"/>
            <a:ext cx="11430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Key Planning Assumptions</a:t>
            </a:r>
          </a:p>
        </p:txBody>
      </p:sp>
      <p:sp>
        <p:nvSpPr>
          <p:cNvPr id="19" name="Oval 18"/>
          <p:cNvSpPr/>
          <p:nvPr/>
        </p:nvSpPr>
        <p:spPr>
          <a:xfrm>
            <a:off x="6400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772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Market growth projections and economic indicators</a:t>
            </a:r>
          </a:p>
        </p:txBody>
      </p:sp>
      <p:sp>
        <p:nvSpPr>
          <p:cNvPr id="21" name="Oval 20"/>
          <p:cNvSpPr/>
          <p:nvPr/>
        </p:nvSpPr>
        <p:spPr>
          <a:xfrm>
            <a:off x="6400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772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Regulatory environment and compliance requirements</a:t>
            </a:r>
          </a:p>
        </p:txBody>
      </p:sp>
      <p:sp>
        <p:nvSpPr>
          <p:cNvPr id="23" name="Oval 22"/>
          <p:cNvSpPr/>
          <p:nvPr/>
        </p:nvSpPr>
        <p:spPr>
          <a:xfrm>
            <a:off x="6400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772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Technology adoption and digital transformation ROI</a:t>
            </a:r>
          </a:p>
        </p:txBody>
      </p:sp>
      <p:sp>
        <p:nvSpPr>
          <p:cNvPr id="25" name="Oval 24"/>
          <p:cNvSpPr/>
          <p:nvPr/>
        </p:nvSpPr>
        <p:spPr>
          <a:xfrm>
            <a:off x="65836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67208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Capital allocation and investment priorities</a:t>
            </a:r>
          </a:p>
        </p:txBody>
      </p:sp>
      <p:sp>
        <p:nvSpPr>
          <p:cNvPr id="27" name="Oval 26"/>
          <p:cNvSpPr/>
          <p:nvPr/>
        </p:nvSpPr>
        <p:spPr>
          <a:xfrm>
            <a:off x="65836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7208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ESG commitments and sustainability targets</a:t>
            </a:r>
          </a:p>
        </p:txBody>
      </p:sp>
      <p:sp>
        <p:nvSpPr>
          <p:cNvPr id="29" name="Oval 28"/>
          <p:cNvSpPr/>
          <p:nvPr/>
        </p:nvSpPr>
        <p:spPr>
          <a:xfrm>
            <a:off x="65836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7208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Competitive positioning and market dynamics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SEA Conglomerate Strategic Buyers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1127729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914400"/>
                <a:gridCol w="3840480"/>
                <a:gridCol w="2011680"/>
                <a:gridCol w="1645920"/>
                <a:gridCol w="1218895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shareholders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financials (US$m)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Contact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Microsoft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Global cloud and enterprise AI leader; strategic partner for Azure Databricks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Vanguard, BlackRock, State Street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$2.8T market cap, $240B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investor@microsoft.com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Alphabet (Google)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Parent of Google Cloud, leader in AI/data infrastructure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Vanguard, BlackRock, Fidelity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$2.1T market cap, $318B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ir@abc.xyz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SAP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Germany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Enterprise application/cloud platform leader expanding into cloud-native data and AI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SAP SE (founders/executive)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$200B market cap, $34B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investor@sap.com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Tencent Holdings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China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Chinese tech conglomerate with global cloud/AI operations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Ma Huateng (founder/CEO)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$480B market cap, $89B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ir@tencent.com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Financial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Investment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Silver Lake Partners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leader in technology-focused private equity investments.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Tech scaling, M&amp;A, operational discipline.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Deep tech PE expertise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Vista Equity Partners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PE firm specializing in software/data platforms and operational excellence.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Operational improvement, bolt-on acquisitions, IPO support.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Software operational focus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TPG Growth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Growth equity investor with global tech and digital focus.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Growth capital, sector networks, international access.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(8/10) - Growth, less operational depth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Blackstone Group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alternative asset manager with large-scale enterprise/tech investments.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Capital, enterprise networks, exit strategies.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Broad, less tech focused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Financial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Investment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Silver Lake Partners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leader in technology-focused private equity investments.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Tech scaling, M&amp;A, operational discipline.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Deep tech PE expertise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Vista Equity Partners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PE firm specializing in software/data platforms and operational excellence.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Operational improvement, bolt-on acquisitions, IPO support.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Software operational focus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TPG Growth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Growth equity investor with global tech and digital focus.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Growth capital, sector networks, international access.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(8/10) - Growth, less operational depth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Blackstone Group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alternative asset manager with large-scale enterprise/tech investments.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Capital, enterprise networks, exit strategies.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Broad, less tech focused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Company - 5-Year Financial Performance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86384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9" name="TextBox 8"/>
          <p:cNvSpPr txBox="1"/>
          <p:nvPr/>
        </p:nvSpPr>
        <p:spPr>
          <a:xfrm>
            <a:off x="786384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80%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84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11" name="TextBox 10"/>
          <p:cNvSpPr txBox="1"/>
          <p:nvPr/>
        </p:nvSpPr>
        <p:spPr>
          <a:xfrm>
            <a:off x="786384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12" name="Rectangle 11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584448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14" name="TextBox 13"/>
          <p:cNvSpPr txBox="1"/>
          <p:nvPr/>
        </p:nvSpPr>
        <p:spPr>
          <a:xfrm>
            <a:off x="3584448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140%+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4448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16" name="TextBox 15"/>
          <p:cNvSpPr txBox="1"/>
          <p:nvPr/>
        </p:nvSpPr>
        <p:spPr>
          <a:xfrm>
            <a:off x="3584448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17" name="Rectangle 16"/>
          <p:cNvSpPr/>
          <p:nvPr/>
        </p:nvSpPr>
        <p:spPr>
          <a:xfrm>
            <a:off x="6291072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382512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19" name="TextBox 18"/>
          <p:cNvSpPr txBox="1"/>
          <p:nvPr/>
        </p:nvSpPr>
        <p:spPr>
          <a:xfrm>
            <a:off x="6382512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11,500+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2512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21" name="TextBox 20"/>
          <p:cNvSpPr txBox="1"/>
          <p:nvPr/>
        </p:nvSpPr>
        <p:spPr>
          <a:xfrm>
            <a:off x="6382512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22" name="Rectangle 21"/>
          <p:cNvSpPr/>
          <p:nvPr/>
        </p:nvSpPr>
        <p:spPr>
          <a:xfrm>
            <a:off x="9089136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80576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24" name="TextBox 23"/>
          <p:cNvSpPr txBox="1"/>
          <p:nvPr/>
        </p:nvSpPr>
        <p:spPr>
          <a:xfrm>
            <a:off x="9180576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$208,696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80576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26" name="TextBox 25"/>
          <p:cNvSpPr txBox="1"/>
          <p:nvPr/>
        </p:nvSpPr>
        <p:spPr>
          <a:xfrm>
            <a:off x="9180576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27" name="TextBox 26"/>
          <p:cNvSpPr txBox="1"/>
          <p:nvPr/>
        </p:nvSpPr>
        <p:spPr>
          <a:xfrm>
            <a:off x="914400" y="5212080"/>
            <a:ext cx="64008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Growth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" y="5440680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2023: $1.9B (+58% YoY)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" y="5605272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2024: $3.0B (+58% YoY)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" y="5769864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2025E: $3.7B (+50% YoY)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98079" y="512064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7680960" y="5212080"/>
            <a:ext cx="402336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 View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80960" y="5394960"/>
            <a:ext cx="402336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Databricks is one of the fastest-growing enterprise software firms globally, with strong gross margins and robust enterprise adoption.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" y="630936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September 08, 2025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686800" y="630936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Moelis &amp; Company Investment Opportunity    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Margin &amp; Cost Resilience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Margin &amp; Cost Resilience (2021-2025)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645920"/>
          <a:ext cx="54864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3749039"/>
            <a:ext cx="22860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800" b="0">
                <a:solidFill>
                  <a:srgbClr val="404040"/>
                </a:solidFill>
                <a:latin typeface="Arial"/>
              </a:rPr>
              <a:t>Source: Company financials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233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Cost Management &amp; Efficiency Initiatives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4389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234440" y="434340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Cloud-Native Architecture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4440" y="448056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Optimizes compute and storage to reduce infrastructure overhead</a:t>
            </a:r>
          </a:p>
        </p:txBody>
      </p:sp>
      <p:sp>
        <p:nvSpPr>
          <p:cNvPr id="11" name="Oval 10"/>
          <p:cNvSpPr/>
          <p:nvPr/>
        </p:nvSpPr>
        <p:spPr>
          <a:xfrm>
            <a:off x="10972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234440" y="475488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Tiered Billing Model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4440" y="48920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Pay-as-you-go pricing for predictable scaling</a:t>
            </a:r>
          </a:p>
        </p:txBody>
      </p:sp>
      <p:sp>
        <p:nvSpPr>
          <p:cNvPr id="14" name="Oval 13"/>
          <p:cNvSpPr/>
          <p:nvPr/>
        </p:nvSpPr>
        <p:spPr>
          <a:xfrm>
            <a:off x="1097280" y="5212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234440" y="516636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Enterprise Features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4440" y="530352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Premium security/governance supports margin expansion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12801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Risk Mitigation Strategies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1645920"/>
            <a:ext cx="4572000" cy="16459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7315200" y="1645920"/>
            <a:ext cx="91440" cy="1645920"/>
          </a:xfrm>
          <a:prstGeom prst="rect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589520" y="1737360"/>
            <a:ext cx="4114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B5975B"/>
                </a:solidFill>
                <a:latin typeface="Arial"/>
              </a:rPr>
              <a:t>Risk Mitigation Strategy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1965960"/>
            <a:ext cx="411480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Diversified multi-cloud operations, automated scaling, advanced governance, and focus on free cash flow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9520" y="2331720"/>
            <a:ext cx="4114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Key Benefits: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2514600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Reduced risk exposure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2633472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Enhanced stability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2400" y="2752344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Improved resilience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0" y="3474720"/>
            <a:ext cx="4572000" cy="73152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7498079" y="3566160"/>
            <a:ext cx="42062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98079" y="3703320"/>
            <a:ext cx="42062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Strong cost discipline and risk management framework support sustainable profitability.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Considerations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Considerations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Mitigants</a:t>
            </a:r>
          </a:p>
        </p:txBody>
      </p:sp>
      <p:sp>
        <p:nvSpPr>
          <p:cNvPr id="6" name="Oval 5"/>
          <p:cNvSpPr/>
          <p:nvPr/>
        </p:nvSpPr>
        <p:spPr>
          <a:xfrm>
            <a:off x="640080" y="173736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40080" y="173736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840" y="1554480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Integration complexity with existing cloud/data platforms</a:t>
            </a:r>
          </a:p>
        </p:txBody>
      </p:sp>
      <p:sp>
        <p:nvSpPr>
          <p:cNvPr id="9" name="Oval 8"/>
          <p:cNvSpPr/>
          <p:nvPr/>
        </p:nvSpPr>
        <p:spPr>
          <a:xfrm>
            <a:off x="6126480" y="17373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126480" y="173736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2240" y="1554480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Staged integration and dedicated leadership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274320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40080" y="274320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5840" y="2560320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Customer retention and potential churn risk</a:t>
            </a:r>
          </a:p>
        </p:txBody>
      </p:sp>
      <p:sp>
        <p:nvSpPr>
          <p:cNvPr id="15" name="Oval 14"/>
          <p:cNvSpPr/>
          <p:nvPr/>
        </p:nvSpPr>
        <p:spPr>
          <a:xfrm>
            <a:off x="6126480" y="27432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126480" y="274320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2240" y="2560320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Retention packages for top talent</a:t>
            </a:r>
          </a:p>
        </p:txBody>
      </p:sp>
      <p:sp>
        <p:nvSpPr>
          <p:cNvPr id="18" name="Oval 17"/>
          <p:cNvSpPr/>
          <p:nvPr/>
        </p:nvSpPr>
        <p:spPr>
          <a:xfrm>
            <a:off x="640080" y="3749039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40080" y="3749039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5840" y="3566159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Valuation sensitivity given premium multiples</a:t>
            </a:r>
          </a:p>
        </p:txBody>
      </p:sp>
      <p:sp>
        <p:nvSpPr>
          <p:cNvPr id="21" name="Oval 20"/>
          <p:cNvSpPr/>
          <p:nvPr/>
        </p:nvSpPr>
        <p:spPr>
          <a:xfrm>
            <a:off x="6126480" y="3749039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126480" y="3749039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92240" y="3566159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Proactive customer communication and support</a:t>
            </a:r>
          </a:p>
        </p:txBody>
      </p:sp>
      <p:sp>
        <p:nvSpPr>
          <p:cNvPr id="24" name="Oval 23"/>
          <p:cNvSpPr/>
          <p:nvPr/>
        </p:nvSpPr>
        <p:spPr>
          <a:xfrm>
            <a:off x="640080" y="475488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40080" y="475488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5840" y="4572000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Talent retention for engineering and leadership</a:t>
            </a:r>
          </a:p>
        </p:txBody>
      </p:sp>
      <p:sp>
        <p:nvSpPr>
          <p:cNvPr id="27" name="Oval 26"/>
          <p:cNvSpPr/>
          <p:nvPr/>
        </p:nvSpPr>
        <p:spPr>
          <a:xfrm>
            <a:off x="6126480" y="4754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126480" y="475488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92240" y="4572000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Robust cybersecurity and compliance audits</a:t>
            </a:r>
          </a:p>
        </p:txBody>
      </p:sp>
      <p:sp>
        <p:nvSpPr>
          <p:cNvPr id="30" name="Oval 29"/>
          <p:cNvSpPr/>
          <p:nvPr/>
        </p:nvSpPr>
        <p:spPr>
          <a:xfrm>
            <a:off x="640080" y="57607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640080" y="5760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05840" y="5577840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Data security and regulatory compliance risks</a:t>
            </a:r>
          </a:p>
        </p:txBody>
      </p:sp>
      <p:sp>
        <p:nvSpPr>
          <p:cNvPr id="33" name="Oval 32"/>
          <p:cNvSpPr/>
          <p:nvPr/>
        </p:nvSpPr>
        <p:spPr>
          <a:xfrm>
            <a:off x="6126480" y="57607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6126480" y="5760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92240" y="5577840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Flexible deal structure to address valuation risk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Competitive Positioning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4864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/>
              <a:t>Renderer error: name 'content_ir' is not defined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731520" y="12801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128016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Databricks Data Intelligence Platform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50876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Unified cloud platform for data engineering, analytics, and AI at global scale</a:t>
            </a:r>
          </a:p>
        </p:txBody>
      </p:sp>
      <p:sp>
        <p:nvSpPr>
          <p:cNvPr id="7" name="Oval 6"/>
          <p:cNvSpPr/>
          <p:nvPr/>
        </p:nvSpPr>
        <p:spPr>
          <a:xfrm>
            <a:off x="731520" y="20574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" y="205740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Delta Lake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28600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Open, reliable data lake storage layer with ACID transactions and scalable metadata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283464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097280" y="283464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Unity Catalog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306324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Centralized governance for all data and AI assets with access controls, auditing, and lineage</a:t>
            </a:r>
          </a:p>
        </p:txBody>
      </p:sp>
      <p:sp>
        <p:nvSpPr>
          <p:cNvPr id="13" name="Oval 12"/>
          <p:cNvSpPr/>
          <p:nvPr/>
        </p:nvSpPr>
        <p:spPr>
          <a:xfrm>
            <a:off x="731520" y="3611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097280" y="361188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MLflow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384048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End-to-end MLOps platform for experiment tracking, model registry, and deployment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Product &amp; Service Market Coverage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583680" y="1645920"/>
          <a:ext cx="5029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280160"/>
                <a:gridCol w="1005840"/>
                <a:gridCol w="1005840"/>
              </a:tblGrid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Market Segment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Major Assets/Products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Coverage Details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North America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All Segments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Data Intelligence Platform, Delta Lake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Full multi-cloud coverage, Fortune 500 clients, industry verticals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EMEA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All Segments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Data Intelligence Platform, Unity Catalog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Major public/private sector, regulated industries, GDPR compliance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Asia-Pacific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All Segments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Lakehouse, MLflow, Databricks SQL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Banks, telcos, manufacturing, local cloud support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Latin America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All Segments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Data Intelligence Platform, Delta Lake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Growing enterprise adoption, cloud-first deployments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6858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Supported Clouds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Global Regions Covered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8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25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Enterprise Clients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11500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Industry Verticals Served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0" y="585216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Daily Petabyte Processed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0" y="603504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Business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6400800" cy="10972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Databricks is a global cloud data and AI platform providing a unified environment for data engineering, analytics, and machine learning across major cloud providers.</a:t>
            </a:r>
          </a:p>
        </p:txBody>
      </p:sp>
      <p:sp>
        <p:nvSpPr>
          <p:cNvPr id="5" name="Rectangle 4"/>
          <p:cNvSpPr/>
          <p:nvPr/>
        </p:nvSpPr>
        <p:spPr>
          <a:xfrm>
            <a:off x="7315200" y="1188720"/>
            <a:ext cx="4389120" cy="53035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498079" y="1280160"/>
            <a:ext cx="402336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200" b="1">
                <a:solidFill>
                  <a:srgbClr val="183A58"/>
                </a:solidFill>
                <a:latin typeface="Arial"/>
              </a:rPr>
              <a:t>Key Operational Highlights</a:t>
            </a:r>
          </a:p>
        </p:txBody>
      </p:sp>
      <p:sp>
        <p:nvSpPr>
          <p:cNvPr id="7" name="Oval 6"/>
          <p:cNvSpPr/>
          <p:nvPr/>
        </p:nvSpPr>
        <p:spPr>
          <a:xfrm>
            <a:off x="7589520" y="167335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699248" y="160020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Unified data lakehouse platform integrating storage, analytics, and advanced AI for enterprises</a:t>
            </a:r>
          </a:p>
        </p:txBody>
      </p:sp>
      <p:sp>
        <p:nvSpPr>
          <p:cNvPr id="9" name="Oval 8"/>
          <p:cNvSpPr/>
          <p:nvPr/>
        </p:nvSpPr>
        <p:spPr>
          <a:xfrm>
            <a:off x="7589520" y="222199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699248" y="214884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Largest open-source contributor to Apache Spark, Delta Lake, and MLflow</a:t>
            </a:r>
          </a:p>
        </p:txBody>
      </p:sp>
      <p:sp>
        <p:nvSpPr>
          <p:cNvPr id="11" name="Oval 10"/>
          <p:cNvSpPr/>
          <p:nvPr/>
        </p:nvSpPr>
        <p:spPr>
          <a:xfrm>
            <a:off x="7589520" y="277063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699248" y="269748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Rapid revenue growth: $800M (2021) to $3.7B (2025E), 50%+ annual CAGR</a:t>
            </a:r>
          </a:p>
        </p:txBody>
      </p:sp>
      <p:sp>
        <p:nvSpPr>
          <p:cNvPr id="13" name="Oval 12"/>
          <p:cNvSpPr/>
          <p:nvPr/>
        </p:nvSpPr>
        <p:spPr>
          <a:xfrm>
            <a:off x="7589520" y="331927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699248" y="324612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Global multi-cloud operations on AWS, Azure, Google Cloud; 11,500+ enterprise customers</a:t>
            </a:r>
          </a:p>
        </p:txBody>
      </p:sp>
      <p:sp>
        <p:nvSpPr>
          <p:cNvPr id="15" name="Oval 14"/>
          <p:cNvSpPr/>
          <p:nvPr/>
        </p:nvSpPr>
        <p:spPr>
          <a:xfrm>
            <a:off x="7589520" y="38679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699248" y="379476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Consistently high gross margins (80-85%) driven by premium cloud data services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" y="2743200"/>
            <a:ext cx="59436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Core Business Lines &amp; Capabilities</a:t>
            </a:r>
          </a:p>
        </p:txBody>
      </p:sp>
      <p:sp>
        <p:nvSpPr>
          <p:cNvPr id="18" name="Oval 17"/>
          <p:cNvSpPr/>
          <p:nvPr/>
        </p:nvSpPr>
        <p:spPr>
          <a:xfrm>
            <a:off x="82296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93268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AI-powered data engineering and analytics at petabyte scale with Lakehouse architecture</a:t>
            </a:r>
          </a:p>
        </p:txBody>
      </p:sp>
      <p:sp>
        <p:nvSpPr>
          <p:cNvPr id="20" name="Oval 19"/>
          <p:cNvSpPr/>
          <p:nvPr/>
        </p:nvSpPr>
        <p:spPr>
          <a:xfrm>
            <a:off x="822960" y="36393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932688" y="35661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Enterprise-grade governance, security, and collaboration through Unity Catalog and Clean Rooms</a:t>
            </a:r>
          </a:p>
        </p:txBody>
      </p:sp>
      <p:sp>
        <p:nvSpPr>
          <p:cNvPr id="22" name="Oval 21"/>
          <p:cNvSpPr/>
          <p:nvPr/>
        </p:nvSpPr>
        <p:spPr>
          <a:xfrm>
            <a:off x="384048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395020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Integrated MLOps, BI, and generative AI via MLflow, Databricks SQL, and Agent Bricks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1520" y="5303520"/>
            <a:ext cx="6400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Strategic Market Positioning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520" y="5577840"/>
            <a:ext cx="6400800" cy="7315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Databricks is positioned as the global leader in unified data lakehouse platforms, enabling enterprises to centralize, analyze, and operationalize data and AI at scale.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" y="6400800"/>
            <a:ext cx="36576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00">
                <a:solidFill>
                  <a:srgbClr val="808080"/>
                </a:solidFill>
                <a:latin typeface="Arial"/>
              </a:rPr>
              <a:t>Confidential | September 08, 2025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86800" y="6400800"/>
            <a:ext cx="3200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900">
                <a:solidFill>
                  <a:srgbClr val="808080"/>
                </a:solidFill>
                <a:latin typeface="Arial"/>
              </a:rPr>
              <a:t>Moelis &amp; Company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Precedent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EV/Revenue Multiples by Transaction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920" y="2611120"/>
            <a:ext cx="1645920" cy="8636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645920" y="238252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17.0x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592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T1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280" y="2509520"/>
            <a:ext cx="1645920" cy="9652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383280" y="228092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19.0x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328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20640" y="2915920"/>
            <a:ext cx="1645920" cy="5588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120640" y="268732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11.0x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2064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0" y="3220720"/>
            <a:ext cx="1645920" cy="2540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858000" y="299212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5.0x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95360" y="2103120"/>
            <a:ext cx="1645920" cy="13716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8595360" y="187452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27.0x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9536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T5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65760" y="4389120"/>
          <a:ext cx="1188720" cy="204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</a:tblGrid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Date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Target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Acquirer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EV/Revenue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600200" y="4389120"/>
          <a:ext cx="8686800" cy="204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2024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2024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2024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2023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2025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Snowflake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MongoDB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Confluent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Alteryx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Databricks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Public Markets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Public Markets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Public Markets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Clearlake/Insight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Series K (private)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$65B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$30B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$9B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$4.4B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$100B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$3.8B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$1.6B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$830M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$930M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$3.7B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17.0x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19.0x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11.0x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5.0x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27.0x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