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1.2</c:v>
                </c:pt>
                <c:pt idx="1">
                  <c:v>4.0</c:v>
                </c:pt>
                <c:pt idx="2">
                  <c:v>9.5</c:v>
                </c:pt>
                <c:pt idx="3">
                  <c:v>21.0</c:v>
                </c:pt>
                <c:pt idx="4">
                  <c:v>38.0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-2.0</c:v>
                </c:pt>
                <c:pt idx="1">
                  <c:v>-1.0</c:v>
                </c:pt>
                <c:pt idx="2">
                  <c:v>-0.5</c:v>
                </c:pt>
                <c:pt idx="3">
                  <c:v>1.2</c:v>
                </c:pt>
                <c:pt idx="4">
                  <c:v>5.7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45.0"/>
          <c:min val="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2024E</c:v>
                </c:pt>
                <c:pt idx="2">
                  <c:v>2025E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21.0</c:v>
                </c:pt>
                <c:pt idx="1">
                  <c:v>38.0</c:v>
                </c:pt>
                <c:pt idx="2">
                  <c:v>66.0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2024E</c:v>
                </c:pt>
                <c:pt idx="2">
                  <c:v>2025E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1.2</c:v>
                </c:pt>
                <c:pt idx="1">
                  <c:v>5.7</c:v>
                </c:pt>
                <c:pt idx="2">
                  <c:v>15.0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($M)</c:v>
                </c:pt>
              </c:strCache>
            </c:strRef>
          </c:tx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dPt>
            <c:idx val="5"/>
            <c:spPr>
              <a:solidFill>
                <a:srgbClr val="183A58"/>
              </a:solidFill>
            </c:spPr>
          </c:dPt>
          <c:cat>
            <c:strRef>
              <c:f>Sheet1!$A$2:$A$7</c:f>
              <c:strCache>
                <c:ptCount val="6"/>
                <c:pt idx="0">
                  <c:v>LlamaIndex</c:v>
                </c:pt>
                <c:pt idx="1">
                  <c:v>LangChain</c:v>
                </c:pt>
                <c:pt idx="2">
                  <c:v>CrewAI</c:v>
                </c:pt>
                <c:pt idx="3">
                  <c:v>OpenAI Assistants API</c:v>
                </c:pt>
                <c:pt idx="4">
                  <c:v>Haystack</c:v>
                </c:pt>
                <c:pt idx="5">
                  <c:v>Eden AI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38.0</c:v>
                </c:pt>
                <c:pt idx="1">
                  <c:v>30.0</c:v>
                </c:pt>
                <c:pt idx="2">
                  <c:v>5.0</c:v>
                </c:pt>
                <c:pt idx="3">
                  <c:v>300.0</c:v>
                </c:pt>
                <c:pt idx="4">
                  <c:v>8.0</c:v>
                </c:pt>
                <c:pt idx="5">
                  <c:v>10.0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36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EBITDA Margin %</c:v>
                </c:pt>
              </c:strCache>
            </c:strRef>
          </c:tx>
          <c:spPr>
            <a:ln w="38100">
              <a:solidFill>
                <a:srgbClr val="B5975B"/>
              </a:solidFill>
            </a:ln>
          </c:spPr>
          <c:dPt>
            <c:idx val="0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1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2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3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4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cat>
            <c:strRef>
              <c:f>Sheet1!$A$2:$A$6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2024E</c:v>
                </c:pt>
                <c:pt idx="4">
                  <c:v>2025E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-25</c:v>
                </c:pt>
                <c:pt idx="1">
                  <c:v>-5</c:v>
                </c:pt>
                <c:pt idx="2">
                  <c:v>5.7</c:v>
                </c:pt>
                <c:pt idx="3">
                  <c:v>15.0</c:v>
                </c:pt>
                <c:pt idx="4">
                  <c:v>22.7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3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Business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5943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LlamaIndex is a leading AI infrastructure company enabling developers and enterprises to build knowledge assistants and agentic workflows over unstructured data.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42316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28600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(2+ years of operation)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98079" y="1188720"/>
            <a:ext cx="4206240" cy="51206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589520" y="1280160"/>
            <a:ext cx="384048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2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589520" y="167335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699248" y="160020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Rapidly scaled from open-source project to 3M+ monthly downloads and 300+ enterprise clients.</a:t>
            </a:r>
          </a:p>
        </p:txBody>
      </p:sp>
      <p:sp>
        <p:nvSpPr>
          <p:cNvPr id="15" name="Oval 14"/>
          <p:cNvSpPr/>
          <p:nvPr/>
        </p:nvSpPr>
        <p:spPr>
          <a:xfrm>
            <a:off x="7589520" y="222199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699248" y="214884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Enterprise-grade cloud platform (LlamaCloud) and document parser (LlamaParse) powering knowledge management for Fortune 500s.</a:t>
            </a:r>
          </a:p>
        </p:txBody>
      </p:sp>
      <p:sp>
        <p:nvSpPr>
          <p:cNvPr id="17" name="Oval 16"/>
          <p:cNvSpPr/>
          <p:nvPr/>
        </p:nvSpPr>
        <p:spPr>
          <a:xfrm>
            <a:off x="7589520" y="277063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699248" y="269748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Strategic partnerships with Salesforce, KPMG, and major global investors accelerate innovation and adoption.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" y="2743200"/>
            <a:ext cx="59436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Core Business Lines &amp; Capabilities</a:t>
            </a:r>
          </a:p>
        </p:txBody>
      </p:sp>
      <p:sp>
        <p:nvSpPr>
          <p:cNvPr id="20" name="Oval 19"/>
          <p:cNvSpPr/>
          <p:nvPr/>
        </p:nvSpPr>
        <p:spPr>
          <a:xfrm>
            <a:off x="82296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93268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LlamaIndex Framework for developer-led agentic RAG and knowledge assistant solutions.</a:t>
            </a:r>
          </a:p>
        </p:txBody>
      </p:sp>
      <p:sp>
        <p:nvSpPr>
          <p:cNvPr id="22" name="Oval 21"/>
          <p:cNvSpPr/>
          <p:nvPr/>
        </p:nvSpPr>
        <p:spPr>
          <a:xfrm>
            <a:off x="822960" y="36393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32688" y="35661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LlamaCloud for secure, scalable, production-grade ingestion and retrieval of unstructured enterprise data.</a:t>
            </a:r>
          </a:p>
        </p:txBody>
      </p:sp>
      <p:sp>
        <p:nvSpPr>
          <p:cNvPr id="24" name="Oval 23"/>
          <p:cNvSpPr/>
          <p:nvPr/>
        </p:nvSpPr>
        <p:spPr>
          <a:xfrm>
            <a:off x="384048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395020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LlamaParse for advanced, high-fidelity extraction from PDFs, PowerPoints, and complex documents.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" y="530352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" y="5577840"/>
            <a:ext cx="6400800" cy="7315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LlamaIndex is positioned as the enterprise standard for connecting LLMs to private, complex data—trusted by leading global organizations.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September 11,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company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Margin &amp; Cost Resilience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EBITDA Margin Trend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645920"/>
          <a:ext cx="54864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Cost Management &amp; Efficiency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Hybrid Cloud &amp; GPU-as-a-Service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Leverage hybrid infrastructure and on-demand GPU clusters to minimize CapEx and optimize cloud spend.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Architectural Automation &amp; Reuse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Automate retraining, anomaly detection, and enforce reuse before new model training to reduce redundant costs.</a:t>
            </a:r>
          </a:p>
        </p:txBody>
      </p:sp>
      <p:sp>
        <p:nvSpPr>
          <p:cNvPr id="14" name="Oval 13"/>
          <p:cNvSpPr/>
          <p:nvPr/>
        </p:nvSpPr>
        <p:spPr>
          <a:xfrm>
            <a:off x="1097280" y="5212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" y="516636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Negotiated Cloud Pricing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53035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Secure committed use discounts and reserved instances to reduce compute costs by up to 60%.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Risk Mitigation Strategies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B5975B"/>
                </a:solidFill>
                <a:latin typeface="Arial"/>
              </a:rPr>
              <a:t>Risk Mitigation Strategy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Enforce FinOps, security controls, and scalable automation to maintain EBITDA margin resilience as scale grows.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Key Benefits: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Reduced risk exposure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Enhanced stability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Improved resilience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Strong cost discipline and risk management framework support sustainable profitability.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company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NVIDIA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World's largest AI chipmaker and cloud infra leader.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$4T; leading AI infra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Microsoft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Leading global cloud and enterprise software provider.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$3.2T; $282B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Alphabet (Google)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Global leader in AI, cloud, and search.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$2T+; $350B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International Holding Co.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UAE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Abu Dhabi-based conglomerate in AI, healthcare, agri, real estate.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Abu Dhabi investors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$240B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company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 (cont'd)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Tencent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China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Tech conglomerate in cloud, fintech, and gaming.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~$600B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company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Strategic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NVIDIA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World's largest AI chipmaker and GPU/cloud infrastructure leader.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Expand AI infrastructure and accelerate agentic platform adoption for enterprise customers.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Integrate LlamaIndex's platform with NVIDIA AI infrastructure and developer ecosystem.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Strategic AI infra alignment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Microsoft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Leading global cloud, enterprise software, and AI provider (Azure, Copilot).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Broaden Azure AI suite and integrate advanced document/agent tech for enterprise clients.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Cross-sell LlamaIndex with Azure, enhance Copilot and enterprise AI search.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Platform &amp; cloud synergy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Alphabet (Google)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leader in AI research, cloud, and enterprise platforms.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Strengthen Gemini/GCP AI ecosystem and enterprise knowledge search capabilities.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Integrate LlamaIndex into Google Cloud, drive RAG/agent innovation.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 - Enterprise AI expansion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International Holding Co.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Abu Dhabi-based conglomerate in AI, healthcare, real estate, and agri.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Diversify AI and knowledge management for regional/global clients.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Expand LlamaIndex in MENA and global portfolio companies.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New tech diversification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company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Sequoia Capital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Top global VC with deep SaaS/AI portfolio.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Invest in next-gen AI infra platforms with high ARR growth and global enterprise adoption.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Accelerate go-to-market, leverage Sequoia's AI expertise.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Proven SaaS investor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Andreessen Horowitz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Leading VC with strong AI and developer tool focus.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Back high-growth, open-source AI platforms shaping data-centric enterprise AI.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Support ecosystem expansion and future funding.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 - Open source/AI focus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SoftBank Vision Fund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tech investor in AI, cloud, and infrastructure.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Invest in differentiated AI infrastructure for next-gen enterprise digital transformation.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expansion and enterprise client access.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Global scale, broad portfolio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Khosla Ventures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Venture fund with focus on deep tech and AI.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Early-stage AI and infra investor seeking category leaders.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Technical expertise and founder support.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Deep tech focus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company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Process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Key Diligence Topics</a:t>
            </a:r>
          </a:p>
        </p:txBody>
      </p:sp>
      <p:sp>
        <p:nvSpPr>
          <p:cNvPr id="5" name="Oval 4"/>
          <p:cNvSpPr/>
          <p:nvPr/>
        </p:nvSpPr>
        <p:spPr>
          <a:xfrm>
            <a:off x="5943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31520" y="1691640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Team and technical talent depth</a:t>
            </a:r>
          </a:p>
        </p:txBody>
      </p:sp>
      <p:sp>
        <p:nvSpPr>
          <p:cNvPr id="7" name="Oval 6"/>
          <p:cNvSpPr/>
          <p:nvPr/>
        </p:nvSpPr>
        <p:spPr>
          <a:xfrm>
            <a:off x="5943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31520" y="2075688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Intellectual property (code base, connectors, agentic workflows)</a:t>
            </a:r>
          </a:p>
        </p:txBody>
      </p:sp>
      <p:sp>
        <p:nvSpPr>
          <p:cNvPr id="9" name="Oval 8"/>
          <p:cNvSpPr/>
          <p:nvPr/>
        </p:nvSpPr>
        <p:spPr>
          <a:xfrm>
            <a:off x="5943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31520" y="2459736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Enterprise traction, customer use cases, and reference checks</a:t>
            </a:r>
          </a:p>
        </p:txBody>
      </p:sp>
      <p:sp>
        <p:nvSpPr>
          <p:cNvPr id="11" name="Oval 10"/>
          <p:cNvSpPr/>
          <p:nvPr/>
        </p:nvSpPr>
        <p:spPr>
          <a:xfrm>
            <a:off x="5943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31520" y="2843784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Recurring revenue growth and margin trends</a:t>
            </a:r>
          </a:p>
        </p:txBody>
      </p:sp>
      <p:sp>
        <p:nvSpPr>
          <p:cNvPr id="13" name="Oval 12"/>
          <p:cNvSpPr/>
          <p:nvPr/>
        </p:nvSpPr>
        <p:spPr>
          <a:xfrm>
            <a:off x="594360" y="3300984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31520" y="3227832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Security, data privacy, and compliance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3657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Risk Factors &amp; Mitigants</a:t>
            </a:r>
          </a:p>
        </p:txBody>
      </p:sp>
      <p:sp>
        <p:nvSpPr>
          <p:cNvPr id="16" name="Oval 15"/>
          <p:cNvSpPr/>
          <p:nvPr/>
        </p:nvSpPr>
        <p:spPr>
          <a:xfrm>
            <a:off x="594360" y="403250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31520" y="397763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Rapid changes in AI technology and buyer priorities</a:t>
            </a:r>
          </a:p>
        </p:txBody>
      </p:sp>
      <p:sp>
        <p:nvSpPr>
          <p:cNvPr id="18" name="Oval 17"/>
          <p:cNvSpPr/>
          <p:nvPr/>
        </p:nvSpPr>
        <p:spPr>
          <a:xfrm>
            <a:off x="3291840" y="403250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3429000" y="397763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Retention plans and incentives for core team</a:t>
            </a:r>
          </a:p>
        </p:txBody>
      </p:sp>
      <p:sp>
        <p:nvSpPr>
          <p:cNvPr id="20" name="Oval 19"/>
          <p:cNvSpPr/>
          <p:nvPr/>
        </p:nvSpPr>
        <p:spPr>
          <a:xfrm>
            <a:off x="594360" y="435254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731520" y="429767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Intense competition from other frameworks and cloud providers</a:t>
            </a:r>
          </a:p>
        </p:txBody>
      </p:sp>
      <p:sp>
        <p:nvSpPr>
          <p:cNvPr id="22" name="Oval 21"/>
          <p:cNvSpPr/>
          <p:nvPr/>
        </p:nvSpPr>
        <p:spPr>
          <a:xfrm>
            <a:off x="3291840" y="435254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3429000" y="429767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Performance-milestone-based earn-outs</a:t>
            </a:r>
          </a:p>
        </p:txBody>
      </p:sp>
      <p:sp>
        <p:nvSpPr>
          <p:cNvPr id="24" name="Oval 23"/>
          <p:cNvSpPr/>
          <p:nvPr/>
        </p:nvSpPr>
        <p:spPr>
          <a:xfrm>
            <a:off x="594360" y="467258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31520" y="461771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Integration and culture fit challenges</a:t>
            </a:r>
          </a:p>
        </p:txBody>
      </p:sp>
      <p:sp>
        <p:nvSpPr>
          <p:cNvPr id="26" name="Oval 25"/>
          <p:cNvSpPr/>
          <p:nvPr/>
        </p:nvSpPr>
        <p:spPr>
          <a:xfrm>
            <a:off x="3291840" y="467258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3429000" y="461771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IP escrow/documentation for all pipelines</a:t>
            </a:r>
          </a:p>
        </p:txBody>
      </p:sp>
      <p:sp>
        <p:nvSpPr>
          <p:cNvPr id="28" name="Oval 27"/>
          <p:cNvSpPr/>
          <p:nvPr/>
        </p:nvSpPr>
        <p:spPr>
          <a:xfrm>
            <a:off x="594360" y="4992622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731520" y="4937758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Reliance on key technical talent</a:t>
            </a:r>
          </a:p>
        </p:txBody>
      </p:sp>
      <p:sp>
        <p:nvSpPr>
          <p:cNvPr id="30" name="Oval 29"/>
          <p:cNvSpPr/>
          <p:nvPr/>
        </p:nvSpPr>
        <p:spPr>
          <a:xfrm>
            <a:off x="3291840" y="4992622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3429000" y="4937758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Customer transition programs post-acquisition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00800" y="1371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Synergy Opportunities</a:t>
            </a:r>
          </a:p>
        </p:txBody>
      </p:sp>
      <p:sp>
        <p:nvSpPr>
          <p:cNvPr id="33" name="Oval 32"/>
          <p:cNvSpPr/>
          <p:nvPr/>
        </p:nvSpPr>
        <p:spPr>
          <a:xfrm>
            <a:off x="65379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675120" y="16916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Integrate agentic RAG platform into larger AI/cloud suites</a:t>
            </a:r>
          </a:p>
        </p:txBody>
      </p:sp>
      <p:sp>
        <p:nvSpPr>
          <p:cNvPr id="35" name="Oval 34"/>
          <p:cNvSpPr/>
          <p:nvPr/>
        </p:nvSpPr>
        <p:spPr>
          <a:xfrm>
            <a:off x="65379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6675120" y="2075688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Acquire AI talent and proven product team</a:t>
            </a:r>
          </a:p>
        </p:txBody>
      </p:sp>
      <p:sp>
        <p:nvSpPr>
          <p:cNvPr id="37" name="Oval 36"/>
          <p:cNvSpPr/>
          <p:nvPr/>
        </p:nvSpPr>
        <p:spPr>
          <a:xfrm>
            <a:off x="65379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6675120" y="2459736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Cross-sell to enterprise client base</a:t>
            </a:r>
          </a:p>
        </p:txBody>
      </p:sp>
      <p:sp>
        <p:nvSpPr>
          <p:cNvPr id="39" name="Oval 38"/>
          <p:cNvSpPr/>
          <p:nvPr/>
        </p:nvSpPr>
        <p:spPr>
          <a:xfrm>
            <a:off x="65379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6675120" y="2843784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Leverage proprietary connectors and parsing pipelines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3657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Transaction Timeline</a:t>
            </a:r>
          </a:p>
        </p:txBody>
      </p:sp>
      <p:sp>
        <p:nvSpPr>
          <p:cNvPr id="42" name="Oval 41"/>
          <p:cNvSpPr/>
          <p:nvPr/>
        </p:nvSpPr>
        <p:spPr>
          <a:xfrm>
            <a:off x="6537960" y="403250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6675120" y="397763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Preparation: 2–3 weeks – NDA, data room, initial buyer list</a:t>
            </a:r>
          </a:p>
        </p:txBody>
      </p:sp>
      <p:sp>
        <p:nvSpPr>
          <p:cNvPr id="44" name="Oval 43"/>
          <p:cNvSpPr/>
          <p:nvPr/>
        </p:nvSpPr>
        <p:spPr>
          <a:xfrm>
            <a:off x="6537960" y="435254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6675120" y="429767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Initial diligence: 3–4 weeks – Tech/code review, customer calls</a:t>
            </a:r>
          </a:p>
        </p:txBody>
      </p:sp>
      <p:sp>
        <p:nvSpPr>
          <p:cNvPr id="46" name="Oval 45"/>
          <p:cNvSpPr/>
          <p:nvPr/>
        </p:nvSpPr>
        <p:spPr>
          <a:xfrm>
            <a:off x="6537960" y="467258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6675120" y="461771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Deep diligence: 4–5 weeks – Financials, IP, team interviews, security</a:t>
            </a:r>
          </a:p>
        </p:txBody>
      </p:sp>
      <p:sp>
        <p:nvSpPr>
          <p:cNvPr id="48" name="Oval 47"/>
          <p:cNvSpPr/>
          <p:nvPr/>
        </p:nvSpPr>
        <p:spPr>
          <a:xfrm>
            <a:off x="6537960" y="499262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6675120" y="4937758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Final offers: 2 weeks – Negotiation, board approvals</a:t>
            </a:r>
          </a:p>
        </p:txBody>
      </p:sp>
      <p:sp>
        <p:nvSpPr>
          <p:cNvPr id="50" name="Oval 49"/>
          <p:cNvSpPr/>
          <p:nvPr/>
        </p:nvSpPr>
        <p:spPr>
          <a:xfrm>
            <a:off x="6537960" y="531266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6675120" y="525779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Signing/closing: 2–3 weeks – SPA/APA, regulatory, final close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company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Considerations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Mitigants</a:t>
            </a:r>
          </a:p>
        </p:txBody>
      </p:sp>
      <p:sp>
        <p:nvSpPr>
          <p:cNvPr id="6" name="Oval 5"/>
          <p:cNvSpPr/>
          <p:nvPr/>
        </p:nvSpPr>
        <p:spPr>
          <a:xfrm>
            <a:off x="640080" y="173736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173736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840" y="155448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Intense competition from other AI infra and RAG platforms</a:t>
            </a:r>
          </a:p>
        </p:txBody>
      </p:sp>
      <p:sp>
        <p:nvSpPr>
          <p:cNvPr id="9" name="Oval 8"/>
          <p:cNvSpPr/>
          <p:nvPr/>
        </p:nvSpPr>
        <p:spPr>
          <a:xfrm>
            <a:off x="6126480" y="17373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126480" y="173736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2240" y="155448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Continuous R&amp;D, connector expansion, and rapid feature rollout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274320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40080" y="274320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5840" y="256032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Rapid pace of AI technology evolution and platform fragmentation</a:t>
            </a:r>
          </a:p>
        </p:txBody>
      </p:sp>
      <p:sp>
        <p:nvSpPr>
          <p:cNvPr id="15" name="Oval 14"/>
          <p:cNvSpPr/>
          <p:nvPr/>
        </p:nvSpPr>
        <p:spPr>
          <a:xfrm>
            <a:off x="6126480" y="27432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126480" y="274320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2240" y="256032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Retention and incentive plans for core team</a:t>
            </a:r>
          </a:p>
        </p:txBody>
      </p:sp>
      <p:sp>
        <p:nvSpPr>
          <p:cNvPr id="18" name="Oval 17"/>
          <p:cNvSpPr/>
          <p:nvPr/>
        </p:nvSpPr>
        <p:spPr>
          <a:xfrm>
            <a:off x="640080" y="3749039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40080" y="3749039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5840" y="3566159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Dependence on key engineering and product talent</a:t>
            </a:r>
          </a:p>
        </p:txBody>
      </p:sp>
      <p:sp>
        <p:nvSpPr>
          <p:cNvPr id="21" name="Oval 20"/>
          <p:cNvSpPr/>
          <p:nvPr/>
        </p:nvSpPr>
        <p:spPr>
          <a:xfrm>
            <a:off x="6126480" y="3749039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126480" y="3749039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92240" y="3566159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Robust security, privacy, and compliance certifications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" y="475488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40080" y="475488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5840" y="4572000"/>
            <a:ext cx="47548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Enterprise sales cycles and security/compliance hurdles</a:t>
            </a:r>
          </a:p>
        </p:txBody>
      </p:sp>
      <p:sp>
        <p:nvSpPr>
          <p:cNvPr id="27" name="Oval 26"/>
          <p:cNvSpPr/>
          <p:nvPr/>
        </p:nvSpPr>
        <p:spPr>
          <a:xfrm>
            <a:off x="6126480" y="4754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126480" y="475488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2240" y="4572000"/>
            <a:ext cx="5212080" cy="7315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Focus on high-value enterprise verticals and global partnerships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company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LlamaIndex Framework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Open-source framework for building LLM-powered knowledge assistants and agentic workflows over enterprise data.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LlamaCloud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Secure, scalable SaaS and on-premise platform for ingesting, indexing, and retrieving unstructured enterprise data.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283464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97280" y="28346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LlamaParse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06324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Advanced parser for extracting structured data from complex documents, PDFs, and PowerPoints for enterprise RAG.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" y="3611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097280" y="361188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LlamaHub &amp; Data Connectors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384048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Library of connectors for apps like Notion, Slack, Google Docs, and SQL, enabling seamless workflow automation.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583680" y="1645920"/>
          <a:ext cx="5029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280160"/>
                <a:gridCol w="1005840"/>
                <a:gridCol w="1005840"/>
              </a:tblGrid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Market Segment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Major Assets/Products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Coverage Details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United States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Finance, Tech, Services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LlamaParse, Framework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Enterprise deployments, Fortune 500 clients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Europe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Consulting, Manufacturing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LlamaParse, Connectors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KPMG, industry leaders, RAG and AI workflow standardization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Tech, Financial Services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Framework, Data Connectors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Adoption in India, Singapore, Japan; growing in SE Asia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Global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Open Source/Dev Community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LlamaIndex Framework, LlamaHub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3M+ monthly downloads, developer adoption worldwide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766560" y="4846320"/>
            <a:ext cx="1828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Monthly Downloads 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66560" y="5010912"/>
            <a:ext cx="18288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66560" y="5394960"/>
            <a:ext cx="1828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Pages Processed 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66560" y="5559552"/>
            <a:ext cx="18288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150M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09760" y="4846320"/>
            <a:ext cx="1828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 Clients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09760" y="5010912"/>
            <a:ext cx="18288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509760" y="5394960"/>
            <a:ext cx="1828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Waitlist Organizations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09760" y="5559552"/>
            <a:ext cx="18288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10,000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company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Revenue &amp; EBITDA (2020–2024E)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Revenue CAGR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120%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(2020-2024E)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Exceptional growth trajectory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Current ARR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$38.0M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(2024E)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Annualized revenue run-rate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EBITDA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$5.7M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(2024E)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Path to profitability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89136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80576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Enterprise Clients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80576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300+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80576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(Current)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80576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Fortune 500 adoption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Key Growth Drivers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5440680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2020–2024E CAGR: 120% driven by enterprise adoption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" y="5605272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Strong cloud platform (LlamaCloud) adoption scaling rapidly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" y="5769864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Enterprise customer base expanding with Fortune 500 clients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 View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LlamaIndex's high ARR growth, operational leverage, and enterprise traction match leading SaaS benchmarks.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11, 2025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company Investment Opportunity   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Management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0088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Jerry Liu</a:t>
            </a:r>
            <a:br/>
            <a:r>
              <a:t>Chief Executive Officer (CEO)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887" y="169164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Co-founder of LlamaIndex; led company from open-source project to enterprise SaaS adoption.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887" y="207568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applied research scientist at Uber focused on AI/ML infrastructure.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887" y="245973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Speaker at major AI industry conferences and recognized RAG pioneer.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887" y="284378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Holds Computer Science degrees from Princeton and Stanford.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887" y="322783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Passionate about developer experience and enterprise AI deployment.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0887" y="370332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Logan Markewich</a:t>
            </a:r>
            <a:br/>
            <a:r>
              <a:t>Chief Technology Officer (CTO)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887" y="406908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Co-founder of LlamaIndex; architect of LlamaCloud and core agent platform.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0887" y="445312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Early engineer at Uber with focus on distributed backend systems.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887" y="483717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Expert in open-source AI/ML stack and developer tooling.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887" y="522122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Drives reliability, scalability, and developer-first product design.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0887" y="560527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Holds a degree in Computer Science.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6160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Andrei Fajardo</a:t>
            </a:r>
            <a:br/>
            <a:r>
              <a:t>Founding Account Executive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61607" y="169164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Sales/customer success leader; drove enterprise adoption including Fortune 500 clients.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61607" y="207568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Built go-to-market and customer enablement programs at high-growth SaaS/AI startups.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61607" y="245973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enterprise sales leader at multiple technology companies.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1607" y="284378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Instrumental in scaling LlamaIndex's enterprise waitlist.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61607" y="322783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Focuses on onboarding, scaling, and customer support.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61607" y="370332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Ravi Theja</a:t>
            </a:r>
            <a:br/>
            <a:r>
              <a:t>Founding AI Engineer, Customer Facing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61607" y="406908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Specialist in customer-facing AI engineering and technical implementation.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61607" y="445312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Leads onboarding and integration for key enterprise deployments.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1607" y="483717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AI/ML engineering and applied research background.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61607" y="522122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Manages client success with LlamaCloud and custom agent solutions.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1607" y="560527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Focuses on bespoke AI workflow development.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company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Accelerate enterprise cloud (LlamaCloud) and advanced document parser (LlamaParse) rollouts.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Expand industry-specific agent workflows for finance, legal, and market research.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22860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22402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Scale developer ecosystem and open-source adoption via LlamaHub integrations and new connectors.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" y="260603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" y="256031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Drive international expansion into EMEA and APAC with regional partnerships.</a:t>
            </a:r>
          </a:p>
        </p:txBody>
      </p:sp>
      <p:sp>
        <p:nvSpPr>
          <p:cNvPr id="13" name="Oval 12"/>
          <p:cNvSpPr/>
          <p:nvPr/>
        </p:nvSpPr>
        <p:spPr>
          <a:xfrm>
            <a:off x="640080" y="2926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" y="28803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Invest in R&amp;D for multimodal (text+image) and structured output agent capabilities.</a:t>
            </a:r>
          </a:p>
        </p:txBody>
      </p:sp>
      <p:graphicFrame>
        <p:nvGraphicFramePr>
          <p:cNvPr id="15" name="Chart 14"/>
          <p:cNvGraphicFramePr>
            <a:graphicFrameLocks noGrp="1"/>
          </p:cNvGraphicFramePr>
          <p:nvPr/>
        </p:nvGraphicFramePr>
        <p:xfrm>
          <a:off x="6858000" y="1280160"/>
          <a:ext cx="50292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8000" y="329184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&amp; EBITDA Projections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356616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■ Revenue (USD millions)  ■ EBITDA (USD millions)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4023360"/>
            <a:ext cx="11430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Key Planning Assumptions</a:t>
            </a:r>
          </a:p>
        </p:txBody>
      </p:sp>
      <p:sp>
        <p:nvSpPr>
          <p:cNvPr id="19" name="Oval 18"/>
          <p:cNvSpPr/>
          <p:nvPr/>
        </p:nvSpPr>
        <p:spPr>
          <a:xfrm>
            <a:off x="6400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772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Market growth projections and economic indicators</a:t>
            </a:r>
          </a:p>
        </p:txBody>
      </p:sp>
      <p:sp>
        <p:nvSpPr>
          <p:cNvPr id="21" name="Oval 20"/>
          <p:cNvSpPr/>
          <p:nvPr/>
        </p:nvSpPr>
        <p:spPr>
          <a:xfrm>
            <a:off x="6400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772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environment and compliance requirements</a:t>
            </a:r>
          </a:p>
        </p:txBody>
      </p:sp>
      <p:sp>
        <p:nvSpPr>
          <p:cNvPr id="23" name="Oval 22"/>
          <p:cNvSpPr/>
          <p:nvPr/>
        </p:nvSpPr>
        <p:spPr>
          <a:xfrm>
            <a:off x="6400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772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Technology adoption and digital transformation ROI</a:t>
            </a:r>
          </a:p>
        </p:txBody>
      </p:sp>
      <p:sp>
        <p:nvSpPr>
          <p:cNvPr id="25" name="Oval 24"/>
          <p:cNvSpPr/>
          <p:nvPr/>
        </p:nvSpPr>
        <p:spPr>
          <a:xfrm>
            <a:off x="65836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67208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Capital allocation and investment priorities</a:t>
            </a:r>
          </a:p>
        </p:txBody>
      </p:sp>
      <p:sp>
        <p:nvSpPr>
          <p:cNvPr id="27" name="Oval 26"/>
          <p:cNvSpPr/>
          <p:nvPr/>
        </p:nvSpPr>
        <p:spPr>
          <a:xfrm>
            <a:off x="65836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7208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ESG commitments and sustainability targets</a:t>
            </a:r>
          </a:p>
        </p:txBody>
      </p:sp>
      <p:sp>
        <p:nvSpPr>
          <p:cNvPr id="29" name="Oval 28"/>
          <p:cNvSpPr/>
          <p:nvPr/>
        </p:nvSpPr>
        <p:spPr>
          <a:xfrm>
            <a:off x="65836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7208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Competitive positioning and market dynamics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company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57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914400"/>
                <a:gridCol w="914400"/>
                <a:gridCol w="822960"/>
                <a:gridCol w="731520"/>
              </a:tblGrid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Company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Market Focus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Connectors/Indexing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Enterprise Adoption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Factuality/Traceability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LlamaIndex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LangChain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CrewAI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OpenAI API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Haystack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</a:tr>
              <a:tr h="195948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Eden AI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17920" y="3657600"/>
            <a:ext cx="5486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Retrieval Quality Requires deep expertise and evaluation to replicate LlamaIndex's retrieval reliability.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Connector Ecosystem Comprehensive, well-documented connectors are difficult and slow to match.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120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0749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 Security Proven security and compliance for enterprise is challenging for new entrants.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7" name="Oval 16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178040" y="37947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Data-centric Agent Design Excels at retrieval over complex, private, and heterogeneous data.</a:t>
            </a:r>
          </a:p>
        </p:txBody>
      </p:sp>
      <p:sp>
        <p:nvSpPr>
          <p:cNvPr id="19" name="Oval 18"/>
          <p:cNvSpPr/>
          <p:nvPr/>
        </p:nvSpPr>
        <p:spPr>
          <a:xfrm>
            <a:off x="7040880" y="41605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178040" y="411480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Grounded Retrieval Reduces hallucination risk via robust citation and source-tracing.</a:t>
            </a:r>
          </a:p>
        </p:txBody>
      </p:sp>
      <p:sp>
        <p:nvSpPr>
          <p:cNvPr id="21" name="Oval 20"/>
          <p:cNvSpPr/>
          <p:nvPr/>
        </p:nvSpPr>
        <p:spPr>
          <a:xfrm>
            <a:off x="70408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178040" y="443484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Production-Grade Reliability Favored by enterprises for reliability, context control, and traceability.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3931920"/>
            <a:ext cx="54864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Company analysis, industry reports, 2024 [High Confidence]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6400800"/>
            <a:ext cx="3657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company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Valuation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10058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Implied EV/Post IRFS-16 EBITDA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645920"/>
          <a:ext cx="112471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4114800"/>
                <a:gridCol w="1828800"/>
                <a:gridCol w="1371600"/>
                <a:gridCol w="2103120"/>
              </a:tblGrid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Methodology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Commentary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Enterprise Value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22A' / 23E (Rev)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Trading Multiples (EV/Revenue)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Based on annualized run-rate revenue and peer SaaS/AI benchmarks.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$76–114M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3.6x / 3.0x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Trading Multiples (EV/EBITDA)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Early-stage EBITDA is low/negative; multiples reflect high-growth SaaS benchmarks.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$76–114M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EV/EBITDA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n/a / 40x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Discounted Cash Flow (DCF)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Assumes 120–150% CAGR, margin expansion, and sector risk premium.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$90–120M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DCF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n/a / 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808080"/>
                </a:solidFill>
                <a:latin typeface="Arial"/>
              </a:defRPr>
            </a:pPr>
            <a:r>
              <a:t>company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920" y="2103120"/>
            <a:ext cx="1645920" cy="13716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645920" y="187452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50.0x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92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T1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280" y="2624328"/>
            <a:ext cx="1645920" cy="850392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383280" y="2395728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31.0x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328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20640" y="2706624"/>
            <a:ext cx="1645920" cy="768096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120640" y="2478024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28.0x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064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0" y="2788920"/>
            <a:ext cx="1645920" cy="6858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858000" y="256032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25.0x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95360" y="2926080"/>
            <a:ext cx="1645920" cy="54864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8595360" y="269748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20.0x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9536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T5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65760" y="4389120"/>
          <a:ext cx="1188720" cy="204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</a:tblGrid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Target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Acquirer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EV/Revenue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600200" y="4389120"/>
          <a:ext cx="8686800" cy="204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Q2 2025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Q1 2025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Q4 2024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Q3 2024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Q1 2024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Reka AI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EliseAI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Cohere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Mistral AI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Glean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Salesforce...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General Catalyst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Oracle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Andreessen...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Sequoia Capital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Canada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France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$10B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$2.2B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$2.1B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$500M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$1.2B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$200M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$70M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$75M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$60M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50.0x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31.0x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28.0x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25.0x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