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(USD millions)</c:v>
                </c:pt>
              </c:strCache>
            </c:strRef>
          </c:tx>
          <c:spPr>
            <a:solidFill>
              <a:srgbClr val="183A58"/>
            </a:solidFill>
          </c:spPr>
          <c:dPt>
            <c:idx val="0"/>
            <c:spPr>
              <a:solidFill>
                <a:srgbClr val="183A58"/>
              </a:solidFill>
            </c:spPr>
          </c:dPt>
          <c:dPt>
            <c:idx val="1"/>
            <c:spPr>
              <a:solidFill>
                <a:srgbClr val="183A58"/>
              </a:solidFill>
            </c:spPr>
          </c:dPt>
          <c:dPt>
            <c:idx val="2"/>
            <c:spPr>
              <a:solidFill>
                <a:srgbClr val="183A58"/>
              </a:solidFill>
            </c:spPr>
          </c:dPt>
          <c:dPt>
            <c:idx val="3"/>
            <c:spPr>
              <a:solidFill>
                <a:srgbClr val="183A58"/>
              </a:solidFill>
            </c:spPr>
          </c:dPt>
          <c:dPt>
            <c:idx val="4"/>
            <c:spPr>
              <a:solidFill>
                <a:srgbClr val="183A58"/>
              </a:solidFill>
            </c:spPr>
          </c:dPt>
          <c:cat>
            <c:strRef>
              <c:f>Sheet1!$A$2:$A$6</c:f>
              <c:strCach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26.0</c:v>
                </c:pt>
                <c:pt idx="1">
                  <c:v>24.0</c:v>
                </c:pt>
                <c:pt idx="2">
                  <c:v>33.0</c:v>
                </c:pt>
                <c:pt idx="3">
                  <c:v>40.0</c:v>
                </c:pt>
                <c:pt idx="4">
                  <c:v>42.0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EBITDA (USD millions)</c:v>
                </c:pt>
              </c:strCache>
            </c:strRef>
          </c:tx>
          <c:spPr>
            <a:solidFill>
              <a:srgbClr val="B5975B"/>
            </a:solidFill>
          </c:spPr>
          <c:dPt>
            <c:idx val="0"/>
            <c:spPr>
              <a:solidFill>
                <a:srgbClr val="B5975B"/>
              </a:solidFill>
            </c:spPr>
          </c:dPt>
          <c:dPt>
            <c:idx val="1"/>
            <c:spPr>
              <a:solidFill>
                <a:srgbClr val="B5975B"/>
              </a:solidFill>
            </c:spPr>
          </c:dPt>
          <c:dPt>
            <c:idx val="2"/>
            <c:spPr>
              <a:solidFill>
                <a:srgbClr val="B5975B"/>
              </a:solidFill>
            </c:spPr>
          </c:dPt>
          <c:dPt>
            <c:idx val="3"/>
            <c:spPr>
              <a:solidFill>
                <a:srgbClr val="B5975B"/>
              </a:solidFill>
            </c:spPr>
          </c:dPt>
          <c:dPt>
            <c:idx val="4"/>
            <c:spPr>
              <a:solidFill>
                <a:srgbClr val="B5975B"/>
              </a:solidFill>
            </c:spPr>
          </c:dPt>
          <c:cat>
            <c:strRef>
              <c:f>Sheet1!$A$2:$A$6</c:f>
              <c:strCach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6.5</c:v>
                </c:pt>
                <c:pt idx="1">
                  <c:v>5.8</c:v>
                </c:pt>
                <c:pt idx="2">
                  <c:v>8.2</c:v>
                </c:pt>
                <c:pt idx="3">
                  <c:v>10.0</c:v>
                </c:pt>
                <c:pt idx="4">
                  <c:v>11.2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50.0"/>
          <c:min val="0.0"/>
        </c:scaling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-2068027336"/>
        <c:crosses val="autoZero"/>
      </c:valAx>
    </c:plotArea>
    <c:legend>
      <c:legendPos val="t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Business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188720"/>
            <a:ext cx="5943600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0">
                <a:solidFill>
                  <a:srgbClr val="404040"/>
                </a:solidFill>
                <a:latin typeface="Arial"/>
              </a:rPr>
              <a:t>TechCorp Solutions is a technology company founded in 2018 and headquartered in Dubai, UAE. The company provides AI-powered business automation solutions tailored for small and medium-sized enterprises (SMEs) across the Middle East. Its offerings focus on leveraging artificial intelligence to streamline and optimize business processes for regional clients.</a:t>
            </a:r>
          </a:p>
        </p:txBody>
      </p:sp>
      <p:sp>
        <p:nvSpPr>
          <p:cNvPr id="5" name="Oval 4"/>
          <p:cNvSpPr/>
          <p:nvPr/>
        </p:nvSpPr>
        <p:spPr>
          <a:xfrm>
            <a:off x="914400" y="2377440"/>
            <a:ext cx="109728" cy="109728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4128" y="2423160"/>
            <a:ext cx="3657600" cy="18288"/>
          </a:xfrm>
          <a:prstGeom prst="rect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Oval 6"/>
          <p:cNvSpPr/>
          <p:nvPr/>
        </p:nvSpPr>
        <p:spPr>
          <a:xfrm>
            <a:off x="4572000" y="2377440"/>
            <a:ext cx="109728" cy="109728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822960" y="2103120"/>
            <a:ext cx="457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100" b="1">
                <a:solidFill>
                  <a:srgbClr val="183A58"/>
                </a:solidFill>
                <a:latin typeface="Arial"/>
              </a:rPr>
              <a:t>2015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80560" y="2103120"/>
            <a:ext cx="457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100" b="1">
                <a:solidFill>
                  <a:srgbClr val="183A58"/>
                </a:solidFill>
                <a:latin typeface="Arial"/>
              </a:rPr>
              <a:t>2024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37760" y="2286000"/>
            <a:ext cx="2743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(9+ years of operation)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498079" y="1188720"/>
            <a:ext cx="4206240" cy="51206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7589520" y="1280160"/>
            <a:ext cx="384048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200" b="1">
                <a:solidFill>
                  <a:srgbClr val="183A58"/>
                </a:solidFill>
                <a:latin typeface="Arial"/>
              </a:rPr>
              <a:t>Key Operational Highlights</a:t>
            </a:r>
          </a:p>
        </p:txBody>
      </p:sp>
      <p:sp>
        <p:nvSpPr>
          <p:cNvPr id="13" name="Oval 12"/>
          <p:cNvSpPr/>
          <p:nvPr/>
        </p:nvSpPr>
        <p:spPr>
          <a:xfrm>
            <a:off x="7589520" y="167335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7699248" y="1600200"/>
            <a:ext cx="3886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Founded in 2018</a:t>
            </a:r>
          </a:p>
        </p:txBody>
      </p:sp>
      <p:sp>
        <p:nvSpPr>
          <p:cNvPr id="15" name="Oval 14"/>
          <p:cNvSpPr/>
          <p:nvPr/>
        </p:nvSpPr>
        <p:spPr>
          <a:xfrm>
            <a:off x="7589520" y="222199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7699248" y="2148840"/>
            <a:ext cx="3886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Latest revenue: $12M</a:t>
            </a:r>
          </a:p>
        </p:txBody>
      </p:sp>
      <p:sp>
        <p:nvSpPr>
          <p:cNvPr id="17" name="Oval 16"/>
          <p:cNvSpPr/>
          <p:nvPr/>
        </p:nvSpPr>
        <p:spPr>
          <a:xfrm>
            <a:off x="7589520" y="277063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7699248" y="2697480"/>
            <a:ext cx="3886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Latest EBITDA: $3.2M</a:t>
            </a:r>
          </a:p>
        </p:txBody>
      </p:sp>
      <p:sp>
        <p:nvSpPr>
          <p:cNvPr id="19" name="Oval 18"/>
          <p:cNvSpPr/>
          <p:nvPr/>
        </p:nvSpPr>
        <p:spPr>
          <a:xfrm>
            <a:off x="7589520" y="331927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7699248" y="3246120"/>
            <a:ext cx="3886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Strong growth trajectory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1520" y="2743200"/>
            <a:ext cx="59436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Core Business Lines &amp; Capabilities</a:t>
            </a:r>
          </a:p>
        </p:txBody>
      </p:sp>
      <p:sp>
        <p:nvSpPr>
          <p:cNvPr id="22" name="Oval 21"/>
          <p:cNvSpPr/>
          <p:nvPr/>
        </p:nvSpPr>
        <p:spPr>
          <a:xfrm>
            <a:off x="822960" y="318211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932688" y="3108960"/>
            <a:ext cx="3200400" cy="4114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AI-powered business automation solutions for SMEs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1520" y="5303520"/>
            <a:ext cx="64008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Strategic Market Positioning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1520" y="5577840"/>
            <a:ext cx="6400800" cy="7315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The company has established itself as the leading premium healthcare provider in Southeast Asia, serving both individual patients and corporate clients with comprehensive medical services and exceptional care standards.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1520" y="6400800"/>
            <a:ext cx="36576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900">
                <a:solidFill>
                  <a:srgbClr val="808080"/>
                </a:solidFill>
                <a:latin typeface="Arial"/>
              </a:rPr>
              <a:t>Confidential | September 11, 2025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686800" y="6400800"/>
            <a:ext cx="3200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900">
                <a:solidFill>
                  <a:srgbClr val="808080"/>
                </a:solidFill>
                <a:latin typeface="Arial"/>
              </a:rPr>
              <a:t>TechCorp Solutions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Valuation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280160"/>
            <a:ext cx="10058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183A58"/>
                </a:solidFill>
                <a:latin typeface="Arial"/>
              </a:defRPr>
            </a:pPr>
            <a:r>
              <a:t>Implied EV/Post IRFS-16 EBITDA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22860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404040"/>
                </a:solidFill>
                <a:latin typeface="Arial"/>
              </a:defRPr>
            </a:pPr>
            <a:r>
              <a:t>Valuation data will be displayed here when available.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Investment Opportunity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828800" y="2743200"/>
            <a:ext cx="8229600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400" b="0">
                <a:solidFill>
                  <a:srgbClr val="404040"/>
                </a:solidFill>
                <a:latin typeface="Arial"/>
              </a:rPr>
              <a:t>Buyer profiles data will be displayed here when available.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11, 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TechCorp Solutions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Investment Opportunity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828800" y="2743200"/>
            <a:ext cx="8229600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400" b="0">
                <a:solidFill>
                  <a:srgbClr val="404040"/>
                </a:solidFill>
                <a:latin typeface="Arial"/>
              </a:rPr>
              <a:t>Buyer profiles data will be displayed here when available.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11, 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TechCorp Solutions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Business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188720"/>
            <a:ext cx="5943600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0">
                <a:solidFill>
                  <a:srgbClr val="404040"/>
                </a:solidFill>
                <a:latin typeface="Arial"/>
              </a:rPr>
              <a:t>TechCorp Solutions is a technology company founded in 2018 and headquartered in Dubai, UAE. The company provides AI-powered business automation solutions tailored for small and medium-sized enterprises (SMEs) across the Middle East. Its offerings focus on leveraging artificial intelligence to streamline and optimize business processes for regional clients.</a:t>
            </a:r>
          </a:p>
        </p:txBody>
      </p:sp>
      <p:sp>
        <p:nvSpPr>
          <p:cNvPr id="5" name="Oval 4"/>
          <p:cNvSpPr/>
          <p:nvPr/>
        </p:nvSpPr>
        <p:spPr>
          <a:xfrm>
            <a:off x="914400" y="2377440"/>
            <a:ext cx="109728" cy="109728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4128" y="2423160"/>
            <a:ext cx="3657600" cy="18288"/>
          </a:xfrm>
          <a:prstGeom prst="rect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Oval 6"/>
          <p:cNvSpPr/>
          <p:nvPr/>
        </p:nvSpPr>
        <p:spPr>
          <a:xfrm>
            <a:off x="4572000" y="2377440"/>
            <a:ext cx="109728" cy="109728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822960" y="2103120"/>
            <a:ext cx="457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100" b="1">
                <a:solidFill>
                  <a:srgbClr val="183A58"/>
                </a:solidFill>
                <a:latin typeface="Arial"/>
              </a:rPr>
              <a:t>2015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80560" y="2103120"/>
            <a:ext cx="457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100" b="1">
                <a:solidFill>
                  <a:srgbClr val="183A58"/>
                </a:solidFill>
                <a:latin typeface="Arial"/>
              </a:rPr>
              <a:t>2024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37760" y="2286000"/>
            <a:ext cx="2743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(9+ years of operation)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498079" y="1188720"/>
            <a:ext cx="4206240" cy="51206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7589520" y="1280160"/>
            <a:ext cx="384048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200" b="1">
                <a:solidFill>
                  <a:srgbClr val="183A58"/>
                </a:solidFill>
                <a:latin typeface="Arial"/>
              </a:rPr>
              <a:t>Key Operational Highlights</a:t>
            </a:r>
          </a:p>
        </p:txBody>
      </p:sp>
      <p:sp>
        <p:nvSpPr>
          <p:cNvPr id="13" name="Oval 12"/>
          <p:cNvSpPr/>
          <p:nvPr/>
        </p:nvSpPr>
        <p:spPr>
          <a:xfrm>
            <a:off x="7589520" y="167335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7699248" y="1600200"/>
            <a:ext cx="3886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Founded in 2018</a:t>
            </a:r>
          </a:p>
        </p:txBody>
      </p:sp>
      <p:sp>
        <p:nvSpPr>
          <p:cNvPr id="15" name="Oval 14"/>
          <p:cNvSpPr/>
          <p:nvPr/>
        </p:nvSpPr>
        <p:spPr>
          <a:xfrm>
            <a:off x="7589520" y="222199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7699248" y="2148840"/>
            <a:ext cx="3886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Latest revenue: $12M</a:t>
            </a:r>
          </a:p>
        </p:txBody>
      </p:sp>
      <p:sp>
        <p:nvSpPr>
          <p:cNvPr id="17" name="Oval 16"/>
          <p:cNvSpPr/>
          <p:nvPr/>
        </p:nvSpPr>
        <p:spPr>
          <a:xfrm>
            <a:off x="7589520" y="277063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7699248" y="2697480"/>
            <a:ext cx="3886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Latest EBITDA: $3.2M</a:t>
            </a:r>
          </a:p>
        </p:txBody>
      </p:sp>
      <p:sp>
        <p:nvSpPr>
          <p:cNvPr id="19" name="Oval 18"/>
          <p:cNvSpPr/>
          <p:nvPr/>
        </p:nvSpPr>
        <p:spPr>
          <a:xfrm>
            <a:off x="7589520" y="331927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7699248" y="3246120"/>
            <a:ext cx="3886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Strong growth trajectory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1520" y="2743200"/>
            <a:ext cx="59436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Core Business Lines &amp; Capabilities</a:t>
            </a:r>
          </a:p>
        </p:txBody>
      </p:sp>
      <p:sp>
        <p:nvSpPr>
          <p:cNvPr id="22" name="Oval 21"/>
          <p:cNvSpPr/>
          <p:nvPr/>
        </p:nvSpPr>
        <p:spPr>
          <a:xfrm>
            <a:off x="822960" y="3182112"/>
            <a:ext cx="36576" cy="36576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932688" y="3108960"/>
            <a:ext cx="3200400" cy="4114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AI-powered business automation solutions for SMEs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31520" y="5303520"/>
            <a:ext cx="64008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Strategic Market Positioning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1520" y="5577840"/>
            <a:ext cx="6400800" cy="7315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The company has established itself as the leading premium healthcare provider in Southeast Asia, serving both individual patients and corporate clients with comprehensive medical services and exceptional care standards.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1520" y="6400800"/>
            <a:ext cx="36576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900">
                <a:solidFill>
                  <a:srgbClr val="808080"/>
                </a:solidFill>
                <a:latin typeface="Arial"/>
              </a:rPr>
              <a:t>Confidential | September 11, 2025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686800" y="6400800"/>
            <a:ext cx="3200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900">
                <a:solidFill>
                  <a:srgbClr val="808080"/>
                </a:solidFill>
                <a:latin typeface="Arial"/>
              </a:rPr>
              <a:t>TechCorp Solutions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Historical Financial Performance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28016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EBITDA Margin Trend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28800"/>
            <a:ext cx="5486400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0">
                <a:solidFill>
                  <a:srgbClr val="404040"/>
                </a:solidFill>
                <a:latin typeface="Arial"/>
              </a:rPr>
              <a:t>EBITDA margin trend chart will be displayed here.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0" y="3749039"/>
            <a:ext cx="22860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r"/>
            <a:r>
              <a:rPr sz="800" b="0">
                <a:solidFill>
                  <a:srgbClr val="404040"/>
                </a:solidFill>
                <a:latin typeface="Arial"/>
              </a:rPr>
              <a:t>Source: Company financials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02336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Cost Management &amp; Efficiency Initiatives</a:t>
            </a:r>
          </a:p>
        </p:txBody>
      </p:sp>
      <p:sp>
        <p:nvSpPr>
          <p:cNvPr id="8" name="Oval 7"/>
          <p:cNvSpPr/>
          <p:nvPr/>
        </p:nvSpPr>
        <p:spPr>
          <a:xfrm>
            <a:off x="1097280" y="438912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234440" y="4343400"/>
            <a:ext cx="50292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Operational Efficiency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34440" y="448056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Streamlined processes and resource optimization initiatives</a:t>
            </a:r>
          </a:p>
        </p:txBody>
      </p:sp>
      <p:sp>
        <p:nvSpPr>
          <p:cNvPr id="11" name="Oval 10"/>
          <p:cNvSpPr/>
          <p:nvPr/>
        </p:nvSpPr>
        <p:spPr>
          <a:xfrm>
            <a:off x="1097280" y="480060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1234440" y="4754880"/>
            <a:ext cx="50292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Technology Investment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34440" y="489204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Digital transformation reducing administrative overhead</a:t>
            </a:r>
          </a:p>
        </p:txBody>
      </p:sp>
      <p:sp>
        <p:nvSpPr>
          <p:cNvPr id="14" name="Oval 13"/>
          <p:cNvSpPr/>
          <p:nvPr/>
        </p:nvSpPr>
        <p:spPr>
          <a:xfrm>
            <a:off x="1097280" y="521208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1234440" y="5166360"/>
            <a:ext cx="50292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Supply Chain Management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34440" y="530352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Centralized procurement and vendor consolidation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15200" y="128016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Risk Mitigation Strategies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315200" y="1645920"/>
            <a:ext cx="4572000" cy="164592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7315200" y="1645920"/>
            <a:ext cx="91440" cy="1645920"/>
          </a:xfrm>
          <a:prstGeom prst="rect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7589520" y="1737360"/>
            <a:ext cx="41148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B5975B"/>
                </a:solidFill>
                <a:latin typeface="Arial"/>
              </a:rPr>
              <a:t>Diversified Revenue Strategy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89520" y="1965960"/>
            <a:ext cx="4114800" cy="32004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Multiple revenue streams and operational efficiency measures provide resilience against market volatility and cost pressures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589520" y="2331720"/>
            <a:ext cx="4114800" cy="16459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Key Benefits: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72400" y="2514600"/>
            <a:ext cx="3931920" cy="10058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• Reduced earnings volatility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400" y="2633472"/>
            <a:ext cx="3931920" cy="10058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• Stable cash generation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772400" y="2752344"/>
            <a:ext cx="3931920" cy="10058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• Operational flexibility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315200" y="3474720"/>
            <a:ext cx="4572000" cy="731520"/>
          </a:xfrm>
          <a:prstGeom prst="rect">
            <a:avLst/>
          </a:prstGeom>
          <a:solidFill>
            <a:srgbClr val="F0FF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7498079" y="3566160"/>
            <a:ext cx="42062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228B22"/>
                </a:solidFill>
                <a:latin typeface="Arial"/>
              </a:rPr>
              <a:t>BANKER'S VIEW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98079" y="3703320"/>
            <a:ext cx="420624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Strong operational resilience through diversified revenue streams and disciplined cost management supports sustainable margin expansion and reduced business risk profile.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7200" y="630936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11, 2025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144000" y="630936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TechCorp Solutions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Investment Opportunity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280160"/>
            <a:ext cx="5029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 b="1">
                <a:solidFill>
                  <a:srgbClr val="183A58"/>
                </a:solidFill>
                <a:latin typeface="Arial"/>
              </a:defRPr>
            </a:pPr>
            <a:r>
              <a:t>Considerations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1280160"/>
            <a:ext cx="5029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 b="1">
                <a:solidFill>
                  <a:srgbClr val="183A58"/>
                </a:solidFill>
                <a:latin typeface="Arial"/>
              </a:defRPr>
            </a:pPr>
            <a:r>
              <a:t>Mitigants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11, 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TechCorp Solutions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Investment Opportunity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400" b="1">
                <a:solidFill>
                  <a:srgbClr val="183A58"/>
                </a:solidFill>
                <a:latin typeface="Arial"/>
              </a:rPr>
              <a:t>Key Diligence Topics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65760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400" b="1">
                <a:solidFill>
                  <a:srgbClr val="183A58"/>
                </a:solidFill>
                <a:latin typeface="Arial"/>
              </a:rPr>
              <a:t>Risk Factors &amp; Mitigants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0" y="1371600"/>
            <a:ext cx="530352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400" b="1">
                <a:solidFill>
                  <a:srgbClr val="183A58"/>
                </a:solidFill>
                <a:latin typeface="Arial"/>
              </a:rPr>
              <a:t>Investment Highlights</a:t>
            </a:r>
          </a:p>
        </p:txBody>
      </p:sp>
      <p:sp>
        <p:nvSpPr>
          <p:cNvPr id="7" name="Oval 6"/>
          <p:cNvSpPr/>
          <p:nvPr/>
        </p:nvSpPr>
        <p:spPr>
          <a:xfrm>
            <a:off x="6537960" y="1764792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6675120" y="169164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Strong financial performance: $12M revenue with $3.2M EBITDA</a:t>
            </a:r>
          </a:p>
        </p:txBody>
      </p:sp>
      <p:sp>
        <p:nvSpPr>
          <p:cNvPr id="9" name="Oval 8"/>
          <p:cNvSpPr/>
          <p:nvPr/>
        </p:nvSpPr>
        <p:spPr>
          <a:xfrm>
            <a:off x="6537960" y="214884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6675120" y="2075688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Experienced leadership team with proven track record</a:t>
            </a:r>
          </a:p>
        </p:txBody>
      </p:sp>
      <p:sp>
        <p:nvSpPr>
          <p:cNvPr id="11" name="Oval 10"/>
          <p:cNvSpPr/>
          <p:nvPr/>
        </p:nvSpPr>
        <p:spPr>
          <a:xfrm>
            <a:off x="6537960" y="2532888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6675120" y="2459736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Growing market opportunity in AI/technology sector</a:t>
            </a:r>
          </a:p>
        </p:txBody>
      </p:sp>
      <p:sp>
        <p:nvSpPr>
          <p:cNvPr id="13" name="Oval 12"/>
          <p:cNvSpPr/>
          <p:nvPr/>
        </p:nvSpPr>
        <p:spPr>
          <a:xfrm>
            <a:off x="6537960" y="2916936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6675120" y="2843784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Clear competitive advantages and market differentiation</a:t>
            </a:r>
          </a:p>
        </p:txBody>
      </p:sp>
      <p:sp>
        <p:nvSpPr>
          <p:cNvPr id="15" name="Oval 14"/>
          <p:cNvSpPr/>
          <p:nvPr/>
        </p:nvSpPr>
        <p:spPr>
          <a:xfrm>
            <a:off x="6537960" y="3300984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6675120" y="3227832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000" b="0">
                <a:solidFill>
                  <a:srgbClr val="404040"/>
                </a:solidFill>
                <a:latin typeface="Arial"/>
              </a:rPr>
              <a:t>Scalable business model with expansion potential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00800" y="3657600"/>
            <a:ext cx="530352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73152" rIns="73152"/>
          <a:lstStyle/>
          <a:p>
            <a:pPr algn="l">
              <a:lnSpc>
                <a:spcPct val="110000"/>
              </a:lnSpc>
            </a:pPr>
            <a:r>
              <a:rPr sz="1400" b="1">
                <a:solidFill>
                  <a:srgbClr val="183A58"/>
                </a:solidFill>
                <a:latin typeface="Arial"/>
              </a:rPr>
              <a:t>Process Next Steps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00" y="630936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11, 2025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144000" y="630936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TechCorp Solutions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Competitive Positioning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Oval 3"/>
          <p:cNvSpPr/>
          <p:nvPr/>
        </p:nvSpPr>
        <p:spPr>
          <a:xfrm>
            <a:off x="731520" y="128016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731520"/>
            <a:ext cx="10515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/>
              <a:t>Renderer error: 'str' object has no attribute 'get'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Historical Financial Performance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188720"/>
            <a:ext cx="10058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600" b="1">
                <a:solidFill>
                  <a:srgbClr val="183A58"/>
                </a:solidFill>
                <a:latin typeface="Arial"/>
              </a:rPr>
              <a:t>Company - 5-Year Financial Performance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1828800" y="1554480"/>
          <a:ext cx="8229600" cy="21031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28800" y="3749039"/>
            <a:ext cx="82296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800" b="0">
                <a:solidFill>
                  <a:srgbClr val="404040"/>
                </a:solidFill>
                <a:latin typeface="Arial"/>
              </a:rPr>
              <a:t>*Historical figures represent estimated performance based on market trends.</a:t>
            </a:r>
          </a:p>
        </p:txBody>
      </p:sp>
      <p:sp>
        <p:nvSpPr>
          <p:cNvPr id="7" name="Rectangle 6"/>
          <p:cNvSpPr/>
          <p:nvPr/>
        </p:nvSpPr>
        <p:spPr>
          <a:xfrm>
            <a:off x="694944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786384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404040"/>
                </a:solidFill>
                <a:latin typeface="Arial"/>
              </a:rPr>
              <a:t>Key Metric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6384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120%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6384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(Historical)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6384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228B22"/>
                </a:solidFill>
                <a:latin typeface="Arial"/>
              </a:rPr>
              <a:t>Key performance indicator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93008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3584448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404040"/>
                </a:solidFill>
                <a:latin typeface="Arial"/>
              </a:rPr>
              <a:t>Key Metric 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84448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38.0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84448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(Historical)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584448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228B22"/>
                </a:solidFill>
                <a:latin typeface="Arial"/>
              </a:rPr>
              <a:t>Key performance indicator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291072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6382512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404040"/>
                </a:solidFill>
                <a:latin typeface="Arial"/>
              </a:rPr>
              <a:t>Key Metric 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82512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5.7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82512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(Historical)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382512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228B22"/>
                </a:solidFill>
                <a:latin typeface="Arial"/>
              </a:rPr>
              <a:t>Key performance indicator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089136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9180576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404040"/>
                </a:solidFill>
                <a:latin typeface="Arial"/>
              </a:rPr>
              <a:t>Key Metric 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80576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300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80576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(Historical)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80576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228B22"/>
                </a:solidFill>
                <a:latin typeface="Arial"/>
              </a:rPr>
              <a:t>Key performance indicator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4400" y="5212080"/>
            <a:ext cx="64008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Key Growth Drivers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498079" y="5120640"/>
            <a:ext cx="4389120" cy="914400"/>
          </a:xfrm>
          <a:prstGeom prst="rect">
            <a:avLst/>
          </a:prstGeom>
          <a:solidFill>
            <a:srgbClr val="F0FF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TextBox 28"/>
          <p:cNvSpPr txBox="1"/>
          <p:nvPr/>
        </p:nvSpPr>
        <p:spPr>
          <a:xfrm>
            <a:off x="7680960" y="5212080"/>
            <a:ext cx="402336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228B22"/>
                </a:solidFill>
                <a:latin typeface="Arial"/>
              </a:rPr>
              <a:t>BANKER'S VIEW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680960" y="5394960"/>
            <a:ext cx="4023360" cy="5943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</a:p>
        </p:txBody>
      </p:sp>
      <p:sp>
        <p:nvSpPr>
          <p:cNvPr id="31" name="TextBox 30"/>
          <p:cNvSpPr txBox="1"/>
          <p:nvPr/>
        </p:nvSpPr>
        <p:spPr>
          <a:xfrm>
            <a:off x="457200" y="6309360"/>
            <a:ext cx="36576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808080"/>
                </a:solidFill>
                <a:latin typeface="Arial"/>
              </a:rPr>
              <a:t>Confidential | September 11, 2025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686800" y="6309360"/>
            <a:ext cx="32004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r"/>
            <a:r>
              <a:rPr sz="900" b="0">
                <a:solidFill>
                  <a:srgbClr val="808080"/>
                </a:solidFill>
                <a:latin typeface="Arial"/>
              </a:rPr>
              <a:t>TechCorp Solutions Investment Opportunity    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600" b="1">
                <a:solidFill>
                  <a:srgbClr val="1E3A8A"/>
                </a:solidFill>
                <a:latin typeface="Times New Roman"/>
              </a:rPr>
              <a:t>Management Team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E3A8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274320" y="1325880"/>
            <a:ext cx="3657600" cy="320040"/>
          </a:xfrm>
          <a:prstGeom prst="rect">
            <a:avLst/>
          </a:prstGeom>
          <a:noFill/>
        </p:spPr>
        <p:txBody>
          <a:bodyPr wrap="square" lIns="36576" rIns="36576" tIns="14630" bIns="14630">
            <a:spAutoFit/>
          </a:bodyPr>
          <a:lstStyle/>
          <a:p>
            <a:pPr algn="l">
              <a:defRPr sz="1500" b="1">
                <a:solidFill>
                  <a:srgbClr val="1E3A8A"/>
                </a:solidFill>
                <a:latin typeface="Times New Roman"/>
              </a:defRPr>
            </a:pPr>
            <a:r>
              <a:t>Ahmed Al-Rashid</a:t>
            </a:r>
            <a:br/>
            <a:r>
              <a:t>Management Role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20" y="1691640"/>
            <a:ext cx="36576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200">
                <a:solidFill>
                  <a:srgbClr val="374151"/>
                </a:solidFill>
                <a:latin typeface="Times New Roman"/>
              </a:defRPr>
            </a:pPr>
            <a:r>
              <a:t>• Relevant industry experience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4320" y="2075688"/>
            <a:ext cx="36576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200">
                <a:solidFill>
                  <a:srgbClr val="374151"/>
                </a:solidFill>
                <a:latin typeface="Times New Roman"/>
              </a:defRPr>
            </a:pPr>
            <a:r>
              <a:t>• Proven track record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4320" y="2551176"/>
            <a:ext cx="3657600" cy="320040"/>
          </a:xfrm>
          <a:prstGeom prst="rect">
            <a:avLst/>
          </a:prstGeom>
          <a:noFill/>
        </p:spPr>
        <p:txBody>
          <a:bodyPr wrap="square" lIns="36576" rIns="36576" tIns="14630" bIns="14630">
            <a:spAutoFit/>
          </a:bodyPr>
          <a:lstStyle/>
          <a:p>
            <a:pPr algn="l">
              <a:defRPr sz="1500" b="1">
                <a:solidFill>
                  <a:srgbClr val="1E3A8A"/>
                </a:solidFill>
                <a:latin typeface="Times New Roman"/>
              </a:defRPr>
            </a:pPr>
            <a:r>
              <a:t>Sarah Johnson</a:t>
            </a:r>
            <a:br/>
            <a:r>
              <a:t>Management Role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4320" y="2916936"/>
            <a:ext cx="36576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200">
                <a:solidFill>
                  <a:srgbClr val="374151"/>
                </a:solidFill>
                <a:latin typeface="Times New Roman"/>
              </a:defRPr>
            </a:pPr>
            <a:r>
              <a:t>• Relevant industry experience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4320" y="3300984"/>
            <a:ext cx="36576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200">
                <a:solidFill>
                  <a:srgbClr val="374151"/>
                </a:solidFill>
                <a:latin typeface="Times New Roman"/>
              </a:defRPr>
            </a:pPr>
            <a:r>
              <a:t>• Proven track record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69080" y="1325880"/>
            <a:ext cx="3657600" cy="320040"/>
          </a:xfrm>
          <a:prstGeom prst="rect">
            <a:avLst/>
          </a:prstGeom>
          <a:noFill/>
        </p:spPr>
        <p:txBody>
          <a:bodyPr wrap="square" lIns="36576" rIns="36576" tIns="14630" bIns="14630">
            <a:spAutoFit/>
          </a:bodyPr>
          <a:lstStyle/>
          <a:p>
            <a:pPr algn="l">
              <a:defRPr sz="1500" b="1">
                <a:solidFill>
                  <a:srgbClr val="1E3A8A"/>
                </a:solidFill>
                <a:latin typeface="Times New Roman"/>
              </a:defRPr>
            </a:pPr>
            <a:r>
              <a:t>Omar Hassan</a:t>
            </a:r>
            <a:br/>
            <a:r>
              <a:t>Management Role 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69080" y="1691640"/>
            <a:ext cx="36576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200">
                <a:solidFill>
                  <a:srgbClr val="374151"/>
                </a:solidFill>
                <a:latin typeface="Times New Roman"/>
              </a:defRPr>
            </a:pPr>
            <a:r>
              <a:t>• Relevant industry experience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69080" y="2075688"/>
            <a:ext cx="36576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200">
                <a:solidFill>
                  <a:srgbClr val="374151"/>
                </a:solidFill>
                <a:latin typeface="Times New Roman"/>
              </a:defRPr>
            </a:pPr>
            <a:r>
              <a:t>• Proven track record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69080" y="2551176"/>
            <a:ext cx="3657600" cy="320040"/>
          </a:xfrm>
          <a:prstGeom prst="rect">
            <a:avLst/>
          </a:prstGeom>
          <a:noFill/>
        </p:spPr>
        <p:txBody>
          <a:bodyPr wrap="square" lIns="36576" rIns="36576" tIns="14630" bIns="14630">
            <a:spAutoFit/>
          </a:bodyPr>
          <a:lstStyle/>
          <a:p>
            <a:pPr algn="l">
              <a:defRPr sz="1500" b="1">
                <a:solidFill>
                  <a:srgbClr val="1E3A8A"/>
                </a:solidFill>
                <a:latin typeface="Times New Roman"/>
              </a:defRPr>
            </a:pPr>
            <a:r>
              <a:t>Omar Hassan</a:t>
            </a:r>
            <a:br/>
            <a:r>
              <a:t>Management Role 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69080" y="2916936"/>
            <a:ext cx="36576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200">
                <a:solidFill>
                  <a:srgbClr val="374151"/>
                </a:solidFill>
                <a:latin typeface="Times New Roman"/>
              </a:defRPr>
            </a:pPr>
            <a:r>
              <a:t>• Relevant industry experience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69080" y="3300984"/>
            <a:ext cx="36576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200">
                <a:solidFill>
                  <a:srgbClr val="374151"/>
                </a:solidFill>
                <a:latin typeface="Times New Roman"/>
              </a:defRPr>
            </a:pPr>
            <a:r>
              <a:t>• Proven track record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63840" y="1325880"/>
            <a:ext cx="3657600" cy="320040"/>
          </a:xfrm>
          <a:prstGeom prst="rect">
            <a:avLst/>
          </a:prstGeom>
          <a:noFill/>
        </p:spPr>
        <p:txBody>
          <a:bodyPr wrap="square" lIns="36576" rIns="36576" tIns="14630" bIns="14630">
            <a:spAutoFit/>
          </a:bodyPr>
          <a:lstStyle/>
          <a:p>
            <a:pPr algn="l">
              <a:defRPr sz="1500" b="1">
                <a:solidFill>
                  <a:srgbClr val="1E3A8A"/>
                </a:solidFill>
                <a:latin typeface="Times New Roman"/>
              </a:defRPr>
            </a:pPr>
            <a:r>
              <a:t>Fatima Al-Zahra</a:t>
            </a:r>
            <a:br/>
            <a:r>
              <a:t>Management Role 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863840" y="1691640"/>
            <a:ext cx="36576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200">
                <a:solidFill>
                  <a:srgbClr val="374151"/>
                </a:solidFill>
                <a:latin typeface="Times New Roman"/>
              </a:defRPr>
            </a:pPr>
            <a:r>
              <a:t>• Relevant industry experience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863840" y="2075688"/>
            <a:ext cx="36576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200">
                <a:solidFill>
                  <a:srgbClr val="374151"/>
                </a:solidFill>
                <a:latin typeface="Times New Roman"/>
              </a:defRPr>
            </a:pPr>
            <a:r>
              <a:t>• Proven track record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5760" y="6355080"/>
            <a:ext cx="5486400" cy="365760"/>
          </a:xfrm>
          <a:prstGeom prst="rect">
            <a:avLst/>
          </a:prstGeom>
          <a:noFill/>
        </p:spPr>
        <p:txBody>
          <a:bodyPr wrap="none" lIns="45720" rIns="45720" anchor="ctr">
            <a:spAutoFit/>
          </a:bodyPr>
          <a:lstStyle/>
          <a:p>
            <a:pPr algn="l">
              <a:defRPr sz="1000">
                <a:solidFill>
                  <a:srgbClr val="6B7280"/>
                </a:solidFill>
                <a:latin typeface="Times New Roman"/>
              </a:defRPr>
            </a:pPr>
            <a:r>
              <a:t>Confidential | September 11, 2025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686800" y="6355080"/>
            <a:ext cx="2926080" cy="365760"/>
          </a:xfrm>
          <a:prstGeom prst="rect">
            <a:avLst/>
          </a:prstGeom>
          <a:noFill/>
        </p:spPr>
        <p:txBody>
          <a:bodyPr wrap="none" lIns="45720" rIns="45720" anchor="ctr">
            <a:spAutoFit/>
          </a:bodyPr>
          <a:lstStyle/>
          <a:p>
            <a:pPr algn="r">
              <a:defRPr sz="1000">
                <a:solidFill>
                  <a:srgbClr val="6B7280"/>
                </a:solidFill>
                <a:latin typeface="Times New Roman"/>
              </a:defRPr>
            </a:pPr>
            <a:r>
              <a:t>TechCorp Solutions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Growth Strategy &amp; Projections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28016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Multi-Pronged Growth Strategy</a:t>
            </a:r>
          </a:p>
        </p:txBody>
      </p:sp>
      <p:sp>
        <p:nvSpPr>
          <p:cNvPr id="5" name="Oval 4"/>
          <p:cNvSpPr/>
          <p:nvPr/>
        </p:nvSpPr>
        <p:spPr>
          <a:xfrm>
            <a:off x="640080" y="1645920"/>
            <a:ext cx="54864" cy="54864"/>
          </a:xfrm>
          <a:prstGeom prst="ellipse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777240" y="160020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808080"/>
                </a:solidFill>
                <a:latin typeface="Arial"/>
              </a:rPr>
              <a:t>Strategic growth initiatives will be outlined here</a:t>
            </a:r>
          </a:p>
        </p:txBody>
      </p:sp>
      <p:sp>
        <p:nvSpPr>
          <p:cNvPr id="7" name="Oval 6"/>
          <p:cNvSpPr/>
          <p:nvPr/>
        </p:nvSpPr>
        <p:spPr>
          <a:xfrm>
            <a:off x="640080" y="1965960"/>
            <a:ext cx="54864" cy="54864"/>
          </a:xfrm>
          <a:prstGeom prst="ellipse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777240" y="192024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808080"/>
                </a:solidFill>
                <a:latin typeface="Arial"/>
              </a:rPr>
              <a:t>Market expansion and diversification plans</a:t>
            </a:r>
          </a:p>
        </p:txBody>
      </p:sp>
      <p:sp>
        <p:nvSpPr>
          <p:cNvPr id="9" name="Oval 8"/>
          <p:cNvSpPr/>
          <p:nvPr/>
        </p:nvSpPr>
        <p:spPr>
          <a:xfrm>
            <a:off x="640080" y="2286000"/>
            <a:ext cx="54864" cy="54864"/>
          </a:xfrm>
          <a:prstGeom prst="ellipse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777240" y="224028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808080"/>
                </a:solidFill>
                <a:latin typeface="Arial"/>
              </a:rPr>
              <a:t>Operational efficiency improvements</a:t>
            </a:r>
          </a:p>
        </p:txBody>
      </p:sp>
      <p:sp>
        <p:nvSpPr>
          <p:cNvPr id="11" name="Oval 10"/>
          <p:cNvSpPr/>
          <p:nvPr/>
        </p:nvSpPr>
        <p:spPr>
          <a:xfrm>
            <a:off x="640080" y="2606039"/>
            <a:ext cx="54864" cy="54864"/>
          </a:xfrm>
          <a:prstGeom prst="ellipse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777240" y="2560319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808080"/>
                </a:solidFill>
                <a:latin typeface="Arial"/>
              </a:rPr>
              <a:t>Technology and innovation investments</a:t>
            </a:r>
          </a:p>
        </p:txBody>
      </p:sp>
      <p:sp>
        <p:nvSpPr>
          <p:cNvPr id="13" name="Oval 12"/>
          <p:cNvSpPr/>
          <p:nvPr/>
        </p:nvSpPr>
        <p:spPr>
          <a:xfrm>
            <a:off x="640080" y="2926080"/>
            <a:ext cx="54864" cy="54864"/>
          </a:xfrm>
          <a:prstGeom prst="ellipse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777240" y="288036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808080"/>
                </a:solidFill>
                <a:latin typeface="Arial"/>
              </a:rPr>
              <a:t>Sustainability and ESG initiatives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58000" y="128016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Revenue &amp; EBITDA Projections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58000" y="2286000"/>
            <a:ext cx="5029200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0">
                <a:solidFill>
                  <a:srgbClr val="404040"/>
                </a:solidFill>
                <a:latin typeface="Arial"/>
              </a:rPr>
              <a:t>Financial projections chart will be displayed when data is available.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7200" y="4023360"/>
            <a:ext cx="11430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Key Planning Assumptions</a:t>
            </a:r>
          </a:p>
        </p:txBody>
      </p:sp>
      <p:sp>
        <p:nvSpPr>
          <p:cNvPr id="18" name="Oval 17"/>
          <p:cNvSpPr/>
          <p:nvPr/>
        </p:nvSpPr>
        <p:spPr>
          <a:xfrm>
            <a:off x="640080" y="438912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77240" y="4343400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Market growth projections and economic indicators</a:t>
            </a:r>
          </a:p>
        </p:txBody>
      </p:sp>
      <p:sp>
        <p:nvSpPr>
          <p:cNvPr id="20" name="Oval 19"/>
          <p:cNvSpPr/>
          <p:nvPr/>
        </p:nvSpPr>
        <p:spPr>
          <a:xfrm>
            <a:off x="640080" y="466344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777240" y="4617720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Regulatory environment and compliance requirements</a:t>
            </a:r>
          </a:p>
        </p:txBody>
      </p:sp>
      <p:sp>
        <p:nvSpPr>
          <p:cNvPr id="22" name="Oval 21"/>
          <p:cNvSpPr/>
          <p:nvPr/>
        </p:nvSpPr>
        <p:spPr>
          <a:xfrm>
            <a:off x="640080" y="4937759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777240" y="4892039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Technology adoption and digital transformation ROI</a:t>
            </a:r>
          </a:p>
        </p:txBody>
      </p:sp>
      <p:sp>
        <p:nvSpPr>
          <p:cNvPr id="24" name="Oval 23"/>
          <p:cNvSpPr/>
          <p:nvPr/>
        </p:nvSpPr>
        <p:spPr>
          <a:xfrm>
            <a:off x="6583680" y="438912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6720840" y="4343400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Capital allocation and investment priorities</a:t>
            </a:r>
          </a:p>
        </p:txBody>
      </p:sp>
      <p:sp>
        <p:nvSpPr>
          <p:cNvPr id="26" name="Oval 25"/>
          <p:cNvSpPr/>
          <p:nvPr/>
        </p:nvSpPr>
        <p:spPr>
          <a:xfrm>
            <a:off x="6583680" y="466344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6720840" y="4617720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ESG commitments and sustainability targets</a:t>
            </a:r>
          </a:p>
        </p:txBody>
      </p:sp>
      <p:sp>
        <p:nvSpPr>
          <p:cNvPr id="28" name="Oval 27"/>
          <p:cNvSpPr/>
          <p:nvPr/>
        </p:nvSpPr>
        <p:spPr>
          <a:xfrm>
            <a:off x="6583680" y="4937759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TextBox 28"/>
          <p:cNvSpPr txBox="1"/>
          <p:nvPr/>
        </p:nvSpPr>
        <p:spPr>
          <a:xfrm>
            <a:off x="6720840" y="4892039"/>
            <a:ext cx="53035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Competitive positioning and market dynamics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11, 2025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TechCorp Solutions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Competitive Positioning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Revenue Comparison vs. Competitors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731520"/>
            <a:ext cx="10515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/>
              <a:t>Renderer error: 'NoneType' object has no attribute 'get'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Precedent Transactions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828800" y="1371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183A58"/>
                </a:solidFill>
                <a:latin typeface="Arial"/>
              </a:defRPr>
            </a:pPr>
            <a:r>
              <a:t>EV/Revenue Multiples by Transaction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645920" y="2103120"/>
            <a:ext cx="2804160" cy="137160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645920" y="1874520"/>
            <a:ext cx="28041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 b="1">
                <a:latin typeface="Arial"/>
              </a:defRPr>
            </a:pPr>
            <a:r>
              <a:t>5.0x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45920" y="3566160"/>
            <a:ext cx="28041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latin typeface="Arial"/>
              </a:defRPr>
            </a:pPr>
            <a:r>
              <a:t>T1</a:t>
            </a:r>
          </a:p>
        </p:txBody>
      </p:sp>
      <p:sp>
        <p:nvSpPr>
          <p:cNvPr id="8" name="Rectangle 7"/>
          <p:cNvSpPr/>
          <p:nvPr/>
        </p:nvSpPr>
        <p:spPr>
          <a:xfrm>
            <a:off x="4541520" y="2651761"/>
            <a:ext cx="2804160" cy="822959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4541520" y="2423161"/>
            <a:ext cx="28041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 b="1">
                <a:latin typeface="Arial"/>
              </a:defRPr>
            </a:pPr>
            <a:r>
              <a:t>3.0x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41520" y="3566160"/>
            <a:ext cx="28041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latin typeface="Arial"/>
              </a:defRPr>
            </a:pPr>
            <a:r>
              <a:t>T2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437120" y="2377440"/>
            <a:ext cx="2804160" cy="109728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7437120" y="2148840"/>
            <a:ext cx="28041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 b="1">
                <a:latin typeface="Arial"/>
              </a:defRPr>
            </a:pPr>
            <a:r>
              <a:t>4.0x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37120" y="3566160"/>
            <a:ext cx="280416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900">
                <a:latin typeface="Arial"/>
              </a:defRPr>
            </a:pPr>
            <a:r>
              <a:t>T3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365760" y="4389120"/>
          <a:ext cx="1188720" cy="2048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/>
              </a:tblGrid>
              <a:tr h="292608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Date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Target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Acquirer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Country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EV ($M)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Revenue ($M)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r">
                        <a:defRPr sz="1200" b="1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EV/Revenue</a:t>
                      </a:r>
                    </a:p>
                  </a:txBody>
                  <a:tcPr anchor="ctr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600200" y="4389120"/>
          <a:ext cx="8686800" cy="2048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/>
                <a:gridCol w="2895600"/>
                <a:gridCol w="2895600"/>
              </a:tblGrid>
              <a:tr h="292608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2023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2022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2023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Sample Company A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Sample Company B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Sample Company C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Strategic...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Private...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Industry...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USA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USA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USA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$250M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$180M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$320M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$50M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$60M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$80M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</a:tr>
              <a:tr h="292608"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5.0x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3.0x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4.0x</a:t>
                      </a:r>
                    </a:p>
                  </a:txBody>
                  <a:tcPr anchor="ctr" marL="45720" marR="45720" marT="27432" marB="27432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2025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705295" y="64008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TechCorp Solutions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