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120</c:v>
                </c:pt>
                <c:pt idx="1">
                  <c:v>145</c:v>
                </c:pt>
                <c:pt idx="2">
                  <c:v>180</c:v>
                </c:pt>
                <c:pt idx="3">
                  <c:v>210</c:v>
                </c:pt>
                <c:pt idx="4">
                  <c:v>240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B5975B"/>
              </a:solidFill>
            </c:spPr>
          </c:dPt>
          <c:dPt>
            <c:idx val="2"/>
            <c:spPr>
              <a:solidFill>
                <a:srgbClr val="B5975B"/>
              </a:solidFill>
            </c:spPr>
          </c:dPt>
          <c:dPt>
            <c:idx val="3"/>
            <c:spPr>
              <a:solidFill>
                <a:srgbClr val="B5975B"/>
              </a:solidFill>
            </c:spPr>
          </c:dPt>
          <c:dPt>
            <c:idx val="4"/>
            <c:spPr>
              <a:solidFill>
                <a:srgbClr val="B5975B"/>
              </a:solidFill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18</c:v>
                </c:pt>
                <c:pt idx="1">
                  <c:v>24</c:v>
                </c:pt>
                <c:pt idx="2">
                  <c:v>31</c:v>
                </c:pt>
                <c:pt idx="3">
                  <c:v>40</c:v>
                </c:pt>
                <c:pt idx="4">
                  <c:v>47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45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-2068027336"/>
        <c:crosses val="autoZero"/>
      </c:valAx>
    </c:plotArea>
    <c:legend>
      <c:legendPos val="t"/>
      <c:txPr>
        <a:bodyPr/>
        <a:lstStyle/>
        <a:p>
          <a:pPr>
            <a:defRPr sz="1000"/>
          </a:pPr>
        </a:p>
      </c:txPr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(USD millions)</c:v>
                </c:pt>
              </c:strCache>
            </c:strRef>
          </c:tx>
          <c:spPr>
            <a:solidFill>
              <a:srgbClr val="183A58"/>
            </a:solidFill>
          </c:spPr>
          <c:cat>
            <c:strRef>
              <c:f>Sheet1!$A$2:$A$4</c:f>
              <c:strCache>
                <c:ptCount val="3"/>
                <c:pt idx="0">
                  <c:v>2025E</c:v>
                </c:pt>
                <c:pt idx="1">
                  <c:v>2026E</c:v>
                </c:pt>
                <c:pt idx="2">
                  <c:v>2027E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280</c:v>
                </c:pt>
                <c:pt idx="1">
                  <c:v>320</c:v>
                </c:pt>
                <c:pt idx="2">
                  <c:v>365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EBITDA (USD millions)</c:v>
                </c:pt>
              </c:strCache>
            </c:strRef>
          </c:tx>
          <c:spPr>
            <a:solidFill>
              <a:srgbClr val="B5975B"/>
            </a:solidFill>
          </c:spPr>
          <c:cat>
            <c:strRef>
              <c:f>Sheet1!$A$2:$A$4</c:f>
              <c:strCache>
                <c:ptCount val="3"/>
                <c:pt idx="0">
                  <c:v>2025E</c:v>
                </c:pt>
                <c:pt idx="1">
                  <c:v>2026E</c:v>
                </c:pt>
                <c:pt idx="2">
                  <c:v>2027E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56</c:v>
                </c:pt>
                <c:pt idx="1">
                  <c:v>64</c:v>
                </c:pt>
                <c:pt idx="2">
                  <c:v>74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 (HK$ M)</c:v>
                </c:pt>
              </c:strCache>
            </c:strRef>
          </c:tx>
          <c:dPt>
            <c:idx val="0"/>
            <c:spPr>
              <a:solidFill>
                <a:srgbClr val="183A58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cat>
            <c:strRef>
              <c:f>Sheet1!$A$2:$A$4</c:f>
              <c:strCache>
                <c:ptCount val="3"/>
                <c:pt idx="0">
                  <c:v>Sari Roti (PT Nippon Indosari Corpindo Tbk)</c:v>
                </c:pt>
                <c:pt idx="1">
                  <c:v>BreadTalk Indonesia</c:v>
                </c:pt>
                <c:pt idx="2">
                  <c:v>Aoka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250</c:v>
                </c:pt>
                <c:pt idx="1">
                  <c:v>100</c:v>
                </c:pt>
                <c:pt idx="2">
                  <c:v>50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15.0</c:v>
                </c:pt>
                <c:pt idx="1">
                  <c:v>16.6</c:v>
                </c:pt>
                <c:pt idx="2">
                  <c:v>17.2</c:v>
                </c:pt>
                <c:pt idx="3">
                  <c:v>19.0</c:v>
                </c:pt>
                <c:pt idx="4">
                  <c:v>19.6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50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Business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10972800" cy="10972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0">
                <a:solidFill>
                  <a:srgbClr val="404040"/>
                </a:solidFill>
                <a:latin typeface="Arial"/>
              </a:rPr>
              <a:t>Breadlife is a leading Indonesian bakery chain, owned by The Daily Company (DailyCo), known for its fresh, preservative-free bread and rapid expansion across Greater Jakarta and key regional cities. Since acquisition by DailyCo in 2021, Breadlife has opened over 100 new outlets, driving a 150% revenue increase and establishing itself as a top challenger in Indonesia's bakery sector.</a:t>
            </a:r>
          </a:p>
        </p:txBody>
      </p:sp>
      <p:sp>
        <p:nvSpPr>
          <p:cNvPr id="5" name="Oval 4"/>
          <p:cNvSpPr/>
          <p:nvPr/>
        </p:nvSpPr>
        <p:spPr>
          <a:xfrm>
            <a:off x="914400" y="256032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1024128" y="2606040"/>
            <a:ext cx="3657600" cy="18288"/>
          </a:xfrm>
          <a:prstGeom prst="rect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4572000" y="2560320"/>
            <a:ext cx="109728" cy="109728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822960" y="228600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2018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286000"/>
            <a:ext cx="457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100" b="1">
                <a:solidFill>
                  <a:srgbClr val="183A58"/>
                </a:solidFill>
                <a:latin typeface="Arial"/>
              </a:rPr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468880"/>
            <a:ext cx="2743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(9+ years of growth and expansion)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498079" y="2560320"/>
            <a:ext cx="4114800" cy="320040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680960" y="2651760"/>
            <a:ext cx="3749039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Highlights</a:t>
            </a:r>
          </a:p>
        </p:txBody>
      </p:sp>
      <p:sp>
        <p:nvSpPr>
          <p:cNvPr id="13" name="Oval 12"/>
          <p:cNvSpPr/>
          <p:nvPr/>
        </p:nvSpPr>
        <p:spPr>
          <a:xfrm>
            <a:off x="7772400" y="30632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909560" y="3017520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Opened 100+ new outlets since 2021 acquisition.</a:t>
            </a:r>
          </a:p>
        </p:txBody>
      </p:sp>
      <p:sp>
        <p:nvSpPr>
          <p:cNvPr id="15" name="Oval 14"/>
          <p:cNvSpPr/>
          <p:nvPr/>
        </p:nvSpPr>
        <p:spPr>
          <a:xfrm>
            <a:off x="7772400" y="342899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7909560" y="3383279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Achieved 150% revenue growth from 2022 to 2024.</a:t>
            </a:r>
          </a:p>
        </p:txBody>
      </p:sp>
      <p:sp>
        <p:nvSpPr>
          <p:cNvPr id="17" name="Oval 16"/>
          <p:cNvSpPr/>
          <p:nvPr/>
        </p:nvSpPr>
        <p:spPr>
          <a:xfrm>
            <a:off x="7772400" y="379475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909560" y="3749039"/>
            <a:ext cx="347472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Established strong B2C and B2B channels for diversified growth.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31089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Core Service Lines</a:t>
            </a:r>
          </a:p>
        </p:txBody>
      </p:sp>
      <p:sp>
        <p:nvSpPr>
          <p:cNvPr id="20" name="Oval 19"/>
          <p:cNvSpPr/>
          <p:nvPr/>
        </p:nvSpPr>
        <p:spPr>
          <a:xfrm>
            <a:off x="914400" y="3520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1051560" y="347472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Fresh bread</a:t>
            </a:r>
          </a:p>
        </p:txBody>
      </p:sp>
      <p:sp>
        <p:nvSpPr>
          <p:cNvPr id="22" name="Oval 21"/>
          <p:cNvSpPr/>
          <p:nvPr/>
        </p:nvSpPr>
        <p:spPr>
          <a:xfrm>
            <a:off x="914400" y="4023359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1051560" y="3977639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Cakes and pastries</a:t>
            </a:r>
          </a:p>
        </p:txBody>
      </p:sp>
      <p:sp>
        <p:nvSpPr>
          <p:cNvPr id="24" name="Oval 23"/>
          <p:cNvSpPr/>
          <p:nvPr/>
        </p:nvSpPr>
        <p:spPr>
          <a:xfrm>
            <a:off x="3840480" y="3520440"/>
            <a:ext cx="45720" cy="457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3977640" y="3474720"/>
            <a:ext cx="2560320" cy="4114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B2B institutional sales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31520" y="5669280"/>
            <a:ext cx="64008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Strategic Market Positioning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6035040"/>
            <a:ext cx="10515600" cy="5486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100" b="0">
                <a:solidFill>
                  <a:srgbClr val="404040"/>
                </a:solidFill>
                <a:latin typeface="Arial"/>
              </a:rPr>
              <a:t>Breadlife is positioned as Indonesia’s leading fresh bakery chain, blending affordable, high-quality baked goods with a rapidly growing footprint and multi-channel sales.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36576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00">
                <a:solidFill>
                  <a:srgbClr val="808080"/>
                </a:solidFill>
                <a:latin typeface="Arial"/>
              </a:rPr>
              <a:t>Confidential | September 06,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900">
                <a:solidFill>
                  <a:srgbClr val="808080"/>
                </a:solidFill>
                <a:latin typeface="Arial"/>
              </a:rPr>
              <a:t>Moelis &amp; Company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Valuation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005840"/>
            <a:ext cx="10241280" cy="228600"/>
          </a:xfrm>
          <a:prstGeom prst="rect">
            <a:avLst/>
          </a:prstGeom>
          <a:noFill/>
        </p:spPr>
        <p:txBody>
          <a:bodyPr wrap="none" lIns="45720" rIns="45720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Implied EV/Post IRFS-16 EBITDA</a:t>
            </a:r>
          </a:p>
        </p:txBody>
      </p:sp>
      <p:sp>
        <p:nvSpPr>
          <p:cNvPr id="5" name="Rectangle 4"/>
          <p:cNvSpPr/>
          <p:nvPr/>
        </p:nvSpPr>
        <p:spPr>
          <a:xfrm>
            <a:off x="1097280" y="1280160"/>
            <a:ext cx="201168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1280160"/>
            <a:ext cx="201168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Methodology</a:t>
            </a:r>
          </a:p>
        </p:txBody>
      </p:sp>
      <p:sp>
        <p:nvSpPr>
          <p:cNvPr id="7" name="Rectangle 6"/>
          <p:cNvSpPr/>
          <p:nvPr/>
        </p:nvSpPr>
        <p:spPr>
          <a:xfrm>
            <a:off x="3108960" y="1280160"/>
            <a:ext cx="329184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108960" y="1280160"/>
            <a:ext cx="329184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Commentary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0800" y="1280160"/>
            <a:ext cx="164592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400800" y="1280160"/>
            <a:ext cx="164592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Enterprise Value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046720" y="1280160"/>
            <a:ext cx="146304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046720" y="1280160"/>
            <a:ext cx="146304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Metric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509760" y="1280160"/>
            <a:ext cx="91440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9509760" y="1280160"/>
            <a:ext cx="91440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22A'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24160" y="1280160"/>
            <a:ext cx="914400" cy="457200"/>
          </a:xfrm>
          <a:prstGeom prst="rect">
            <a:avLst/>
          </a:prstGeom>
          <a:solidFill>
            <a:srgbClr val="183A58"/>
          </a:solidFill>
          <a:ln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10424160" y="1280160"/>
            <a:ext cx="914400" cy="457200"/>
          </a:xfrm>
          <a:prstGeom prst="rect">
            <a:avLst/>
          </a:prstGeom>
          <a:noFill/>
        </p:spPr>
        <p:txBody>
          <a:bodyPr wrap="none" anchor="ctr" lIns="73152" rIns="73152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Arial"/>
              </a:defRPr>
            </a:pPr>
            <a:r>
              <a:t>23E (Rev)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97280" y="1737360"/>
            <a:ext cx="2011680" cy="1097280"/>
          </a:xfrm>
          <a:prstGeom prst="rect">
            <a:avLst/>
          </a:prstGeom>
          <a:solidFill>
            <a:srgbClr val="183A58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1097280" y="1737360"/>
            <a:ext cx="201168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1">
                <a:solidFill>
                  <a:srgbClr val="FFFFFF"/>
                </a:solidFill>
                <a:latin typeface="Arial"/>
              </a:defRPr>
            </a:pPr>
            <a:r>
              <a:t>Comparable</a:t>
            </a:r>
            <a:br/>
            <a:r>
              <a:t>Company Analysis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108960" y="1737360"/>
            <a:ext cx="3291840" cy="109728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3108960" y="1737360"/>
            <a:ext cx="32918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800" b="0">
                <a:solidFill>
                  <a:srgbClr val="404040"/>
                </a:solidFill>
                <a:latin typeface="Arial"/>
              </a:defRPr>
            </a:pPr>
            <a:r>
              <a:t>Breadlife trades at a discount to Sari Roti</a:t>
            </a:r>
            <a:br/>
            <a:r>
              <a:t>due to smaller scale but commands premium</a:t>
            </a:r>
            <a:br/>
            <a:r>
              <a:t>versus regional chains.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400800" y="1737360"/>
            <a:ext cx="164592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400800" y="1737360"/>
            <a:ext cx="164592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USD 240M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046720" y="1737360"/>
            <a:ext cx="146304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8046720" y="1737360"/>
            <a:ext cx="14630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2024E</a:t>
            </a:r>
            <a:br/>
            <a:r>
              <a:t>Revenue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9509760" y="173736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9509760" y="173736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1.0x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0424160" y="173736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10424160" y="173736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1.1x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97280" y="2834640"/>
            <a:ext cx="2011680" cy="1097280"/>
          </a:xfrm>
          <a:prstGeom prst="rect">
            <a:avLst/>
          </a:prstGeom>
          <a:solidFill>
            <a:srgbClr val="183A58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1097280" y="2834640"/>
            <a:ext cx="201168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1">
                <a:solidFill>
                  <a:srgbClr val="FFFFFF"/>
                </a:solidFill>
                <a:latin typeface="Arial"/>
              </a:defRPr>
            </a:pPr>
            <a:r>
              <a:t>Precedent</a:t>
            </a:r>
            <a:br/>
            <a:r>
              <a:t>Transaction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3108960" y="2834640"/>
            <a:ext cx="3291840" cy="109728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3108960" y="2834640"/>
            <a:ext cx="32918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Recent Aoka transaction benchmarks market</a:t>
            </a:r>
            <a:br/>
            <a:r>
              <a:t>appetite for mid-size bakery chains.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400800" y="2834640"/>
            <a:ext cx="164592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400800" y="2834640"/>
            <a:ext cx="164592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USD 50M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046720" y="2834640"/>
            <a:ext cx="146304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8046720" y="2834640"/>
            <a:ext cx="14630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2025E</a:t>
            </a:r>
            <a:br/>
            <a:r>
              <a:t>Revenue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509760" y="283464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509760" y="283464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1.0x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424160" y="283464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10424160" y="283464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1.0x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97280" y="3931920"/>
            <a:ext cx="2011680" cy="1097280"/>
          </a:xfrm>
          <a:prstGeom prst="rect">
            <a:avLst/>
          </a:prstGeom>
          <a:solidFill>
            <a:srgbClr val="325032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TextBox 41"/>
          <p:cNvSpPr txBox="1"/>
          <p:nvPr/>
        </p:nvSpPr>
        <p:spPr>
          <a:xfrm>
            <a:off x="1097280" y="3931920"/>
            <a:ext cx="201168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900" b="1">
                <a:solidFill>
                  <a:srgbClr val="FFFFFF"/>
                </a:solidFill>
                <a:latin typeface="Arial"/>
              </a:defRPr>
            </a:pPr>
            <a:r>
              <a:t>Discounted Cash</a:t>
            </a:r>
            <a:br/>
            <a:r>
              <a:t>Flow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108960" y="3931920"/>
            <a:ext cx="3291840" cy="1097280"/>
          </a:xfrm>
          <a:prstGeom prst="rect">
            <a:avLst/>
          </a:prstGeom>
          <a:solidFill>
            <a:srgbClr val="F0F0F0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TextBox 43"/>
          <p:cNvSpPr txBox="1"/>
          <p:nvPr/>
        </p:nvSpPr>
        <p:spPr>
          <a:xfrm>
            <a:off x="3108960" y="3931920"/>
            <a:ext cx="32918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l">
              <a:lnSpc>
                <a:spcPct val="110000"/>
              </a:lnSpc>
              <a:defRPr sz="900" b="0">
                <a:solidFill>
                  <a:srgbClr val="404040"/>
                </a:solidFill>
                <a:latin typeface="Arial"/>
              </a:defRPr>
            </a:pPr>
            <a:r>
              <a:t>DCF yields valuation supported by strong</a:t>
            </a:r>
            <a:br/>
            <a:r>
              <a:t>margin expansion and outlet growth.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400800" y="3931920"/>
            <a:ext cx="164592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400800" y="3931920"/>
            <a:ext cx="164592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USD 220M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046720" y="3931920"/>
            <a:ext cx="146304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TextBox 47"/>
          <p:cNvSpPr txBox="1"/>
          <p:nvPr/>
        </p:nvSpPr>
        <p:spPr>
          <a:xfrm>
            <a:off x="8046720" y="3931920"/>
            <a:ext cx="146304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2025E EBITDA</a:t>
            </a:r>
          </a:p>
        </p:txBody>
      </p:sp>
      <p:sp>
        <p:nvSpPr>
          <p:cNvPr id="49" name="Rectangle 48"/>
          <p:cNvSpPr/>
          <p:nvPr/>
        </p:nvSpPr>
        <p:spPr>
          <a:xfrm>
            <a:off x="9509760" y="393192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TextBox 49"/>
          <p:cNvSpPr txBox="1"/>
          <p:nvPr/>
        </p:nvSpPr>
        <p:spPr>
          <a:xfrm>
            <a:off x="9509760" y="393192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4.0x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0424160" y="3931920"/>
            <a:ext cx="914400" cy="1097280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TextBox 51"/>
          <p:cNvSpPr txBox="1"/>
          <p:nvPr/>
        </p:nvSpPr>
        <p:spPr>
          <a:xfrm>
            <a:off x="10424160" y="3931920"/>
            <a:ext cx="914400" cy="1097280"/>
          </a:xfrm>
          <a:prstGeom prst="rect">
            <a:avLst/>
          </a:prstGeom>
          <a:noFill/>
        </p:spPr>
        <p:txBody>
          <a:bodyPr wrap="square" anchor="ctr" tIns="73152" bIns="73152"/>
          <a:lstStyle/>
          <a:p>
            <a:pPr algn="ctr">
              <a:lnSpc>
                <a:spcPct val="110000"/>
              </a:lnSpc>
              <a:defRPr sz="1100" b="0">
                <a:solidFill>
                  <a:srgbClr val="404040"/>
                </a:solidFill>
                <a:latin typeface="Arial"/>
              </a:defRPr>
            </a:pPr>
            <a:r>
              <a:t>3.8x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82880" y="1737360"/>
            <a:ext cx="822960" cy="2194560"/>
          </a:xfrm>
          <a:prstGeom prst="rect">
            <a:avLst/>
          </a:prstGeom>
          <a:solidFill>
            <a:srgbClr val="183A58"/>
          </a:solidFill>
          <a:ln w="6350">
            <a:solidFill>
              <a:srgbClr val="183A5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TextBox 53"/>
          <p:cNvSpPr txBox="1"/>
          <p:nvPr/>
        </p:nvSpPr>
        <p:spPr>
          <a:xfrm>
            <a:off x="182880" y="1737360"/>
            <a:ext cx="822960" cy="2194560"/>
          </a:xfrm>
          <a:prstGeom prst="rect">
            <a:avLst/>
          </a:prstGeom>
          <a:noFill/>
        </p:spPr>
        <p:txBody>
          <a:bodyPr wrap="square" anchor="ctr" lIns="18288" rIns="18288" tIns="18288" bIns="18288">
            <a:spAutoFit/>
          </a:bodyPr>
          <a:lstStyle/>
          <a:p>
            <a:pPr algn="ctr">
              <a:defRPr sz="900" b="1">
                <a:solidFill>
                  <a:srgbClr val="FFFFFF"/>
                </a:solidFill>
                <a:latin typeface="Arial"/>
              </a:defRPr>
            </a:pPr>
            <a:r>
              <a:t>PRECEDENT TRANSACTIONS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82880" y="3931920"/>
            <a:ext cx="822960" cy="1097280"/>
          </a:xfrm>
          <a:prstGeom prst="rect">
            <a:avLst/>
          </a:prstGeom>
          <a:solidFill>
            <a:srgbClr val="325032"/>
          </a:solidFill>
          <a:ln w="6350">
            <a:solidFill>
              <a:srgbClr val="3250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TextBox 55"/>
          <p:cNvSpPr txBox="1"/>
          <p:nvPr/>
        </p:nvSpPr>
        <p:spPr>
          <a:xfrm>
            <a:off x="182880" y="3931920"/>
            <a:ext cx="822960" cy="1097280"/>
          </a:xfrm>
          <a:prstGeom prst="rect">
            <a:avLst/>
          </a:prstGeom>
          <a:noFill/>
        </p:spPr>
        <p:txBody>
          <a:bodyPr wrap="square" anchor="ctr" lIns="18288" rIns="18288" tIns="18288" bIns="18288">
            <a:spAutoFit/>
          </a:bodyPr>
          <a:lstStyle/>
          <a:p>
            <a:pPr algn="ctr">
              <a:defRPr sz="900" b="1">
                <a:solidFill>
                  <a:srgbClr val="FFFFFF"/>
                </a:solidFill>
                <a:latin typeface="Arial"/>
              </a:defRPr>
            </a:pPr>
            <a:r>
              <a:t>DCF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2025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705295" y="64008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Precedent Transactions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37160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183A58"/>
                </a:solidFill>
                <a:latin typeface="Arial"/>
              </a:defRPr>
            </a:pPr>
            <a:r>
              <a:t>EV/Revenue Multiples by Transaction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 for render_precedent_transactions_slide: '&gt;' not supported between instances of 'str' and 'int'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Supply Chain Optimization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Bulk purchasing and negotiation for wheat, dairy, and packaging.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Local Sourcing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Use of local suppliers for ingredients to reduce currency risk.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Process Automation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Automated production systems for labor efficiency.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'str' object has no attribute 'get'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SEA Conglomerate Strategic Buyers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11277295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914400"/>
                <a:gridCol w="3840480"/>
                <a:gridCol w="2011680"/>
                <a:gridCol w="1645920"/>
                <a:gridCol w="1218895"/>
              </a:tblGrid>
              <a:tr h="54864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Name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Country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shareholders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Key financials (US$m)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  <a:latin typeface="Arial"/>
                        </a:defRPr>
                      </a:pPr>
                      <a:r>
                        <a:t>Moelis contact</a:t>
                      </a:r>
                    </a:p>
                  </a:txBody>
                  <a:tcPr>
                    <a:solidFill>
                      <a:srgbClr val="183A58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Salim Group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Indonesia’s largest conglomerate with interests in food, retail, and agriculture.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Lim family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Assets &gt; USD 30B, strong cash flows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Moelis Jakarta – Arief Putra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005840"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Jardine Matheson Holdings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Singapore/Hong Kong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Diversified SEA conglomerate with retail and F&amp;B assets.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Keswick family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Assets &gt; USD 50B, EBITDA margin &gt; 20%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>
                        <a:defRPr sz="1100" b="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Moelis Singapore – Rachel Tan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06,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Strategic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Concerns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PT Indofood Sukses Makmur Tbk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Expansion of bakery footprint and synergy with existing distribution network.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Supply chain, retail network, distribution.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Integration risks, quality control, cultural fit.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9/10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PT Nippon Indosari Corpindo Tbk (Sari Roti)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Acquire high-growth challenger and premiumize portfolio.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Brand, outlet network, product innovation.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Channel conflict, overlap, regulatory approval.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8/10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PT Map Boga Adiperkasa Tbk (BreadTalk)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Strengthen presence in mass market and transit locations.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Outlet network, branding, digital platform.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Brand differentiation, operational complexity.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8/10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06,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Financial Buyer Profiles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463040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/>
                <a:gridCol w="2286000"/>
                <a:gridCol w="2286000"/>
                <a:gridCol w="2011680"/>
                <a:gridCol w="1371600"/>
              </a:tblGrid>
              <a:tr h="731520"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Buyer Name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Description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Strategic Rationale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Key Synergies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200" b="1">
                          <a:solidFill>
                            <a:srgbClr val="FFFFFF"/>
                          </a:solidFill>
                          <a:latin typeface="Arial"/>
                        </a:rPr>
                        <a:t>Concerns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Northstar Group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Buy-and-build platform across bakery and retail F&amp;B.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Operational scale, M&amp;A, governance.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Exit timing, regulatory risk.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9/10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Creador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Accelerate digital sales and regional expansion.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Capital, digital strategy, Southeast Asia footprint.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Competitive landscape, margin pressure.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8/10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731520">
                <a:tc>
                  <a:txBody>
                    <a:bodyPr wrap="square"/>
                    <a:lstStyle/>
                    <a:p>
                      <a:pPr algn="l"/>
                      <a:r>
                        <a:rPr sz="1100" b="1">
                          <a:solidFill>
                            <a:srgbClr val="404040"/>
                          </a:solidFill>
                          <a:latin typeface="Arial"/>
                        </a:rPr>
                        <a:t>Falcon House Partners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Leverage local expertise to unlock operational value.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Local network, F&amp;B operations, value creation.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Scale, management retention.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 wrap="square"/>
                    <a:lstStyle/>
                    <a:p>
                      <a:pPr algn="l"/>
                      <a:r>
                        <a:rPr sz="1100">
                          <a:solidFill>
                            <a:srgbClr val="404040"/>
                          </a:solidFill>
                          <a:latin typeface="Arial"/>
                        </a:rPr>
                        <a:t>7/10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06,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Investor Considerations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Considerations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280160"/>
            <a:ext cx="5029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 b="1">
                <a:solidFill>
                  <a:srgbClr val="183A58"/>
                </a:solidFill>
                <a:latin typeface="Arial"/>
              </a:defRPr>
            </a:pPr>
            <a:r>
              <a:t>Mitigants</a:t>
            </a:r>
          </a:p>
        </p:txBody>
      </p:sp>
      <p:sp>
        <p:nvSpPr>
          <p:cNvPr id="6" name="Oval 5"/>
          <p:cNvSpPr/>
          <p:nvPr/>
        </p:nvSpPr>
        <p:spPr>
          <a:xfrm>
            <a:off x="640080" y="16459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6400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5840" y="1485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Intense competition from established chains and new entrants.</a:t>
            </a:r>
          </a:p>
        </p:txBody>
      </p:sp>
      <p:sp>
        <p:nvSpPr>
          <p:cNvPr id="9" name="Oval 8"/>
          <p:cNvSpPr/>
          <p:nvPr/>
        </p:nvSpPr>
        <p:spPr>
          <a:xfrm>
            <a:off x="6126480" y="16459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126480" y="1645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92240" y="1485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Regular product innovation and launches.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2331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6400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5840" y="21717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Volatility in commodity prices affecting input costs.</a:t>
            </a:r>
          </a:p>
        </p:txBody>
      </p:sp>
      <p:sp>
        <p:nvSpPr>
          <p:cNvPr id="15" name="Oval 14"/>
          <p:cNvSpPr/>
          <p:nvPr/>
        </p:nvSpPr>
        <p:spPr>
          <a:xfrm>
            <a:off x="6126480" y="23317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126480" y="2331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92240" y="21717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Diversified supply chain and hedging contracts for key inputs.</a:t>
            </a:r>
          </a:p>
        </p:txBody>
      </p:sp>
      <p:sp>
        <p:nvSpPr>
          <p:cNvPr id="18" name="Oval 17"/>
          <p:cNvSpPr/>
          <p:nvPr/>
        </p:nvSpPr>
        <p:spPr>
          <a:xfrm>
            <a:off x="640080" y="30175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400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05840" y="28575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Risks of operational quality control during rapid expansion.</a:t>
            </a:r>
          </a:p>
        </p:txBody>
      </p:sp>
      <p:sp>
        <p:nvSpPr>
          <p:cNvPr id="21" name="Oval 20"/>
          <p:cNvSpPr/>
          <p:nvPr/>
        </p:nvSpPr>
        <p:spPr>
          <a:xfrm>
            <a:off x="6126480" y="30175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126480" y="30175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2240" y="28575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Investment in training, automation, and quality control.</a:t>
            </a:r>
          </a:p>
        </p:txBody>
      </p:sp>
      <p:sp>
        <p:nvSpPr>
          <p:cNvPr id="24" name="Oval 23"/>
          <p:cNvSpPr/>
          <p:nvPr/>
        </p:nvSpPr>
        <p:spPr>
          <a:xfrm>
            <a:off x="640080" y="37033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6400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05840" y="35433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Changing consumer taste towards health-conscious products.</a:t>
            </a:r>
          </a:p>
        </p:txBody>
      </p:sp>
      <p:sp>
        <p:nvSpPr>
          <p:cNvPr id="27" name="Oval 26"/>
          <p:cNvSpPr/>
          <p:nvPr/>
        </p:nvSpPr>
        <p:spPr>
          <a:xfrm>
            <a:off x="6126480" y="37033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6126480" y="37033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92240" y="35433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Leveraging strong national brand for marketing and loyalty.</a:t>
            </a:r>
          </a:p>
        </p:txBody>
      </p:sp>
      <p:sp>
        <p:nvSpPr>
          <p:cNvPr id="30" name="Oval 29"/>
          <p:cNvSpPr/>
          <p:nvPr/>
        </p:nvSpPr>
        <p:spPr>
          <a:xfrm>
            <a:off x="640080" y="43891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640080" y="43891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005840" y="42291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Exposure to macroeconomic fluctuations and consumer spending cycles.</a:t>
            </a:r>
          </a:p>
        </p:txBody>
      </p:sp>
      <p:sp>
        <p:nvSpPr>
          <p:cNvPr id="33" name="Oval 32"/>
          <p:cNvSpPr/>
          <p:nvPr/>
        </p:nvSpPr>
        <p:spPr>
          <a:xfrm>
            <a:off x="6126480" y="43891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6126480" y="43891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92240" y="42291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Digitalization of sales and inventory tracking.</a:t>
            </a:r>
          </a:p>
        </p:txBody>
      </p:sp>
      <p:sp>
        <p:nvSpPr>
          <p:cNvPr id="36" name="Oval 35"/>
          <p:cNvSpPr/>
          <p:nvPr/>
        </p:nvSpPr>
        <p:spPr>
          <a:xfrm>
            <a:off x="640080" y="50749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640080" y="5074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05840" y="49149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Labor costs and skilled worker retention issues.</a:t>
            </a:r>
          </a:p>
        </p:txBody>
      </p:sp>
      <p:sp>
        <p:nvSpPr>
          <p:cNvPr id="39" name="Oval 38"/>
          <p:cNvSpPr/>
          <p:nvPr/>
        </p:nvSpPr>
        <p:spPr>
          <a:xfrm>
            <a:off x="6126480" y="50749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TextBox 39"/>
          <p:cNvSpPr txBox="1"/>
          <p:nvPr/>
        </p:nvSpPr>
        <p:spPr>
          <a:xfrm>
            <a:off x="6126480" y="50749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2240" y="49149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Continuous cost structure review and margin monitoring.</a:t>
            </a:r>
          </a:p>
        </p:txBody>
      </p:sp>
      <p:sp>
        <p:nvSpPr>
          <p:cNvPr id="42" name="Oval 41"/>
          <p:cNvSpPr/>
          <p:nvPr/>
        </p:nvSpPr>
        <p:spPr>
          <a:xfrm>
            <a:off x="640080" y="5760720"/>
            <a:ext cx="274320" cy="274320"/>
          </a:xfrm>
          <a:prstGeom prst="ellipse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640080" y="5760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?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5840" y="5600700"/>
            <a:ext cx="47548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Food safety and regulatory compliance risks.</a:t>
            </a:r>
          </a:p>
        </p:txBody>
      </p:sp>
      <p:sp>
        <p:nvSpPr>
          <p:cNvPr id="45" name="Oval 44"/>
          <p:cNvSpPr/>
          <p:nvPr/>
        </p:nvSpPr>
        <p:spPr>
          <a:xfrm>
            <a:off x="6126480" y="576072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TextBox 45"/>
          <p:cNvSpPr txBox="1"/>
          <p:nvPr/>
        </p:nvSpPr>
        <p:spPr>
          <a:xfrm>
            <a:off x="6126480" y="5760720"/>
            <a:ext cx="274320" cy="2743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1100" b="1">
                <a:solidFill>
                  <a:srgbClr val="FFFFFF"/>
                </a:solidFill>
                <a:latin typeface="Arial"/>
              </a:defRPr>
            </a:pPr>
            <a:r>
              <a:t>i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492240" y="5600700"/>
            <a:ext cx="5212080" cy="5943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defRPr sz="1100" b="0">
                <a:solidFill>
                  <a:srgbClr val="404040"/>
                </a:solidFill>
                <a:latin typeface="Arial"/>
              </a:defRPr>
            </a:pPr>
            <a:r>
              <a:t>Expanding B2B sales to stabilize revenue streams.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06, 2025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Fresh Bread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Japanese-inspired, preservative-free loaves and buns in a variety of flavors.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Cakes &amp; Pastries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Whole cakes, sweet buns, danishes, tarts, and seasonal items.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B2B Institutional Sales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Supplying fresh bakery products to corporate clients, catering, and retail partners.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Retail Beverages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Select outlets offer beverages including coffee and honey drinks.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329184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/>
                <a:gridCol w="731520"/>
                <a:gridCol w="731520"/>
                <a:gridCol w="731520"/>
              </a:tblGrid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location_type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outlets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key_cities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notable_sites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location_type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outlets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key_cities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notable_sites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853440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location_type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outlets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key_cities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notable_sites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'str' object has no attribute 'get'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Historical Financial Performance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188720"/>
            <a:ext cx="10058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600" b="1">
                <a:solidFill>
                  <a:srgbClr val="183A58"/>
                </a:solidFill>
                <a:latin typeface="Arial"/>
              </a:rPr>
              <a:t>Revenue &amp; EBITDA Growth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828800" y="1554480"/>
          <a:ext cx="8229600" cy="21031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0" y="3749039"/>
            <a:ext cx="8229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800" b="0">
                <a:solidFill>
                  <a:srgbClr val="404040"/>
                </a:solidFill>
                <a:latin typeface="Arial"/>
              </a:rPr>
              <a:t>*Historical figures represent estimated performance based on market trends.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4944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86384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9" name="TextBox 8"/>
          <p:cNvSpPr txBox="1"/>
          <p:nvPr/>
        </p:nvSpPr>
        <p:spPr>
          <a:xfrm>
            <a:off x="786384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150+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6384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1" name="TextBox 10"/>
          <p:cNvSpPr txBox="1"/>
          <p:nvPr/>
        </p:nvSpPr>
        <p:spPr>
          <a:xfrm>
            <a:off x="786384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2" name="Rectangle 11"/>
          <p:cNvSpPr/>
          <p:nvPr/>
        </p:nvSpPr>
        <p:spPr>
          <a:xfrm>
            <a:off x="3493008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3584448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4" name="TextBox 13"/>
          <p:cNvSpPr txBox="1"/>
          <p:nvPr/>
        </p:nvSpPr>
        <p:spPr>
          <a:xfrm>
            <a:off x="3584448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500,000+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84448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6" name="TextBox 15"/>
          <p:cNvSpPr txBox="1"/>
          <p:nvPr/>
        </p:nvSpPr>
        <p:spPr>
          <a:xfrm>
            <a:off x="3584448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7" name="Rectangle 16"/>
          <p:cNvSpPr/>
          <p:nvPr/>
        </p:nvSpPr>
        <p:spPr>
          <a:xfrm>
            <a:off x="6291072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382512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19" name="TextBox 18"/>
          <p:cNvSpPr txBox="1"/>
          <p:nvPr/>
        </p:nvSpPr>
        <p:spPr>
          <a:xfrm>
            <a:off x="6382512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8%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382512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1" name="TextBox 20"/>
          <p:cNvSpPr txBox="1"/>
          <p:nvPr/>
        </p:nvSpPr>
        <p:spPr>
          <a:xfrm>
            <a:off x="6382512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2" name="Rectangle 21"/>
          <p:cNvSpPr/>
          <p:nvPr/>
        </p:nvSpPr>
        <p:spPr>
          <a:xfrm>
            <a:off x="9089136" y="4023360"/>
            <a:ext cx="2560320" cy="100584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80576" y="4114800"/>
            <a:ext cx="237744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4" name="TextBox 23"/>
          <p:cNvSpPr txBox="1"/>
          <p:nvPr/>
        </p:nvSpPr>
        <p:spPr>
          <a:xfrm>
            <a:off x="9180576" y="429768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800" b="1">
                <a:solidFill>
                  <a:srgbClr val="183A58"/>
                </a:solidFill>
                <a:latin typeface="Arial"/>
              </a:rPr>
              <a:t>$3.50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80576" y="4526280"/>
            <a:ext cx="23774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6" name="TextBox 25"/>
          <p:cNvSpPr txBox="1"/>
          <p:nvPr/>
        </p:nvSpPr>
        <p:spPr>
          <a:xfrm>
            <a:off x="9180576" y="4709160"/>
            <a:ext cx="237744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</a:p>
        </p:txBody>
      </p:sp>
      <p:sp>
        <p:nvSpPr>
          <p:cNvPr id="27" name="TextBox 26"/>
          <p:cNvSpPr txBox="1"/>
          <p:nvPr/>
        </p:nvSpPr>
        <p:spPr>
          <a:xfrm>
            <a:off x="914400" y="5212080"/>
            <a:ext cx="64008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Growth Drivers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4400" y="5440680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Aggressive outlet expansion in high-traffic urban areas.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14400" y="5605272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Strong B2C and B2B sales mix.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" y="5769864"/>
            <a:ext cx="6400800" cy="14630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● Continuous product innovation aligned with consumer trends.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498079" y="5120640"/>
            <a:ext cx="4389120" cy="91440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7680960" y="5212080"/>
            <a:ext cx="402336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 Viewpoint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680960" y="5394960"/>
            <a:ext cx="4023360" cy="5943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Breadlife demonstrates robust revenue growth and expanding EBITDA margins, outperforming sector benchmarks and providing attractive upside for strategic and financial investors.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7200" y="6309360"/>
            <a:ext cx="36576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808080"/>
                </a:solidFill>
                <a:latin typeface="Arial"/>
              </a:rPr>
              <a:t>Confidential | September 06, 2025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686800" y="6309360"/>
            <a:ext cx="3200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900" b="0">
                <a:solidFill>
                  <a:srgbClr val="808080"/>
                </a:solidFill>
                <a:latin typeface="Arial"/>
              </a:rPr>
              <a:t>Moelis &amp; Company Investment Opportunity    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1325880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Executive Officer – Kelvin Subowo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69164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Founder of DailyCo, Indonesia’s fastest-growing multi-brand F&amp;B company.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" y="207568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Led Breadlife’s acquisition and 100+ outlet expansion since 2021.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45973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Pioneered DailyCo’s transition from cloud kitchens to a hybrid B2C/B2B model.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2843784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Oversees group strategy and growth across Indonesia.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3319272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HR Officer – Anthony Gunawan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74320" y="3685032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Former Founder &amp; CEO of Waku, institutional catering leader.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4320" y="406908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Appointed CHRO at DailyCo after Waku acquisition.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4320" y="445312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Drives talent retention and workforce development.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4320" y="483717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Built Waku’s team to serve 10 million+ annual meals.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69080" y="1325880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Financial Officer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69080" y="169164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Oversees group-level financial strategy and reporting.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069080" y="207568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Instrumental in achieving stable EBITDA margins.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69080" y="245973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Leads financial integration for acquisitions.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69080" y="2843784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Background in consumer retail and F&amp;B finance.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069080" y="3319272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183A58"/>
                </a:solidFill>
                <a:latin typeface="Arial"/>
              </a:defRPr>
            </a:pPr>
            <a:r>
              <a:t>Chief Operating Officer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9080" y="3685032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Responsible for daily operations of Breadlife’s 150+ outlets.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69080" y="406908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Manages logistics, supply chain, and outlet expansion.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069080" y="445312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Ensures product quality and consistency at scale.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69080" y="483717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404040"/>
                </a:solidFill>
                <a:latin typeface="Arial"/>
              </a:defRPr>
            </a:pPr>
            <a:r>
              <a:t>• Experience in large-format food retail operations.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06, 2025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Oval 4"/>
          <p:cNvSpPr/>
          <p:nvPr/>
        </p:nvSpPr>
        <p:spPr>
          <a:xfrm>
            <a:off x="640080" y="16459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77240" y="160020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Continued outlet expansion in high-traffic transit hubs and malls.</a:t>
            </a:r>
          </a:p>
        </p:txBody>
      </p:sp>
      <p:sp>
        <p:nvSpPr>
          <p:cNvPr id="7" name="Oval 6"/>
          <p:cNvSpPr/>
          <p:nvPr/>
        </p:nvSpPr>
        <p:spPr>
          <a:xfrm>
            <a:off x="640080" y="19659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777240" y="192024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Launch of new artisanal and healthy bread products.</a:t>
            </a:r>
          </a:p>
        </p:txBody>
      </p:sp>
      <p:sp>
        <p:nvSpPr>
          <p:cNvPr id="9" name="Oval 8"/>
          <p:cNvSpPr/>
          <p:nvPr/>
        </p:nvSpPr>
        <p:spPr>
          <a:xfrm>
            <a:off x="640080" y="22860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77240" y="224028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Investment in digital platforms and delivery partnerships.</a:t>
            </a:r>
          </a:p>
        </p:txBody>
      </p:sp>
      <p:sp>
        <p:nvSpPr>
          <p:cNvPr id="11" name="Oval 10"/>
          <p:cNvSpPr/>
          <p:nvPr/>
        </p:nvSpPr>
        <p:spPr>
          <a:xfrm>
            <a:off x="640080" y="26060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77240" y="2560319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Scaling B2B institutional sales for revenue diversification.</a:t>
            </a:r>
          </a:p>
        </p:txBody>
      </p:sp>
      <p:sp>
        <p:nvSpPr>
          <p:cNvPr id="13" name="Oval 12"/>
          <p:cNvSpPr/>
          <p:nvPr/>
        </p:nvSpPr>
        <p:spPr>
          <a:xfrm>
            <a:off x="640080" y="2926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777240" y="28803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Supply chain automation and staff training for margin improvement.</a:t>
            </a:r>
          </a:p>
        </p:txBody>
      </p:sp>
      <p:graphicFrame>
        <p:nvGraphicFramePr>
          <p:cNvPr id="15" name="Chart 14"/>
          <p:cNvGraphicFramePr>
            <a:graphicFrameLocks noGrp="1"/>
          </p:cNvGraphicFramePr>
          <p:nvPr/>
        </p:nvGraphicFramePr>
        <p:xfrm>
          <a:off x="6858000" y="1280160"/>
          <a:ext cx="50292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6858000" y="329184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Revenue &amp; EBITDA Projections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858000" y="3566160"/>
            <a:ext cx="50292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■ Revenue (USD millions)  ■ EBITDA (USD millions)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06, 2025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Moelis &amp; Company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Competitive Positioning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486400" cy="2286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858000" y="11887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858000" y="1554480"/>
          <a:ext cx="356616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731520"/>
                <a:gridCol w="640080"/>
                <a:gridCol w="82296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category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our_company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competitor_a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 b="1">
                          <a:solidFill>
                            <a:srgbClr val="FFFFFF"/>
                          </a:solidFill>
                          <a:latin typeface="Arial"/>
                        </a:rPr>
                        <a:t>competitor_b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category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our_company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competitor_a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183A58"/>
                          </a:solidFill>
                          <a:latin typeface="Arial"/>
                        </a:rPr>
                        <a:t>competitor_b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category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our_company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competitor_a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800">
                          <a:solidFill>
                            <a:srgbClr val="404040"/>
                          </a:solidFill>
                          <a:latin typeface="Arial"/>
                        </a:rPr>
                        <a:t>competitor_b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731520"/>
            <a:ext cx="10515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/>
              <a:t>Renderer error: column index [4] out of range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