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120.0</c:v>
                </c:pt>
                <c:pt idx="1">
                  <c:v>145.0</c:v>
                </c:pt>
                <c:pt idx="2">
                  <c:v>180.0</c:v>
                </c:pt>
                <c:pt idx="3">
                  <c:v>210.0</c:v>
                </c:pt>
                <c:pt idx="4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18.0</c:v>
                </c:pt>
                <c:pt idx="1">
                  <c:v>24.0</c:v>
                </c:pt>
                <c:pt idx="2">
                  <c:v>31.0</c:v>
                </c:pt>
                <c:pt idx="3">
                  <c:v>40.0</c:v>
                </c:pt>
                <c:pt idx="4">
                  <c:v>47.0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88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</c:v>
                </c:pt>
                <c:pt idx="1">
                  <c:v>280</c:v>
                </c:pt>
                <c:pt idx="2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47</c:v>
                </c:pt>
                <c:pt idx="1">
                  <c:v>56</c:v>
                </c:pt>
                <c:pt idx="2">
                  <c:v>64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PT Nippon Indosari Corpindo (Sari Roti)</c:v>
                </c:pt>
                <c:pt idx="1">
                  <c:v>Sriboga Raturaya (Holland Bakery)</c:v>
                </c:pt>
                <c:pt idx="2">
                  <c:v>PT Breadtalk Indonesia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260</c:v>
                </c:pt>
                <c:pt idx="1">
                  <c:v>180</c:v>
                </c:pt>
                <c:pt idx="2">
                  <c:v>110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12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16.6</c:v>
                </c:pt>
                <c:pt idx="2">
                  <c:v>17.2</c:v>
                </c:pt>
                <c:pt idx="3">
                  <c:v>19.0</c:v>
                </c:pt>
                <c:pt idx="4">
                  <c:v>19.6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Breadlife is Indonesia's leading Japanese-inspired artisan bakery chain, owned by The Daily Company (DailyCo). Known for its fresh, preservative-free breads, Breadlife operates over 130 outlets in major cities and transit hubs, serving both B2C retail and institutional B2B clients.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growth and expansion)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Largest Japanese-style artisan bakery network in Indonesia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 expansion with 100+ new outlets since 2021 acquisition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Consistent double-digit revenue and EBITDA growth post-acquisition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Artisan sweet and savory breads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Whole cakes and celebration products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Packaged soft buns and B2B snack boxes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Premium yet affordable, health-forward bakery catering to urban consumers seeking fresh, innovative, and quality baked goods.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PT BreadLife Indonesia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Margin Performance &amp; Cost Management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Centralized Procurement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Bulk purchasing of wheat and dairy to hedge input price volatility and reduce per-unit costs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Lean Outlet Operations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Standardized processes and training to keep labor and wastage costs low across all locations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Maintain flexible pricing and product mix to respond to raw material fluctuations and changing consumer trends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Operational flexibility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Market responsiveness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Cost adaptability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through diversified revenue streams and disciplined cost management supports sustainable margin expansion and reduced business risk profile.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Moelis 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Salim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One of Southeast Asia's largest conglomerates with interests in FMCG (via Indofood), retail, and financial services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To be assigned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Jardine Matheson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Singapore/Hong Kong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Diversified conglomerate with major holdings in retail, automotive, and food distribution across Asia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To be assigned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Sinar Mas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Major player in consumer goods, agribusiness, and real estate, with a growing footprint in food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To be assigned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PT Nippon Indosari Corpindo Tbk (Sari Roti)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premium and Japanese-style bakery segment, leverage Breadlife's urban footprint and innovation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Production integration, distribution network, product cross-selling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Brand integration challenges, valuation expectations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PT Sriboga Raturaya (Holland Bakery)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into preservative-free, health-oriented bakery segment and reach younger customers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Brand diversification, B2B client expansion, shared logistics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Market overlap, integration complexity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Yamazaki Baking Co., Ltd.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Southeast Asia expansion using Breadlife's local expertise and market access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Product innovation, joint procurement, regional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Cultural integration, regulatory compliance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Medium-High (8/10)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Creador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Attractive consumer growth story with margin expansion in Indonesia's bakery sector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Regional F&amp;B roll-up platform, operational enhancements, exit to strategic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Valuation discipline, exit timeline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Northstar Group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Scalable platform in resilient F&amp;B, strong management, and brand equity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Network access, digitalization support, value creation for IPO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Competitive process, control preferences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Navis Capital Partners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Exposure to Indonesia's fast-growing food retail, proven unit economics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Operational improvement, cross-border M&amp;A, strategic governance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Integration complexity, market timing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Intensifying competition in Indonesia's bakery sector from local and international players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Strong brand loyalty and high repeat purchase rates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Managing supply chain and input cost volatility (wheat, dairy)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Centralized procurement and long-term supplier contracts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Sustaining growth momentum post rapid expansion phase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Proven track record of outlet-level profitability and disciplined expansion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Ability to maintain product innovation and consumer engagement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menu innovation driven by in-house R&amp;D team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Artisan Sweet Breads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Wide range of Japanese-inspired sweet breads with signature fillings, baked fresh daily.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Savory Breads &amp; Snacks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Popular choices include Yakitari, spicy chicken floss buns, and cheese breads catering to diverse tastes.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Cakes &amp; Celebration 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Whole cakes, chiffon cakes, and party cakes for birthdays and gifting occasions.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Packaged Soft Buns &amp; Bundles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Multi-pack soft buns and convenient snack boxes for families, groups, and B2B clients.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1828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Outlets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Jakarta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Bandung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Surabaya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Other Cities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40+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Locations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130+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Annual Patients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1,000,000+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Retention Rate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75%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Corporate Contracts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40+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18%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19.6%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+100 outlets since 2021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2022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31" name="TextBox 30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PT BreadLife Indonesia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15+ years in F&amp;B and retail expansion across Southeast Asia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Regional Director at a leading Asian QSR chain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4597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multi-unit operations and brand scaling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8437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MBA from National University of Singapore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319272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Operating Officer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68503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and managed supply chain for 100+ outlets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406908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Ex-Head of Operations at a major Indonesian bakery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45312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Implemented lean manufacturing for central kitchen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483717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Certified Six Sigma Black Belt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908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Financial Officer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908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Oversaw finance for F&amp;B conglomerates in Indonesia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M&amp;A and integration of Breadlife into DailyCo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24597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Implemented ERP systems for multi-brand groups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8437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Chartered Accountant (Indonesia)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3319272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Head of Product &amp; Innovation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368503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Developed 25+ market-leading bakery SKUs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406908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R&amp;D Head at Japanese-style bakery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445312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flavor innovation and food trends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483717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Graduate of Tokyo Institute of Culinary Arts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outlet expansion in secondary Indonesian cities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B2B institutional sales and corporate catering partnerships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digital ordering, loyalty programs, and e-commerce to boost urban sales</a:t>
            </a:r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5" name="Oval 14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17" name="Oval 16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1" name="Oval 20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3" name="Oval 22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Innovation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Breadlife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Sari Roti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Holland Bakery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BreadTalk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Brand Recognition Established brand recognition in urban markets with strong customer loyalty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 Quality Centralized production ensures quality and consistency across all outlets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Location Access Strong relationships with mall and transit landlords for prime locations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 Innovation Fresh, preservative-free offering with daily innovation and Japanese techniques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Operational Excellence High outlet-level profitability and scalable cost structure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Diversified Model Hybrid B2C/B2B model for diversified growth and revenue streams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Precedent Transactions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1.0x–1.2x forward revenue and 8–9x EBITDA multiples for Indonesian bakery transactions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US$150M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1.0x / 1.2x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Public Comps (Sari Roti)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Implied by 1.2x revenue and 9.5x EBITDA, in line with Sari Roti (IDX:ROTI) trading multiples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US$175M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8.5x / 9.5x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12% discount rate, 5% terminal growth, and continued EBITDA margin expansion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US$165M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NPV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919222"/>
            <a:ext cx="2804160" cy="555498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2690622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1.4x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1520" y="2980944"/>
            <a:ext cx="2804160" cy="49377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41520" y="2752344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1.2x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15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7120" y="3017978"/>
            <a:ext cx="2804160" cy="456742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37120" y="2789378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1.1x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71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PT Nippon Indos...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BreadTalk Indon...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Holland Bakery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Public (IDX:ROT...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Auric Pacific G...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Sriboga Raturay...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$260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$180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1.4x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1.2x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1.1x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PT BreadLife Indonesia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