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Margin &amp; Cost Resilience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28016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EBITDA Margin Trend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828800"/>
            <a:ext cx="5486400" cy="9144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0">
                <a:solidFill>
                  <a:srgbClr val="404040"/>
                </a:solidFill>
                <a:latin typeface="Arial"/>
              </a:rPr>
              <a:t>EBITDA margin trend chart will be displayed here.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0" y="3749039"/>
            <a:ext cx="228600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r"/>
            <a:r>
              <a:rPr sz="800" b="0">
                <a:solidFill>
                  <a:srgbClr val="404040"/>
                </a:solidFill>
                <a:latin typeface="Arial"/>
              </a:rPr>
              <a:t>Source: Company financials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02336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Cost Management &amp; Efficiency Initiatives</a:t>
            </a:r>
          </a:p>
        </p:txBody>
      </p:sp>
      <p:sp>
        <p:nvSpPr>
          <p:cNvPr id="8" name="Oval 7"/>
          <p:cNvSpPr/>
          <p:nvPr/>
        </p:nvSpPr>
        <p:spPr>
          <a:xfrm>
            <a:off x="1097280" y="438912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234440" y="4343400"/>
            <a:ext cx="502920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183A58"/>
                </a:solidFill>
                <a:latin typeface="Arial"/>
              </a:rPr>
              <a:t>Operational Efficiency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34440" y="4480560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Streamlined processes and resource optimization initiatives</a:t>
            </a:r>
          </a:p>
        </p:txBody>
      </p:sp>
      <p:sp>
        <p:nvSpPr>
          <p:cNvPr id="11" name="Oval 10"/>
          <p:cNvSpPr/>
          <p:nvPr/>
        </p:nvSpPr>
        <p:spPr>
          <a:xfrm>
            <a:off x="1097280" y="480060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1234440" y="4754880"/>
            <a:ext cx="502920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183A58"/>
                </a:solidFill>
                <a:latin typeface="Arial"/>
              </a:rPr>
              <a:t>Technology Investment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34440" y="4892040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Digital transformation reducing administrative overhead</a:t>
            </a:r>
          </a:p>
        </p:txBody>
      </p:sp>
      <p:sp>
        <p:nvSpPr>
          <p:cNvPr id="14" name="Oval 13"/>
          <p:cNvSpPr/>
          <p:nvPr/>
        </p:nvSpPr>
        <p:spPr>
          <a:xfrm>
            <a:off x="1097280" y="521208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1234440" y="5166360"/>
            <a:ext cx="502920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183A58"/>
                </a:solidFill>
                <a:latin typeface="Arial"/>
              </a:rPr>
              <a:t>Supply Chain Management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34440" y="5303520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Centralized procurement and vendor consolidation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15200" y="1280160"/>
            <a:ext cx="45720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Risk Mitigation Strategies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315200" y="1645920"/>
            <a:ext cx="4572000" cy="164592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7315200" y="1645920"/>
            <a:ext cx="91440" cy="1645920"/>
          </a:xfrm>
          <a:prstGeom prst="rect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7589520" y="1737360"/>
            <a:ext cx="41148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B5975B"/>
                </a:solidFill>
                <a:latin typeface="Arial"/>
              </a:rPr>
              <a:t>Diversified Revenue Base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89520" y="1965960"/>
            <a:ext cx="4114800" cy="32004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Multiple service lines and geographic markets reduce concentration risk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589520" y="2331720"/>
            <a:ext cx="4114800" cy="16459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183A58"/>
                </a:solidFill>
                <a:latin typeface="Arial"/>
              </a:rPr>
              <a:t>Key Benefits: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772400" y="2514600"/>
            <a:ext cx="3931920" cy="10058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• Lower volatility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72400" y="2633472"/>
            <a:ext cx="3931920" cy="10058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• Stable cash flows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772400" y="2752344"/>
            <a:ext cx="3931920" cy="10058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• Reduced dependency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315200" y="3474720"/>
            <a:ext cx="4572000" cy="731520"/>
          </a:xfrm>
          <a:prstGeom prst="rect">
            <a:avLst/>
          </a:prstGeom>
          <a:solidFill>
            <a:srgbClr val="F0FF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TextBox 26"/>
          <p:cNvSpPr txBox="1"/>
          <p:nvPr/>
        </p:nvSpPr>
        <p:spPr>
          <a:xfrm>
            <a:off x="7498079" y="3566160"/>
            <a:ext cx="420624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228B22"/>
                </a:solidFill>
                <a:latin typeface="Arial"/>
              </a:rPr>
              <a:t>BANKER'S VIEW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98079" y="3703320"/>
            <a:ext cx="420624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Strong operational resilience and margin expansion demonstrate effective cost management and revenue diversification strategies.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7200" y="630936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07, 2025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144000" y="630936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Test Company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