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29700.0</c:v>
                </c:pt>
                <c:pt idx="1">
                  <c:v>31620.0</c:v>
                </c:pt>
                <c:pt idx="2">
                  <c:v>33720.0</c:v>
                </c:pt>
                <c:pt idx="3">
                  <c:v>39000.0</c:v>
                </c:pt>
                <c:pt idx="4">
                  <c:v>45030.0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6900.0</c:v>
                </c:pt>
                <c:pt idx="1">
                  <c:v>7200.0</c:v>
                </c:pt>
                <c:pt idx="2">
                  <c:v>8200.0</c:v>
                </c:pt>
                <c:pt idx="3">
                  <c:v>10500.0</c:v>
                </c:pt>
                <c:pt idx="4">
                  <c:v>12440.0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4036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33720</c:v>
                </c:pt>
                <c:pt idx="1">
                  <c:v>39000</c:v>
                </c:pt>
                <c:pt idx="2">
                  <c:v>45030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8200</c:v>
                </c:pt>
                <c:pt idx="1">
                  <c:v>10500</c:v>
                </c:pt>
                <c:pt idx="2">
                  <c:v>12440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dPt>
            <c:idx val="5"/>
            <c:spPr>
              <a:solidFill>
                <a:srgbClr val="183A58"/>
              </a:solidFill>
            </c:spPr>
          </c:dPt>
          <c:dPt>
            <c:idx val="6"/>
            <c:spPr>
              <a:solidFill>
                <a:srgbClr val="183A58"/>
              </a:solidFill>
            </c:spPr>
          </c:dPt>
          <c:cat>
            <c:strRef>
              <c:f>Sheet1!$A$2:$A$8</c:f>
              <c:strCache>
                <c:ptCount val="7"/>
                <c:pt idx="0">
                  <c:v>Netflix, Inc.</c:v>
                </c:pt>
                <c:pt idx="1">
                  <c:v>Disney+</c:v>
                </c:pt>
                <c:pt idx="2">
                  <c:v>Amazon Prime Video</c:v>
                </c:pt>
                <c:pt idx="3">
                  <c:v>Apple TV+</c:v>
                </c:pt>
                <c:pt idx="4">
                  <c:v>HBO Max/Discovery+</c:v>
                </c:pt>
                <c:pt idx="5">
                  <c:v>YouTube</c:v>
                </c:pt>
                <c:pt idx="6">
                  <c:v>Tencent Video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45030.0</c:v>
                </c:pt>
                <c:pt idx="1">
                  <c:v>23500.0</c:v>
                </c:pt>
                <c:pt idx="2">
                  <c:v>14000.0</c:v>
                </c:pt>
                <c:pt idx="3">
                  <c:v>8000.0</c:v>
                </c:pt>
                <c:pt idx="4">
                  <c:v>11000.0</c:v>
                </c:pt>
                <c:pt idx="5">
                  <c:v>40000.0</c:v>
                </c:pt>
                <c:pt idx="6">
                  <c:v>6000.0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4036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23.2</c:v>
                </c:pt>
                <c:pt idx="1">
                  <c:v>22.8</c:v>
                </c:pt>
                <c:pt idx="2">
                  <c:v>24.3</c:v>
                </c:pt>
                <c:pt idx="3">
                  <c:v>26.9</c:v>
                </c:pt>
                <c:pt idx="4">
                  <c:v>27.6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4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594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Netflix is the global leader in subscription-based streaming, offering original and licensed content to over 270 million subscribers worldwide. The company invests heavily in original content and leverages advanced technology to deliver a personalized user experience.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1997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(28+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1188720"/>
            <a:ext cx="4206240" cy="51206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589520" y="1280160"/>
            <a:ext cx="384048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World's 18th most valuable company by market cap as of September 2025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Global subscriber base surpasses 270 million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Annual content investment exceeds $15B</a:t>
            </a:r>
          </a:p>
        </p:txBody>
      </p:sp>
      <p:sp>
        <p:nvSpPr>
          <p:cNvPr id="19" name="Oval 18"/>
          <p:cNvSpPr/>
          <p:nvPr/>
        </p:nvSpPr>
        <p:spPr>
          <a:xfrm>
            <a:off x="7589520" y="331927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699248" y="324612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leader in streaming with premium valuation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Subscription streaming</a:t>
            </a:r>
          </a:p>
        </p:txBody>
      </p:sp>
      <p:sp>
        <p:nvSpPr>
          <p:cNvPr id="24" name="Oval 23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Original content production</a:t>
            </a:r>
          </a:p>
        </p:txBody>
      </p:sp>
      <p:sp>
        <p:nvSpPr>
          <p:cNvPr id="26" name="Oval 25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Content licensing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Netflix maintains market leadership in global streaming through scale, original content, and technology-driven user experience.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11,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Netflix, Inc.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Apple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technology leader with a growing streaming business (Apple TV+)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Accelerate Apple TV+ growth and content library; leverage Netflix's global scale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Content for Apple TV+, cross-platform integration, global subscriber base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Apple seeks premium content and global streaming leadership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Amazon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E-commerce and cloud giant with Prime Video streaming platform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Prime Video, integrate AWS cloud, strengthen entertainment ecosystem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Prime Video integration, AWS cloud synergies, global reach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Amazon aims for streaming dominance and infrastructure leverage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Microsoft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Technology conglomerate with gaming and cloud infrastructure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Converge gaming and streaming, leverage Azure cloud, expand media footprint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Gaming/content convergence, Azure integration, cross-platform opportunities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Medium-High (8/10) - Strategic expansion into entertainment and cloud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Disney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entertainment leader with Disney+, Hulu, and extensive content library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Streaming consolidation, content library merger, global scale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Streaming consolidation, content library merger, family/genre expansion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Disney seeks scale and content leadership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Google/Alphabet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Technology giant with YouTube and cloud infrastructure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Integrate Netflix content with YouTube, leverage cloud infrastructure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YouTube integration, cloud capabilities, global audience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Medium-High (8/10) - Synergies in content and platform scale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Berkshire Hathaway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investment conglomerate with media sector interest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Long-term value investment in market leader; media sector preference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Capital support, governance expertise, strategic patience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Medium-High (8/10) - Large-scale, stable investment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Apollo Global Management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Private equity firm with large media deal experience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Unlock value through operational improvements and content monetization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Media sector expertise, capital for growth, operational efficiency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Proven track record in media transactions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KKR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private equity firm with media sector expertise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Drive growth through strategic investments and global expansion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Media expertise, global network, financial engineering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Strong fit for scaling global media assets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Blackstone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alternative asset manager with content/infrastructure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Leverage infrastructure and content investments for growth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Content/infrastructure focus, operational improvement, global reach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Medium-High (8/10) - Infrastructure and content synergy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Saudi PIF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Sovereign wealth fund with capacity for mega-deals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Diversify portfolio, invest in global media leader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Capital for expansion, access to emerging markets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Mega-deal capacity and strategic interest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Singapore GIC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sovereign wealth fund with media/tech investment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Long-term growth investment in global streaming leader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Capital support, global network, emerging market access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Strategic fit for global expansion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Tencent Holdings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Diversified technology and entertainment conglomerate with streaming and gaming assets.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 Huateng, Naspers, institutional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2024 revenue: $90B, market cap: $400B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Content Spend Optimization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allocation of $15B+ annual content budget to maximize ROI.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Technology Efficiency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Investment in cloud infrastructure and recommendation algorithms to reduce operational costs.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Risk Mitigation Strategy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Diversification of content portfolio and expansion into new markets to offset cost inflation and competitive risks.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risk exposure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Enhanced stability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Improved resilience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cost discipline and risk management framework support sustainable profitability.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73736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55448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Market leadership in streaming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7373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55448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Strong content pipeline and technology innovation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74320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56032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Sustained investment in original content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7432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56032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Expansion into emerging markets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749039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3566159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Global growth potential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749039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3566159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Flexible pricing and monetization strategies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475488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457200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Subscription pricing power</a:t>
            </a:r>
          </a:p>
        </p:txBody>
      </p:sp>
      <p:sp>
        <p:nvSpPr>
          <p:cNvPr id="27" name="Oval 26"/>
          <p:cNvSpPr/>
          <p:nvPr/>
        </p:nvSpPr>
        <p:spPr>
          <a:xfrm>
            <a:off x="640080" y="5760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40080" y="5760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5840" y="557784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Risks from competition and content costs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Content amortization and cost structure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Subscriber growth and retention metrics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Regulatory risks in key markets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Competitive landscape and technology differentiation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4" name="Oval 13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Increased competition from tech giants</a:t>
            </a:r>
          </a:p>
        </p:txBody>
      </p:sp>
      <p:sp>
        <p:nvSpPr>
          <p:cNvPr id="16" name="Oval 15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Continued innovation in content and technology</a:t>
            </a:r>
          </a:p>
        </p:txBody>
      </p:sp>
      <p:sp>
        <p:nvSpPr>
          <p:cNvPr id="18" name="Oval 17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Content cost inflation</a:t>
            </a:r>
          </a:p>
        </p:txBody>
      </p:sp>
      <p:sp>
        <p:nvSpPr>
          <p:cNvPr id="20" name="Oval 19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Expansion into emerging markets</a:t>
            </a:r>
          </a:p>
        </p:txBody>
      </p:sp>
      <p:sp>
        <p:nvSpPr>
          <p:cNvPr id="22" name="Oval 21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Subscriber saturation in mature markets</a:t>
            </a:r>
          </a:p>
        </p:txBody>
      </p:sp>
      <p:sp>
        <p:nvSpPr>
          <p:cNvPr id="24" name="Oval 23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Flexible pricing strategies</a:t>
            </a:r>
          </a:p>
        </p:txBody>
      </p:sp>
      <p:sp>
        <p:nvSpPr>
          <p:cNvPr id="26" name="Oval 25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Potential regulation of content or pricing in key markets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Synergy Opportunities</a:t>
            </a:r>
          </a:p>
        </p:txBody>
      </p:sp>
      <p:sp>
        <p:nvSpPr>
          <p:cNvPr id="29" name="Oval 28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Content and platform integration for strategic buyers</a:t>
            </a:r>
          </a:p>
        </p:txBody>
      </p:sp>
      <p:sp>
        <p:nvSpPr>
          <p:cNvPr id="31" name="Oval 30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Cloud and infrastructure synergies for tech acquirers</a:t>
            </a:r>
          </a:p>
        </p:txBody>
      </p:sp>
      <p:sp>
        <p:nvSpPr>
          <p:cNvPr id="33" name="Oval 32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Streaming consolidation and content library merger for Disney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Transaction Timeline</a:t>
            </a:r>
          </a:p>
        </p:txBody>
      </p:sp>
      <p:sp>
        <p:nvSpPr>
          <p:cNvPr id="36" name="Oval 35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6675120" y="397763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Phase 1: Initial buyer outreach and NDA execution</a:t>
            </a:r>
          </a:p>
        </p:txBody>
      </p:sp>
      <p:sp>
        <p:nvSpPr>
          <p:cNvPr id="38" name="Oval 37"/>
          <p:cNvSpPr/>
          <p:nvPr/>
        </p:nvSpPr>
        <p:spPr>
          <a:xfrm>
            <a:off x="6537960" y="435254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6675120" y="429767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Phase 2: Management presentations and data room access</a:t>
            </a:r>
          </a:p>
        </p:txBody>
      </p:sp>
      <p:sp>
        <p:nvSpPr>
          <p:cNvPr id="40" name="Oval 39"/>
          <p:cNvSpPr/>
          <p:nvPr/>
        </p:nvSpPr>
        <p:spPr>
          <a:xfrm>
            <a:off x="6537960" y="467258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6675120" y="461771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Phase 3: Buyer diligence and bid submission</a:t>
            </a:r>
          </a:p>
        </p:txBody>
      </p:sp>
      <p:sp>
        <p:nvSpPr>
          <p:cNvPr id="42" name="Oval 41"/>
          <p:cNvSpPr/>
          <p:nvPr/>
        </p:nvSpPr>
        <p:spPr>
          <a:xfrm>
            <a:off x="6537960" y="499262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6675120" y="4937758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Phase 4: Final negotiations and signing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Subscription Streaming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Global streaming service offering original and licensed films and series.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Original Content Production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Development and production of exclusive series and movies.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Content Licensing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Licensing Netflix originals to third-party platforms and networks.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583680" y="1645920"/>
          <a:ext cx="502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280160"/>
                <a:gridCol w="1005840"/>
                <a:gridCol w="100584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Market Segment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Products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United States &amp; Canada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Streaming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Originals, Licensed Content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Full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EMEA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Streaming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Originals, Local Content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Full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Latin America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Streaming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Originals, Licensed Content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Full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Asia-Pacific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Streaming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Originals, Local Content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Full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766560" y="484632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Global Subscribers 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6560" y="501091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270M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09760" y="484632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Annual Content Spend Usd 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09760" y="501091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09760" y="539496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Employees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09760" y="555955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14,000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(2020-2024E)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Revenue CAGR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(2020-2024E)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Exceptional growth trajectory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Current ARR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$45030M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(2024E)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Annualized revenue run-rate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EBITDA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$12440M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(2024E)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Path to profitability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300+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(Current)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Fortune 500 adoption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Key Growth Drivers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2020-2024E CAGR: 120% driven by enterprise adoption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Strong cloud platform adoption scaling rapidly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Enterprise customer base expanding with Fortune 500 clients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High ARR growth, operational leverage, and enterprise traction match leading SaaS benchmarks.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11, 2025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Netflix, Inc. Investment Opportunity    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E3A8A"/>
                </a:solidFill>
                <a:latin typeface="Times New Roman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Ted Sarandos</a:t>
            </a:r>
            <a:br/>
            <a:r>
              <a:t>Co-CEO &amp; Chief Content Officer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88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Joined Netflix in 2000, leading original content strategy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88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Oversaw global expansion of Netflix Originals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88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Instrumental in Emmy and Oscar-winning productions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88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Key architect of Netflix's international content push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88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Recognized as one of the most influential executives in entertainment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88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Greg Peters</a:t>
            </a:r>
            <a:br/>
            <a:r>
              <a:t>Co-CEO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88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Former Chief Operating Officer and Chief Product Officer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88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Led product innovation including recommendation algorithms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88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Oversaw global subscriber growth and pricing strategy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8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Drove Netflix's ad-supported tier launch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88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Background in technology and international expansion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160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Spencer Neumann</a:t>
            </a:r>
            <a:br/>
            <a:r>
              <a:t>Chief Financial Officer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160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Joined Netflix in 2019 from Activision Blizzard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160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Expertise in media and technology finance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160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Led Netflix through multi-billion dollar content investments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60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Oversaw capital structure and global financial operations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160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Experience in scaling financial operations for global growth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160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Bela Bajaria</a:t>
            </a:r>
            <a:br/>
            <a:r>
              <a:t>Chief Content Officer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6160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Former Head of Global TV at Netflix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160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Expanded Netflix's international original content slate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160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Key driver of hit series like 'Squid Game' and 'Bridgerton'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160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Background in programming at Universal Television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160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Recognized for championing diverse storytelling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1000">
                <a:solidFill>
                  <a:srgbClr val="6B7280"/>
                </a:solidFill>
                <a:latin typeface="Times New Roman"/>
              </a:defRPr>
            </a:pPr>
            <a:r>
              <a:t>Confidential | September 11,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1000">
                <a:solidFill>
                  <a:srgbClr val="6B7280"/>
                </a:solidFill>
                <a:latin typeface="Times New Roman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Continued investment in original content ($15B+ annual spend)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Global subscriber growth, especially in emerging markets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Leveraging pricing power and new monetization models</a:t>
            </a:r>
          </a:p>
        </p:txBody>
      </p:sp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5" name="Oval 14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17" name="Oval 16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1" name="Oval 20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3" name="Oval 22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5" name="Oval 24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Company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Market Focus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Product Quality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Enterprise Adoption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Factuality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Netflix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Disney+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Amazon Prime Video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Apple TV+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HBO Max/Discovery+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YouTube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Tencent Video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Global Scale Netflix's extensive international subscriber base and content localization create high entry barriers.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Content Investment Annual content spend exceeding $15B enables exclusive and diverse programming.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Leadership Advanced recommendation algorithms and platform reliability enhance user retention.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7" name="Oval 16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Original Content Leadership Netflix's original series and films drive subscriber growth and brand loyalty.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First-Mover Advantage Established global presence and brand recognition as the pioneer in streaming.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Pricing Power Ability to raise subscription prices with minimal churn due to strong value proposition.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'str' object has no attribute 'get'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(EV/Revenue)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Netflix trades at a premium multiple reflecting its market leadership, global scale, and strong growth prospects compared to peers.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$531B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16.8x / 15.7x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DCF Analysis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DCF valuation incorporates robust subscriber growth, pricing power, and sustained free cash flow generation.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$540B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Discounted Cash Flow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17.1x / 16.0x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Precedent Transactions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Recent large-scale media transactions provide a floor valuation, but Netflix's premium positioning supports higher multiples.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$71-85B (Disney-Fox, AT&amp;T-WarnerMedia)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2.4-2.7x / 2.7x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