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Revenue (USD millions)</c:v>
                </c:pt>
              </c:strCache>
            </c:strRef>
          </c:tx>
          <c:spPr>
            <a:solidFill>
              <a:srgbClr val="183A58"/>
            </a:solidFill>
          </c:spPr>
          <c:dPt>
            <c:idx val="0"/>
            <c:spPr>
              <a:solidFill>
                <a:srgbClr val="183A58"/>
              </a:solidFill>
            </c:spPr>
          </c:dPt>
          <c:dPt>
            <c:idx val="1"/>
            <c:spPr>
              <a:solidFill>
                <a:srgbClr val="183A58"/>
              </a:solidFill>
            </c:spPr>
          </c:dPt>
          <c:dPt>
            <c:idx val="2"/>
            <c:spPr>
              <a:solidFill>
                <a:srgbClr val="183A58"/>
              </a:solidFill>
            </c:spPr>
          </c:dPt>
          <c:dPt>
            <c:idx val="3"/>
            <c:spPr>
              <a:solidFill>
                <a:srgbClr val="183A58"/>
              </a:solidFill>
            </c:spPr>
          </c:dPt>
          <c:dPt>
            <c:idx val="4"/>
            <c:spPr>
              <a:solidFill>
                <a:srgbClr val="183A58"/>
              </a:solidFill>
            </c:spPr>
          </c:dPt>
          <c:cat>
            <c:strRef>
              <c:f>Sheet1!$A$2:$A$6</c:f>
              <c:strCache>
                <c:ptCount val="5"/>
                <c:pt idx="0">
                  <c:v>2020</c:v>
                </c:pt>
                <c:pt idx="1">
                  <c:v>2021</c:v>
                </c:pt>
                <c:pt idx="2">
                  <c:v>2022</c:v>
                </c:pt>
                <c:pt idx="3">
                  <c:v>2023</c:v>
                </c:pt>
                <c:pt idx="4">
                  <c:v>2024E</c:v>
                </c:pt>
              </c:strCache>
            </c:strRef>
          </c:cat>
          <c:val>
            <c:numRef>
              <c:f>Sheet1!$B$2:$B$6</c:f>
              <c:numCache>
                <c:formatCode>General</c:formatCode>
                <c:ptCount val="5"/>
                <c:pt idx="0">
                  <c:v>16675.0</c:v>
                </c:pt>
                <c:pt idx="1">
                  <c:v>16675.0</c:v>
                </c:pt>
                <c:pt idx="2">
                  <c:v>26974.0</c:v>
                </c:pt>
                <c:pt idx="3">
                  <c:v>60922.0</c:v>
                </c:pt>
                <c:pt idx="4">
                  <c:v>130500.0</c:v>
                </c:pt>
              </c:numCache>
            </c:numRef>
          </c:val>
        </c:ser>
        <c:ser>
          <c:idx val="1"/>
          <c:order val="1"/>
          <c:tx>
            <c:strRef>
              <c:f>Sheet1!$C$1</c:f>
              <c:strCache>
                <c:ptCount val="1"/>
                <c:pt idx="0">
                  <c:v>EBITDA (USD millions)</c:v>
                </c:pt>
              </c:strCache>
            </c:strRef>
          </c:tx>
          <c:spPr>
            <a:solidFill>
              <a:srgbClr val="B5975B"/>
            </a:solidFill>
          </c:spPr>
          <c:dPt>
            <c:idx val="0"/>
            <c:spPr>
              <a:solidFill>
                <a:srgbClr val="B5975B"/>
              </a:solidFill>
            </c:spPr>
          </c:dPt>
          <c:dPt>
            <c:idx val="1"/>
            <c:spPr>
              <a:solidFill>
                <a:srgbClr val="B5975B"/>
              </a:solidFill>
            </c:spPr>
          </c:dPt>
          <c:dPt>
            <c:idx val="2"/>
            <c:spPr>
              <a:solidFill>
                <a:srgbClr val="B5975B"/>
              </a:solidFill>
            </c:spPr>
          </c:dPt>
          <c:dPt>
            <c:idx val="3"/>
            <c:spPr>
              <a:solidFill>
                <a:srgbClr val="B5975B"/>
              </a:solidFill>
            </c:spPr>
          </c:dPt>
          <c:dPt>
            <c:idx val="4"/>
            <c:spPr>
              <a:solidFill>
                <a:srgbClr val="B5975B"/>
              </a:solidFill>
            </c:spPr>
          </c:dPt>
          <c:cat>
            <c:strRef>
              <c:f>Sheet1!$A$2:$A$6</c:f>
              <c:strCache>
                <c:ptCount val="5"/>
                <c:pt idx="0">
                  <c:v>2020</c:v>
                </c:pt>
                <c:pt idx="1">
                  <c:v>2021</c:v>
                </c:pt>
                <c:pt idx="2">
                  <c:v>2022</c:v>
                </c:pt>
                <c:pt idx="3">
                  <c:v>2023</c:v>
                </c:pt>
                <c:pt idx="4">
                  <c:v>2024E</c:v>
                </c:pt>
              </c:strCache>
            </c:strRef>
          </c:cat>
          <c:val>
            <c:numRef>
              <c:f>Sheet1!$C$2:$C$6</c:f>
              <c:numCache>
                <c:formatCode>General</c:formatCode>
                <c:ptCount val="5"/>
                <c:pt idx="0">
                  <c:v>5631.0</c:v>
                </c:pt>
                <c:pt idx="1">
                  <c:v>6180.0</c:v>
                </c:pt>
                <c:pt idx="2">
                  <c:v>12000.0</c:v>
                </c:pt>
                <c:pt idx="3">
                  <c:v>34000.0</c:v>
                </c:pt>
                <c:pt idx="4">
                  <c:v>73000.0</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000">
                <a:latin typeface="Times New Roman"/>
              </a:defRPr>
            </a:pPr>
          </a:p>
        </c:txPr>
        <c:crossAx val="-2113994440"/>
        <c:crosses val="autoZero"/>
        <c:auto val="1"/>
        <c:lblAlgn val="ctr"/>
        <c:lblOffset val="100"/>
        <c:noMultiLvlLbl val="0"/>
      </c:catAx>
      <c:valAx>
        <c:axId val="-2113994440"/>
        <c:scaling>
          <c:max val="156600.0"/>
          <c:min val="0.0"/>
        </c:scaling>
        <c:delete val="0"/>
        <c:axPos val="l"/>
        <c:majorGridlines/>
        <c:majorTickMark val="out"/>
        <c:minorTickMark val="none"/>
        <c:tickLblPos val="nextTo"/>
        <c:txPr>
          <a:bodyPr/>
          <a:lstStyle/>
          <a:p>
            <a:pPr>
              <a:defRPr sz="1000">
                <a:latin typeface="Times New Roman"/>
              </a:defRPr>
            </a:pPr>
          </a:p>
        </c:txPr>
        <c:crossAx val="-2068027336"/>
        <c:crosses val="autoZero"/>
      </c:valAx>
    </c:plotArea>
    <c:legend>
      <c:legendPos val="t"/>
      <c:txPr>
        <a:bodyPr/>
        <a:lstStyle/>
        <a:p>
          <a:pPr>
            <a:defRPr sz="10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Revenue (USD millions)</c:v>
                </c:pt>
              </c:strCache>
            </c:strRef>
          </c:tx>
          <c:spPr>
            <a:solidFill>
              <a:srgbClr val="183A58"/>
            </a:solidFill>
          </c:spPr>
          <c:cat>
            <c:strRef>
              <c:f>Sheet1!$A$2:$A$4</c:f>
              <c:strCache>
                <c:ptCount val="3"/>
                <c:pt idx="0">
                  <c:v>2023</c:v>
                </c:pt>
                <c:pt idx="1">
                  <c:v>2024E</c:v>
                </c:pt>
                <c:pt idx="2">
                  <c:v>2025E</c:v>
                </c:pt>
              </c:strCache>
            </c:strRef>
          </c:cat>
          <c:val>
            <c:numRef>
              <c:f>Sheet1!$B$2:$B$4</c:f>
              <c:numCache>
                <c:formatCode>General</c:formatCode>
                <c:ptCount val="3"/>
                <c:pt idx="0">
                  <c:v>46.0</c:v>
                </c:pt>
                <c:pt idx="1">
                  <c:v>130.5</c:v>
                </c:pt>
                <c:pt idx="2">
                  <c:v>180.0</c:v>
                </c:pt>
              </c:numCache>
            </c:numRef>
          </c:val>
        </c:ser>
        <c:ser>
          <c:idx val="1"/>
          <c:order val="1"/>
          <c:tx>
            <c:strRef>
              <c:f>Sheet1!$C$1</c:f>
              <c:strCache>
                <c:ptCount val="1"/>
                <c:pt idx="0">
                  <c:v>EBITDA (USD millions)</c:v>
                </c:pt>
              </c:strCache>
            </c:strRef>
          </c:tx>
          <c:spPr>
            <a:solidFill>
              <a:srgbClr val="B5975B"/>
            </a:solidFill>
          </c:spPr>
          <c:cat>
            <c:strRef>
              <c:f>Sheet1!$A$2:$A$4</c:f>
              <c:strCache>
                <c:ptCount val="3"/>
                <c:pt idx="0">
                  <c:v>2023</c:v>
                </c:pt>
                <c:pt idx="1">
                  <c:v>2024E</c:v>
                </c:pt>
                <c:pt idx="2">
                  <c:v>2025E</c:v>
                </c:pt>
              </c:strCache>
            </c:strRef>
          </c:cat>
          <c:val>
            <c:numRef>
              <c:f>Sheet1!$C$2:$C$4</c:f>
              <c:numCache>
                <c:formatCode>General</c:formatCode>
                <c:ptCount val="3"/>
                <c:pt idx="0">
                  <c:v>15.0</c:v>
                </c:pt>
                <c:pt idx="1">
                  <c:v>65.0</c:v>
                </c:pt>
                <c:pt idx="2">
                  <c:v>90.0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pPr>
              <a:defRPr/>
            </a:pPr>
          </a:p>
        </c:rich>
      </c:tx>
      <c:layout/>
      <c:overlay val="0"/>
    </c:title>
    <c:autoTitleDeleted val="0"/>
    <c:plotArea>
      <c:barChart>
        <c:barDir val="col"/>
        <c:grouping val="clustered"/>
        <c:ser>
          <c:idx val="0"/>
          <c:order val="0"/>
          <c:tx>
            <c:strRef>
              <c:f>Sheet1!$B$1</c:f>
              <c:strCache>
                <c:ptCount val="1"/>
                <c:pt idx="0">
                  <c:v>Revenue ($M)</c:v>
                </c:pt>
              </c:strCache>
            </c:strRef>
          </c:tx>
          <c:dPt>
            <c:idx val="0"/>
            <c:spPr>
              <a:solidFill>
                <a:srgbClr val="B5975B"/>
              </a:solidFill>
            </c:spPr>
          </c:dPt>
          <c:dPt>
            <c:idx val="1"/>
            <c:spPr>
              <a:solidFill>
                <a:srgbClr val="183A58"/>
              </a:solidFill>
            </c:spPr>
          </c:dPt>
          <c:dPt>
            <c:idx val="2"/>
            <c:spPr>
              <a:solidFill>
                <a:srgbClr val="183A58"/>
              </a:solidFill>
            </c:spPr>
          </c:dPt>
          <c:dPt>
            <c:idx val="3"/>
            <c:spPr>
              <a:solidFill>
                <a:srgbClr val="183A58"/>
              </a:solidFill>
            </c:spPr>
          </c:dPt>
          <c:dPt>
            <c:idx val="4"/>
            <c:spPr>
              <a:solidFill>
                <a:srgbClr val="183A58"/>
              </a:solidFill>
            </c:spPr>
          </c:dPt>
          <c:cat>
            <c:strRef>
              <c:f>Sheet1!$A$2:$A$6</c:f>
              <c:strCache>
                <c:ptCount val="5"/>
                <c:pt idx="0">
                  <c:v>NVIDIA</c:v>
                </c:pt>
                <c:pt idx="1">
                  <c:v>AMD</c:v>
                </c:pt>
                <c:pt idx="2">
                  <c:v>Intel</c:v>
                </c:pt>
                <c:pt idx="3">
                  <c:v>Custom silicon development by cloud providers</c:v>
                </c:pt>
                <c:pt idx="4">
                  <c:v>Chinese conglomerates</c:v>
                </c:pt>
              </c:strCache>
            </c:strRef>
          </c:cat>
          <c:val>
            <c:numRef>
              <c:f>Sheet1!$B$2:$B$6</c:f>
              <c:numCache>
                <c:formatCode>General</c:formatCode>
                <c:ptCount val="5"/>
                <c:pt idx="0">
                  <c:v>130500.0</c:v>
                </c:pt>
                <c:pt idx="1">
                  <c:v>50.0</c:v>
                </c:pt>
                <c:pt idx="2">
                  <c:v>42.0</c:v>
                </c:pt>
                <c:pt idx="3">
                  <c:v>34.0</c:v>
                </c:pt>
                <c:pt idx="4">
                  <c:v>26.0</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900">
                <a:latin typeface="Times New Roman"/>
              </a:defRPr>
            </a:pPr>
          </a:p>
        </c:txPr>
        <c:crossAx val="-2113994440"/>
        <c:crosses val="autoZero"/>
        <c:auto val="1"/>
        <c:lblAlgn val="ctr"/>
        <c:lblOffset val="100"/>
        <c:noMultiLvlLbl val="0"/>
      </c:catAx>
      <c:valAx>
        <c:axId val="-2113994440"/>
        <c:scaling>
          <c:max val="156600.0"/>
        </c:scaling>
        <c:delete val="0"/>
        <c:axPos val="l"/>
        <c:majorGridlines/>
        <c:majorTickMark val="out"/>
        <c:minorTickMark val="none"/>
        <c:tickLblPos val="nextTo"/>
        <c:txPr>
          <a:bodyPr/>
          <a:lstStyle/>
          <a:p>
            <a:pPr>
              <a:defRPr sz="900">
                <a:latin typeface="Times New Roman"/>
              </a:defRPr>
            </a:pPr>
          </a:p>
        </c:txPr>
        <c:crossAx val="-2068027336"/>
        <c:crosses val="autoZero"/>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title>
      <c:tx>
        <c:rich>
          <a:bodyPr/>
          <a:lstStyle/>
          <a:p>
            <a:pPr>
              <a:defRPr/>
            </a:pPr>
          </a:p>
        </c:rich>
      </c:tx>
      <c:layout/>
      <c:overlay val="0"/>
    </c:title>
    <c:autoTitleDeleted val="0"/>
    <c:plotArea>
      <c:lineChart>
        <c:grouping val="standard"/>
        <c:varyColors val="0"/>
        <c:ser>
          <c:idx val="0"/>
          <c:order val="0"/>
          <c:tx>
            <c:strRef>
              <c:f>Sheet1!$B$1</c:f>
              <c:strCache>
                <c:ptCount val="1"/>
                <c:pt idx="0">
                  <c:v>EBITDA Margin %</c:v>
                </c:pt>
              </c:strCache>
            </c:strRef>
          </c:tx>
          <c:spPr>
            <a:ln w="38100">
              <a:solidFill>
                <a:srgbClr val="B5975B"/>
              </a:solidFill>
            </a:ln>
          </c:spPr>
          <c:dPt>
            <c:idx val="0"/>
            <c:spPr>
              <a:solidFill>
                <a:srgbClr val="B5975B"/>
              </a:solidFill>
              <a:ln>
                <a:solidFill>
                  <a:srgbClr val="B5975B"/>
                </a:solidFill>
              </a:ln>
            </c:spPr>
          </c:dPt>
          <c:dPt>
            <c:idx val="1"/>
            <c:spPr>
              <a:solidFill>
                <a:srgbClr val="B5975B"/>
              </a:solidFill>
              <a:ln>
                <a:solidFill>
                  <a:srgbClr val="B5975B"/>
                </a:solidFill>
              </a:ln>
            </c:spPr>
          </c:dPt>
          <c:dPt>
            <c:idx val="2"/>
            <c:spPr>
              <a:solidFill>
                <a:srgbClr val="B5975B"/>
              </a:solidFill>
              <a:ln>
                <a:solidFill>
                  <a:srgbClr val="B5975B"/>
                </a:solidFill>
              </a:ln>
            </c:spPr>
          </c:dPt>
          <c:dPt>
            <c:idx val="3"/>
            <c:spPr>
              <a:solidFill>
                <a:srgbClr val="B5975B"/>
              </a:solidFill>
              <a:ln>
                <a:solidFill>
                  <a:srgbClr val="B5975B"/>
                </a:solidFill>
              </a:ln>
            </c:spPr>
          </c:dPt>
          <c:dPt>
            <c:idx val="4"/>
            <c:spPr>
              <a:solidFill>
                <a:srgbClr val="B5975B"/>
              </a:solidFill>
              <a:ln>
                <a:solidFill>
                  <a:srgbClr val="B5975B"/>
                </a:solidFill>
              </a:ln>
            </c:spPr>
          </c:dPt>
          <c:cat>
            <c:strRef>
              <c:f>Sheet1!$A$2:$A$6</c:f>
              <c:strCache>
                <c:ptCount val="5"/>
                <c:pt idx="0">
                  <c:v>2021</c:v>
                </c:pt>
                <c:pt idx="1">
                  <c:v>2022</c:v>
                </c:pt>
                <c:pt idx="2">
                  <c:v>2023</c:v>
                </c:pt>
                <c:pt idx="3">
                  <c:v>2024E</c:v>
                </c:pt>
                <c:pt idx="4">
                  <c:v>2025E</c:v>
                </c:pt>
              </c:strCache>
            </c:strRef>
          </c:cat>
          <c:val>
            <c:numRef>
              <c:f>Sheet1!$B$2:$B$6</c:f>
              <c:numCache>
                <c:formatCode>General</c:formatCode>
                <c:ptCount val="5"/>
                <c:pt idx="0">
                  <c:v>15.0</c:v>
                </c:pt>
                <c:pt idx="1">
                  <c:v>18.5</c:v>
                </c:pt>
                <c:pt idx="2">
                  <c:v>22.0</c:v>
                </c:pt>
                <c:pt idx="3">
                  <c:v>26.5</c:v>
                </c:pt>
                <c:pt idx="4">
                  <c:v>30.0</c:v>
                </c:pt>
              </c:numCache>
            </c:numRef>
          </c:val>
          <c:smooth val="0"/>
        </c:ser>
        <c:marker val="1"/>
        <c:smooth val="0"/>
        <c:axId val="2118791784"/>
        <c:axId val="2140495176"/>
      </c:lineChart>
      <c:catAx>
        <c:axId val="2118791784"/>
        <c:scaling>
          <c:orientation val="minMax"/>
        </c:scaling>
        <c:delete val="0"/>
        <c:axPos val="b"/>
        <c:majorTickMark val="out"/>
        <c:minorTickMark val="none"/>
        <c:tickLblPos val="nextTo"/>
        <c:txPr>
          <a:bodyPr/>
          <a:lstStyle/>
          <a:p>
            <a:pPr>
              <a:defRPr sz="1000">
                <a:latin typeface="Times New Roman"/>
              </a:defRPr>
            </a:pPr>
          </a:p>
        </c:txPr>
        <c:crossAx val="2140495176"/>
        <c:crosses val="autoZero"/>
        <c:auto val="1"/>
        <c:lblAlgn val="ctr"/>
        <c:lblOffset val="100"/>
        <c:noMultiLvlLbl val="0"/>
      </c:catAx>
      <c:valAx>
        <c:axId val="2140495176"/>
        <c:scaling>
          <c:max val="40.0"/>
        </c:scaling>
        <c:delete val="0"/>
        <c:axPos val="l"/>
        <c:majorGridlines/>
        <c:majorTickMark val="out"/>
        <c:minorTickMark val="none"/>
        <c:tickLblPos val="nextTo"/>
        <c:txPr>
          <a:bodyPr/>
          <a:lstStyle/>
          <a:p>
            <a:pPr>
              <a:defRPr sz="1000">
                <a:latin typeface="Times New Roman"/>
              </a:defRPr>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Business Overview</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188720"/>
            <a:ext cx="5943600" cy="914400"/>
          </a:xfrm>
          <a:prstGeom prst="rect">
            <a:avLst/>
          </a:prstGeom>
          <a:noFill/>
          <a:ln>
            <a:noFill/>
          </a:ln>
          <a:effectLst/>
        </p:spPr>
        <p:txBody>
          <a:bodyPr wrap="square">
            <a:spAutoFit/>
          </a:bodyPr>
          <a:lstStyle/>
          <a:p>
            <a:pPr algn="l"/>
            <a:r>
              <a:rPr sz="1200" b="0">
                <a:solidFill>
                  <a:srgbClr val="404040"/>
                </a:solidFill>
                <a:latin typeface="Times New Roman"/>
              </a:rPr>
              <a:t>NVIDIA is the global leader in AI computing, data center infrastructure, and advanced semiconductor design, commanding over 87% of the AI chip market. Its CUDA software ecosystem and relentless hardware innovation position it as the foundational provider for next-generation AI, cloud, and enterprise workloads, driving industry transformation and outsized growth.[1][2]</a:t>
            </a:r>
          </a:p>
        </p:txBody>
      </p:sp>
      <p:sp>
        <p:nvSpPr>
          <p:cNvPr id="5" name="Oval 4"/>
          <p:cNvSpPr/>
          <p:nvPr/>
        </p:nvSpPr>
        <p:spPr>
          <a:xfrm>
            <a:off x="914400" y="2377440"/>
            <a:ext cx="109728" cy="109728"/>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1024128" y="2423160"/>
            <a:ext cx="3657600" cy="18288"/>
          </a:xfrm>
          <a:prstGeom prst="rect">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Oval 6"/>
          <p:cNvSpPr/>
          <p:nvPr/>
        </p:nvSpPr>
        <p:spPr>
          <a:xfrm>
            <a:off x="4572000" y="2377440"/>
            <a:ext cx="109728" cy="109728"/>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822960" y="2103120"/>
            <a:ext cx="457200" cy="182880"/>
          </a:xfrm>
          <a:prstGeom prst="rect">
            <a:avLst/>
          </a:prstGeom>
          <a:noFill/>
          <a:ln>
            <a:noFill/>
          </a:ln>
          <a:effectLst/>
        </p:spPr>
        <p:txBody>
          <a:bodyPr wrap="square">
            <a:spAutoFit/>
          </a:bodyPr>
          <a:lstStyle/>
          <a:p>
            <a:pPr algn="ctr"/>
            <a:r>
              <a:rPr sz="1100" b="1">
                <a:solidFill>
                  <a:srgbClr val="183A58"/>
                </a:solidFill>
                <a:latin typeface="Times New Roman"/>
              </a:rPr>
              <a:t>2015</a:t>
            </a:r>
          </a:p>
        </p:txBody>
      </p:sp>
      <p:sp>
        <p:nvSpPr>
          <p:cNvPr id="9" name="TextBox 8"/>
          <p:cNvSpPr txBox="1"/>
          <p:nvPr/>
        </p:nvSpPr>
        <p:spPr>
          <a:xfrm>
            <a:off x="4480560" y="2103120"/>
            <a:ext cx="457200" cy="182880"/>
          </a:xfrm>
          <a:prstGeom prst="rect">
            <a:avLst/>
          </a:prstGeom>
          <a:noFill/>
          <a:ln>
            <a:noFill/>
          </a:ln>
          <a:effectLst/>
        </p:spPr>
        <p:txBody>
          <a:bodyPr wrap="square">
            <a:spAutoFit/>
          </a:bodyPr>
          <a:lstStyle/>
          <a:p>
            <a:pPr algn="ctr"/>
            <a:r>
              <a:rPr sz="1100" b="1">
                <a:solidFill>
                  <a:srgbClr val="183A58"/>
                </a:solidFill>
                <a:latin typeface="Times New Roman"/>
              </a:rPr>
              <a:t>2024</a:t>
            </a:r>
          </a:p>
        </p:txBody>
      </p:sp>
      <p:sp>
        <p:nvSpPr>
          <p:cNvPr id="10" name="TextBox 9"/>
          <p:cNvSpPr txBox="1"/>
          <p:nvPr/>
        </p:nvSpPr>
        <p:spPr>
          <a:xfrm>
            <a:off x="4937760" y="2286000"/>
            <a:ext cx="2743200" cy="274320"/>
          </a:xfrm>
          <a:prstGeom prst="rect">
            <a:avLst/>
          </a:prstGeom>
          <a:noFill/>
          <a:ln>
            <a:noFill/>
          </a:ln>
          <a:effectLst/>
        </p:spPr>
        <p:txBody>
          <a:bodyPr wrap="square">
            <a:spAutoFit/>
          </a:bodyPr>
          <a:lstStyle/>
          <a:p>
            <a:pPr algn="l"/>
            <a:r>
              <a:rPr sz="900" b="0">
                <a:solidFill>
                  <a:srgbClr val="404040"/>
                </a:solidFill>
                <a:latin typeface="Times New Roman"/>
              </a:rPr>
              <a:t>(9+ years of growth and expansion)</a:t>
            </a:r>
          </a:p>
        </p:txBody>
      </p:sp>
      <p:sp>
        <p:nvSpPr>
          <p:cNvPr id="11" name="Rectangle 10"/>
          <p:cNvSpPr/>
          <p:nvPr/>
        </p:nvSpPr>
        <p:spPr>
          <a:xfrm>
            <a:off x="7498079" y="1188720"/>
            <a:ext cx="4206240" cy="51206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589520" y="1280160"/>
            <a:ext cx="3840480" cy="274320"/>
          </a:xfrm>
          <a:prstGeom prst="rect">
            <a:avLst/>
          </a:prstGeom>
          <a:noFill/>
          <a:ln>
            <a:noFill/>
          </a:ln>
          <a:effectLst/>
        </p:spPr>
        <p:txBody>
          <a:bodyPr wrap="square">
            <a:spAutoFit/>
          </a:bodyPr>
          <a:lstStyle/>
          <a:p>
            <a:pPr algn="ctr"/>
            <a:r>
              <a:rPr sz="1200" b="1">
                <a:solidFill>
                  <a:srgbClr val="183A58"/>
                </a:solidFill>
                <a:latin typeface="Times New Roman"/>
              </a:rPr>
              <a:t>Key Operational Highlights</a:t>
            </a:r>
          </a:p>
        </p:txBody>
      </p:sp>
      <p:sp>
        <p:nvSpPr>
          <p:cNvPr id="13" name="Oval 12"/>
          <p:cNvSpPr/>
          <p:nvPr/>
        </p:nvSpPr>
        <p:spPr>
          <a:xfrm>
            <a:off x="7589520" y="167335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7699248" y="1600200"/>
            <a:ext cx="3886200" cy="502920"/>
          </a:xfrm>
          <a:prstGeom prst="rect">
            <a:avLst/>
          </a:prstGeom>
          <a:noFill/>
          <a:ln>
            <a:noFill/>
          </a:ln>
          <a:effectLst/>
        </p:spPr>
        <p:txBody>
          <a:bodyPr wrap="square">
            <a:spAutoFit/>
          </a:bodyPr>
          <a:lstStyle/>
          <a:p>
            <a:pPr algn="l"/>
            <a:r>
              <a:rPr sz="900" b="0">
                <a:solidFill>
                  <a:srgbClr val="404040"/>
                </a:solidFill>
                <a:latin typeface="Times New Roman"/>
              </a:rPr>
              <a:t>Unmatched performance and scalability in AI chips and data center GPUs, powering the most demanding workloads.[2]</a:t>
            </a:r>
          </a:p>
        </p:txBody>
      </p:sp>
      <p:sp>
        <p:nvSpPr>
          <p:cNvPr id="15" name="Oval 14"/>
          <p:cNvSpPr/>
          <p:nvPr/>
        </p:nvSpPr>
        <p:spPr>
          <a:xfrm>
            <a:off x="7589520" y="222199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699248" y="2148840"/>
            <a:ext cx="3886200" cy="502920"/>
          </a:xfrm>
          <a:prstGeom prst="rect">
            <a:avLst/>
          </a:prstGeom>
          <a:noFill/>
          <a:ln>
            <a:noFill/>
          </a:ln>
          <a:effectLst/>
        </p:spPr>
        <p:txBody>
          <a:bodyPr wrap="square">
            <a:spAutoFit/>
          </a:bodyPr>
          <a:lstStyle/>
          <a:p>
            <a:pPr algn="l"/>
            <a:r>
              <a:rPr sz="900" b="0">
                <a:solidFill>
                  <a:srgbClr val="404040"/>
                </a:solidFill>
                <a:latin typeface="Times New Roman"/>
              </a:rPr>
              <a:t>Proprietary CUDA software ecosystem with 3.5 million developers, creating high switching barriers and accelerating AI adoption.[1]</a:t>
            </a:r>
          </a:p>
        </p:txBody>
      </p:sp>
      <p:sp>
        <p:nvSpPr>
          <p:cNvPr id="17" name="Oval 16"/>
          <p:cNvSpPr/>
          <p:nvPr/>
        </p:nvSpPr>
        <p:spPr>
          <a:xfrm>
            <a:off x="7589520" y="277063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7699248" y="2697480"/>
            <a:ext cx="3886200" cy="502920"/>
          </a:xfrm>
          <a:prstGeom prst="rect">
            <a:avLst/>
          </a:prstGeom>
          <a:noFill/>
          <a:ln>
            <a:noFill/>
          </a:ln>
          <a:effectLst/>
        </p:spPr>
        <p:txBody>
          <a:bodyPr wrap="square">
            <a:spAutoFit/>
          </a:bodyPr>
          <a:lstStyle/>
          <a:p>
            <a:pPr algn="l"/>
            <a:r>
              <a:rPr sz="900" b="0">
                <a:solidFill>
                  <a:srgbClr val="404040"/>
                </a:solidFill>
                <a:latin typeface="Times New Roman"/>
              </a:rPr>
              <a:t>Strategic partnerships with hyperscalers and OEMs, enabling rapid deployment of AI infrastructure globally.[1][2]</a:t>
            </a:r>
          </a:p>
        </p:txBody>
      </p:sp>
      <p:sp>
        <p:nvSpPr>
          <p:cNvPr id="19" name="TextBox 18"/>
          <p:cNvSpPr txBox="1"/>
          <p:nvPr/>
        </p:nvSpPr>
        <p:spPr>
          <a:xfrm>
            <a:off x="731520" y="2743200"/>
            <a:ext cx="5943600" cy="274320"/>
          </a:xfrm>
          <a:prstGeom prst="rect">
            <a:avLst/>
          </a:prstGeom>
          <a:noFill/>
          <a:ln>
            <a:noFill/>
          </a:ln>
          <a:effectLst/>
        </p:spPr>
        <p:txBody>
          <a:bodyPr wrap="square">
            <a:spAutoFit/>
          </a:bodyPr>
          <a:lstStyle/>
          <a:p>
            <a:pPr algn="l"/>
            <a:r>
              <a:rPr sz="1200" b="1">
                <a:solidFill>
                  <a:srgbClr val="183A58"/>
                </a:solidFill>
                <a:latin typeface="Times New Roman"/>
              </a:rPr>
              <a:t>Core Business Lines &amp; Capabilities</a:t>
            </a:r>
          </a:p>
        </p:txBody>
      </p:sp>
      <p:sp>
        <p:nvSpPr>
          <p:cNvPr id="20" name="Oval 19"/>
          <p:cNvSpPr/>
          <p:nvPr/>
        </p:nvSpPr>
        <p:spPr>
          <a:xfrm>
            <a:off x="822960" y="318211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932688" y="3108960"/>
            <a:ext cx="3200400" cy="411480"/>
          </a:xfrm>
          <a:prstGeom prst="rect">
            <a:avLst/>
          </a:prstGeom>
          <a:noFill/>
          <a:ln>
            <a:noFill/>
          </a:ln>
          <a:effectLst/>
        </p:spPr>
        <p:txBody>
          <a:bodyPr wrap="square">
            <a:spAutoFit/>
          </a:bodyPr>
          <a:lstStyle/>
          <a:p>
            <a:pPr algn="l"/>
            <a:r>
              <a:rPr sz="900" b="0">
                <a:solidFill>
                  <a:srgbClr val="404040"/>
                </a:solidFill>
                <a:latin typeface="Times New Roman"/>
              </a:rPr>
              <a:t>AI Data Center GPUs</a:t>
            </a:r>
          </a:p>
        </p:txBody>
      </p:sp>
      <p:sp>
        <p:nvSpPr>
          <p:cNvPr id="22" name="Oval 21"/>
          <p:cNvSpPr/>
          <p:nvPr/>
        </p:nvSpPr>
        <p:spPr>
          <a:xfrm>
            <a:off x="822960" y="363931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932688" y="3566160"/>
            <a:ext cx="3200400" cy="411480"/>
          </a:xfrm>
          <a:prstGeom prst="rect">
            <a:avLst/>
          </a:prstGeom>
          <a:noFill/>
          <a:ln>
            <a:noFill/>
          </a:ln>
          <a:effectLst/>
        </p:spPr>
        <p:txBody>
          <a:bodyPr wrap="square">
            <a:spAutoFit/>
          </a:bodyPr>
          <a:lstStyle/>
          <a:p>
            <a:pPr algn="l"/>
            <a:r>
              <a:rPr sz="900" b="0">
                <a:solidFill>
                  <a:srgbClr val="404040"/>
                </a:solidFill>
                <a:latin typeface="Times New Roman"/>
              </a:rPr>
              <a:t>CUDA Software Ecosystem</a:t>
            </a:r>
          </a:p>
        </p:txBody>
      </p:sp>
      <p:sp>
        <p:nvSpPr>
          <p:cNvPr id="24" name="Oval 23"/>
          <p:cNvSpPr/>
          <p:nvPr/>
        </p:nvSpPr>
        <p:spPr>
          <a:xfrm>
            <a:off x="3840480" y="318211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3950208" y="3108960"/>
            <a:ext cx="3200400" cy="411480"/>
          </a:xfrm>
          <a:prstGeom prst="rect">
            <a:avLst/>
          </a:prstGeom>
          <a:noFill/>
          <a:ln>
            <a:noFill/>
          </a:ln>
          <a:effectLst/>
        </p:spPr>
        <p:txBody>
          <a:bodyPr wrap="square">
            <a:spAutoFit/>
          </a:bodyPr>
          <a:lstStyle/>
          <a:p>
            <a:pPr algn="l"/>
            <a:r>
              <a:rPr sz="900" b="0">
                <a:solidFill>
                  <a:srgbClr val="404040"/>
                </a:solidFill>
                <a:latin typeface="Times New Roman"/>
              </a:rPr>
              <a:t>Automotive AI Platforms</a:t>
            </a:r>
          </a:p>
        </p:txBody>
      </p:sp>
      <p:sp>
        <p:nvSpPr>
          <p:cNvPr id="26" name="Oval 25"/>
          <p:cNvSpPr/>
          <p:nvPr/>
        </p:nvSpPr>
        <p:spPr>
          <a:xfrm>
            <a:off x="3840480" y="363931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3950208" y="3566160"/>
            <a:ext cx="3200400" cy="411480"/>
          </a:xfrm>
          <a:prstGeom prst="rect">
            <a:avLst/>
          </a:prstGeom>
          <a:noFill/>
          <a:ln>
            <a:noFill/>
          </a:ln>
          <a:effectLst/>
        </p:spPr>
        <p:txBody>
          <a:bodyPr wrap="square">
            <a:spAutoFit/>
          </a:bodyPr>
          <a:lstStyle/>
          <a:p>
            <a:pPr algn="l"/>
            <a:r>
              <a:rPr sz="900" b="0">
                <a:solidFill>
                  <a:srgbClr val="404040"/>
                </a:solidFill>
                <a:latin typeface="Times New Roman"/>
              </a:rPr>
              <a:t>Professional Visualization</a:t>
            </a:r>
          </a:p>
        </p:txBody>
      </p:sp>
      <p:sp>
        <p:nvSpPr>
          <p:cNvPr id="28" name="TextBox 27"/>
          <p:cNvSpPr txBox="1"/>
          <p:nvPr/>
        </p:nvSpPr>
        <p:spPr>
          <a:xfrm>
            <a:off x="731520" y="4572000"/>
            <a:ext cx="6400800" cy="274320"/>
          </a:xfrm>
          <a:prstGeom prst="rect">
            <a:avLst/>
          </a:prstGeom>
          <a:noFill/>
          <a:ln>
            <a:noFill/>
          </a:ln>
          <a:effectLst/>
        </p:spPr>
        <p:txBody>
          <a:bodyPr wrap="square">
            <a:spAutoFit/>
          </a:bodyPr>
          <a:lstStyle/>
          <a:p>
            <a:pPr algn="l"/>
            <a:r>
              <a:rPr sz="1200" b="1">
                <a:solidFill>
                  <a:srgbClr val="183A58"/>
                </a:solidFill>
                <a:latin typeface="Times New Roman"/>
              </a:rPr>
              <a:t>Strategic Market Positioning</a:t>
            </a:r>
          </a:p>
        </p:txBody>
      </p:sp>
      <p:sp>
        <p:nvSpPr>
          <p:cNvPr id="29" name="TextBox 28"/>
          <p:cNvSpPr txBox="1"/>
          <p:nvPr/>
        </p:nvSpPr>
        <p:spPr>
          <a:xfrm>
            <a:off x="731520" y="4846320"/>
            <a:ext cx="6400800" cy="548640"/>
          </a:xfrm>
          <a:prstGeom prst="rect">
            <a:avLst/>
          </a:prstGeom>
          <a:noFill/>
          <a:ln>
            <a:noFill/>
          </a:ln>
          <a:effectLst/>
        </p:spPr>
        <p:txBody>
          <a:bodyPr wrap="square">
            <a:spAutoFit/>
          </a:bodyPr>
          <a:lstStyle/>
          <a:p>
            <a:pPr algn="l"/>
            <a:r>
              <a:rPr sz="1000" b="0">
                <a:solidFill>
                  <a:srgbClr val="404040"/>
                </a:solidFill>
                <a:latin typeface="Times New Roman"/>
              </a:rPr>
              <a:t>NVIDIA is the global leader in AI computing, data center infrastructure, and advanced semiconductor design, commanding over 87% of the AI chip market. Its CUDA software ecosystem and relentless hardware innovation position it as the foundational provider for next-generation AI, cloud, and enterprise workloads, driving industry transformation and outsized growth.[1][2]</a:t>
            </a:r>
          </a:p>
        </p:txBody>
      </p:sp>
      <p:sp>
        <p:nvSpPr>
          <p:cNvPr id="30" name="TextBox 29"/>
          <p:cNvSpPr txBox="1"/>
          <p:nvPr/>
        </p:nvSpPr>
        <p:spPr>
          <a:xfrm>
            <a:off x="731520" y="6400800"/>
            <a:ext cx="3657600" cy="182880"/>
          </a:xfrm>
          <a:prstGeom prst="rect">
            <a:avLst/>
          </a:prstGeom>
          <a:noFill/>
        </p:spPr>
        <p:txBody>
          <a:bodyPr wrap="none">
            <a:spAutoFit/>
          </a:bodyPr>
          <a:lstStyle/>
          <a:p>
            <a:pPr algn="l"/>
            <a:r>
              <a:rPr sz="1000">
                <a:solidFill>
                  <a:srgbClr val="808080"/>
                </a:solidFill>
                <a:latin typeface="Times New Roman"/>
              </a:rPr>
              <a:t>Confidential | September 12, 2025</a:t>
            </a:r>
          </a:p>
        </p:txBody>
      </p:sp>
      <p:sp>
        <p:nvSpPr>
          <p:cNvPr id="31" name="TextBox 30"/>
          <p:cNvSpPr txBox="1"/>
          <p:nvPr/>
        </p:nvSpPr>
        <p:spPr>
          <a:xfrm>
            <a:off x="8686800" y="6400800"/>
            <a:ext cx="3200400" cy="182880"/>
          </a:xfrm>
          <a:prstGeom prst="rect">
            <a:avLst/>
          </a:prstGeom>
          <a:noFill/>
        </p:spPr>
        <p:txBody>
          <a:bodyPr wrap="none">
            <a:spAutoFit/>
          </a:bodyPr>
          <a:lstStyle/>
          <a:p>
            <a:pPr algn="r"/>
            <a:r>
              <a:rPr sz="1000">
                <a:solidFill>
                  <a:srgbClr val="808080"/>
                </a:solidFill>
                <a:latin typeface="Times New Roman"/>
              </a:rPr>
              <a:t>NVIDIA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731520"/>
            <a:ext cx="10515600" cy="1371600"/>
          </a:xfrm>
          <a:prstGeom prst="rect">
            <a:avLst/>
          </a:prstGeom>
          <a:noFill/>
        </p:spPr>
        <p:txBody>
          <a:bodyPr wrap="none">
            <a:spAutoFit/>
          </a:bodyPr>
          <a:lstStyle/>
          <a:p>
            <a:pPr algn="l"/>
            <a:r>
              <a:rPr sz="1400"/>
              <a:t>Renderer error for render_precedent_transactions_slide: object of type 'NoneType' has no len()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Valuation Overview</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10058400" cy="274320"/>
          </a:xfrm>
          <a:prstGeom prst="rect">
            <a:avLst/>
          </a:prstGeom>
          <a:noFill/>
        </p:spPr>
        <p:txBody>
          <a:bodyPr wrap="none">
            <a:spAutoFit/>
          </a:bodyPr>
          <a:lstStyle/>
          <a:p>
            <a:pPr algn="ctr">
              <a:defRPr sz="1400" b="1">
                <a:solidFill>
                  <a:srgbClr val="183A58"/>
                </a:solidFill>
                <a:latin typeface="Times New Roman"/>
              </a:defRPr>
            </a:pPr>
            <a:r>
              <a:t>Implied EV/Post IRFS-16 EBITDA</a:t>
            </a:r>
          </a:p>
        </p:txBody>
      </p:sp>
      <p:graphicFrame>
        <p:nvGraphicFramePr>
          <p:cNvPr id="5" name="Table 4"/>
          <p:cNvGraphicFramePr>
            <a:graphicFrameLocks noGrp="1"/>
          </p:cNvGraphicFramePr>
          <p:nvPr/>
        </p:nvGraphicFramePr>
        <p:xfrm>
          <a:off x="457200" y="1645920"/>
          <a:ext cx="11247120" cy="4114800"/>
        </p:xfrm>
        <a:graphic>
          <a:graphicData uri="http://schemas.openxmlformats.org/drawingml/2006/table">
            <a:tbl>
              <a:tblPr firstRow="1" bandRow="1">
                <a:tableStyleId>{5C22544A-7EE6-4342-B048-85BDC9FD1C3A}</a:tableStyleId>
              </a:tblPr>
              <a:tblGrid>
                <a:gridCol w="1828800"/>
                <a:gridCol w="4114800"/>
                <a:gridCol w="1828800"/>
                <a:gridCol w="1371600"/>
                <a:gridCol w="2103120"/>
              </a:tblGrid>
              <a:tr h="2057400">
                <a:tc>
                  <a:txBody>
                    <a:bodyPr/>
                    <a:lstStyle/>
                    <a:p>
                      <a:pPr algn="ctr"/>
                      <a:r>
                        <a:rPr sz="1000" b="1">
                          <a:solidFill>
                            <a:srgbClr val="FFFFFF"/>
                          </a:solidFill>
                          <a:latin typeface="Times New Roman"/>
                        </a:rPr>
                        <a:t>Methodology</a:t>
                      </a:r>
                    </a:p>
                  </a:txBody>
                  <a:tcPr>
                    <a:solidFill>
                      <a:srgbClr val="183A58"/>
                    </a:solidFill>
                  </a:tcPr>
                </a:tc>
                <a:tc>
                  <a:txBody>
                    <a:bodyPr/>
                    <a:lstStyle/>
                    <a:p>
                      <a:pPr algn="ctr"/>
                      <a:r>
                        <a:rPr sz="1000" b="1">
                          <a:solidFill>
                            <a:srgbClr val="FFFFFF"/>
                          </a:solidFill>
                          <a:latin typeface="Times New Roman"/>
                        </a:rPr>
                        <a:t>Commentary</a:t>
                      </a:r>
                    </a:p>
                  </a:txBody>
                  <a:tcPr>
                    <a:solidFill>
                      <a:srgbClr val="183A58"/>
                    </a:solidFill>
                  </a:tcPr>
                </a:tc>
                <a:tc>
                  <a:txBody>
                    <a:bodyPr/>
                    <a:lstStyle/>
                    <a:p>
                      <a:pPr algn="ctr"/>
                      <a:r>
                        <a:rPr sz="1000" b="1">
                          <a:solidFill>
                            <a:srgbClr val="FFFFFF"/>
                          </a:solidFill>
                          <a:latin typeface="Times New Roman"/>
                        </a:rPr>
                        <a:t>Enterprise Value</a:t>
                      </a:r>
                    </a:p>
                  </a:txBody>
                  <a:tcPr>
                    <a:solidFill>
                      <a:srgbClr val="183A58"/>
                    </a:solidFill>
                  </a:tcPr>
                </a:tc>
                <a:tc>
                  <a:txBody>
                    <a:bodyPr/>
                    <a:lstStyle/>
                    <a:p>
                      <a:pPr algn="ctr"/>
                      <a:r>
                        <a:rPr sz="1000" b="1">
                          <a:solidFill>
                            <a:srgbClr val="FFFFFF"/>
                          </a:solidFill>
                          <a:latin typeface="Times New Roman"/>
                        </a:rPr>
                        <a:t>Metric</a:t>
                      </a:r>
                    </a:p>
                  </a:txBody>
                  <a:tcPr>
                    <a:solidFill>
                      <a:srgbClr val="183A58"/>
                    </a:solidFill>
                  </a:tcPr>
                </a:tc>
                <a:tc>
                  <a:txBody>
                    <a:bodyPr/>
                    <a:lstStyle/>
                    <a:p>
                      <a:pPr algn="ctr"/>
                      <a:r>
                        <a:rPr sz="1000" b="1">
                          <a:solidFill>
                            <a:srgbClr val="FFFFFF"/>
                          </a:solidFill>
                          <a:latin typeface="Times New Roman"/>
                        </a:rPr>
                        <a:t>22A' / 23E (Rev)</a:t>
                      </a:r>
                    </a:p>
                  </a:txBody>
                  <a:tcPr>
                    <a:solidFill>
                      <a:srgbClr val="183A58"/>
                    </a:solidFill>
                  </a:tcPr>
                </a:tc>
              </a:tr>
              <a:tr h="2057400">
                <a:tc>
                  <a:txBody>
                    <a:bodyPr/>
                    <a:lstStyle/>
                    <a:p>
                      <a:pPr algn="ctr"/>
                      <a:r>
                        <a:rPr sz="900">
                          <a:solidFill>
                            <a:srgbClr val="404040"/>
                          </a:solidFill>
                          <a:latin typeface="Times New Roman"/>
                        </a:rPr>
                        <a:t>Precedent Transactions</a:t>
                      </a:r>
                    </a:p>
                  </a:txBody>
                  <a:tcPr>
                    <a:solidFill>
                      <a:srgbClr val="F0F0F0"/>
                    </a:solidFill>
                  </a:tcPr>
                </a:tc>
                <a:tc>
                  <a:txBody>
                    <a:bodyPr/>
                    <a:lstStyle/>
                    <a:p>
                      <a:pPr algn="l"/>
                      <a:r>
                        <a:rPr sz="900">
                          <a:solidFill>
                            <a:srgbClr val="404040"/>
                          </a:solidFill>
                          <a:latin typeface="Times New Roman"/>
                        </a:rPr>
                        <a:t>Used as benchmark for scale comparison; NVIDIA is 50-60x larger than largest PE transaction in history</a:t>
                      </a:r>
                    </a:p>
                  </a:txBody>
                  <a:tcPr>
                    <a:solidFill>
                      <a:srgbClr val="FFFFFF"/>
                    </a:solidFill>
                  </a:tcPr>
                </a:tc>
                <a:tc>
                  <a:txBody>
                    <a:bodyPr/>
                    <a:lstStyle/>
                    <a:p>
                      <a:pPr algn="ctr"/>
                      <a:r>
                        <a:rPr sz="900">
                          <a:solidFill>
                            <a:srgbClr val="404040"/>
                          </a:solidFill>
                          <a:latin typeface="Times New Roman"/>
                        </a:rPr>
                        <a:t>$45B (Energy Future Holdings, 2007)</a:t>
                      </a:r>
                    </a:p>
                  </a:txBody>
                  <a:tcPr>
                    <a:solidFill>
                      <a:srgbClr val="FFFFFF"/>
                    </a:solidFill>
                  </a:tcPr>
                </a:tc>
                <a:tc>
                  <a:txBody>
                    <a:bodyPr/>
                    <a:lstStyle/>
                    <a:p>
                      <a:pPr algn="ctr"/>
                      <a:r>
                        <a:rPr sz="900">
                          <a:solidFill>
                            <a:srgbClr val="404040"/>
                          </a:solidFill>
                          <a:latin typeface="Times New Roman"/>
                        </a:rPr>
                        <a:t>EV/Revenue</a:t>
                      </a:r>
                    </a:p>
                  </a:txBody>
                  <a:tcPr>
                    <a:solidFill>
                      <a:srgbClr val="FFFFFF"/>
                    </a:solidFill>
                  </a:tcPr>
                </a:tc>
                <a:tc>
                  <a:txBody>
                    <a:bodyPr/>
                    <a:lstStyle/>
                    <a:p>
                      <a:pPr algn="ctr"/>
                      <a:r>
                        <a:rPr sz="900">
                          <a:solidFill>
                            <a:srgbClr val="404040"/>
                          </a:solidFill>
                          <a:latin typeface="Times New Roman"/>
                        </a:rPr>
                        <a:t>NoneNone</a:t>
                      </a:r>
                    </a:p>
                  </a:txBody>
                  <a:tcPr>
                    <a:solidFill>
                      <a:srgbClr val="FFFFFF"/>
                    </a:solidFill>
                  </a:tcPr>
                </a:tc>
              </a:tr>
            </a:tbl>
          </a:graphicData>
        </a:graphic>
      </p:graphicFrame>
      <p:sp>
        <p:nvSpPr>
          <p:cNvPr id="6" name="TextBox 5"/>
          <p:cNvSpPr txBox="1"/>
          <p:nvPr/>
        </p:nvSpPr>
        <p:spPr>
          <a:xfrm>
            <a:off x="457200" y="6400800"/>
            <a:ext cx="5486400" cy="365760"/>
          </a:xfrm>
          <a:prstGeom prst="rect">
            <a:avLst/>
          </a:prstGeom>
          <a:noFill/>
        </p:spPr>
        <p:txBody>
          <a:bodyPr wrap="none">
            <a:spAutoFit/>
          </a:bodyPr>
          <a:lstStyle/>
          <a:p>
            <a:pPr algn="l">
              <a:defRPr sz="800">
                <a:solidFill>
                  <a:srgbClr val="808080"/>
                </a:solidFill>
                <a:latin typeface="Times New Roman"/>
              </a:defRPr>
            </a:pPr>
            <a:r>
              <a:t>Confidential | September 2025</a:t>
            </a:r>
          </a:p>
        </p:txBody>
      </p:sp>
      <p:sp>
        <p:nvSpPr>
          <p:cNvPr id="7" name="TextBox 6"/>
          <p:cNvSpPr txBox="1"/>
          <p:nvPr/>
        </p:nvSpPr>
        <p:spPr>
          <a:xfrm>
            <a:off x="6705295" y="6400800"/>
            <a:ext cx="5486400" cy="365760"/>
          </a:xfrm>
          <a:prstGeom prst="rect">
            <a:avLst/>
          </a:prstGeom>
          <a:noFill/>
        </p:spPr>
        <p:txBody>
          <a:bodyPr wrap="none">
            <a:spAutoFit/>
          </a:bodyPr>
          <a:lstStyle/>
          <a:p>
            <a:pPr algn="r">
              <a:defRPr sz="800">
                <a:solidFill>
                  <a:srgbClr val="808080"/>
                </a:solidFill>
                <a:latin typeface="Times New Roman"/>
              </a:defRPr>
            </a:pPr>
            <a:r>
              <a:t>NVIDIA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Strategic Buyer Profiles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4" name="Table 3"/>
          <p:cNvGraphicFramePr>
            <a:graphicFrameLocks noGrp="1"/>
          </p:cNvGraphicFramePr>
          <p:nvPr/>
        </p:nvGraphicFramePr>
        <p:xfrm>
          <a:off x="457200" y="1463040"/>
          <a:ext cx="10515600" cy="2743200"/>
        </p:xfrm>
        <a:graphic>
          <a:graphicData uri="http://schemas.openxmlformats.org/drawingml/2006/table">
            <a:tbl>
              <a:tblPr firstRow="1" bandRow="1">
                <a:tableStyleId>{5C22544A-7EE6-4342-B048-85BDC9FD1C3A}</a:tableStyleId>
              </a:tblPr>
              <a:tblGrid>
                <a:gridCol w="2560320"/>
                <a:gridCol w="2286000"/>
                <a:gridCol w="2286000"/>
                <a:gridCol w="2011680"/>
                <a:gridCol w="1371600"/>
              </a:tblGrid>
              <a:tr h="548640">
                <a:tc>
                  <a:txBody>
                    <a:bodyPr/>
                    <a:lstStyle/>
                    <a:p>
                      <a:pPr algn="ctr"/>
                      <a:r>
                        <a:rPr sz="1200" b="1">
                          <a:solidFill>
                            <a:srgbClr val="FFFFFF"/>
                          </a:solidFill>
                          <a:latin typeface="Times New Roman"/>
                        </a:rPr>
                        <a:t>Buyer Name</a:t>
                      </a:r>
                    </a:p>
                  </a:txBody>
                  <a:tcPr marL="45720" marR="45720" marT="45720" marB="45720">
                    <a:solidFill>
                      <a:srgbClr val="183A58"/>
                    </a:solidFill>
                  </a:tcPr>
                </a:tc>
                <a:tc>
                  <a:txBody>
                    <a:bodyPr/>
                    <a:lstStyle/>
                    <a:p>
                      <a:pPr algn="ctr"/>
                      <a:r>
                        <a:rPr sz="1200" b="1">
                          <a:solidFill>
                            <a:srgbClr val="FFFFFF"/>
                          </a:solidFill>
                          <a:latin typeface="Times New Roman"/>
                        </a:rPr>
                        <a:t>Description</a:t>
                      </a:r>
                    </a:p>
                  </a:txBody>
                  <a:tcPr marL="45720" marR="45720" marT="45720" marB="45720">
                    <a:solidFill>
                      <a:srgbClr val="183A58"/>
                    </a:solidFill>
                  </a:tcPr>
                </a:tc>
                <a:tc>
                  <a:txBody>
                    <a:bodyPr/>
                    <a:lstStyle/>
                    <a:p>
                      <a:pPr algn="ctr"/>
                      <a:r>
                        <a:rPr sz="1200" b="1">
                          <a:solidFill>
                            <a:srgbClr val="FFFFFF"/>
                          </a:solidFill>
                          <a:latin typeface="Times New Roman"/>
                        </a:rPr>
                        <a:t>Strategic Rationale</a:t>
                      </a:r>
                    </a:p>
                  </a:txBody>
                  <a:tcPr marL="45720" marR="45720" marT="45720" marB="45720">
                    <a:solidFill>
                      <a:srgbClr val="183A58"/>
                    </a:solidFill>
                  </a:tcPr>
                </a:tc>
                <a:tc>
                  <a:txBody>
                    <a:bodyPr/>
                    <a:lstStyle/>
                    <a:p>
                      <a:pPr algn="ctr"/>
                      <a:r>
                        <a:rPr sz="1200" b="1">
                          <a:solidFill>
                            <a:srgbClr val="FFFFFF"/>
                          </a:solidFill>
                          <a:latin typeface="Times New Roman"/>
                        </a:rPr>
                        <a:t>Key Synergies</a:t>
                      </a:r>
                    </a:p>
                  </a:txBody>
                  <a:tcPr marL="45720" marR="45720" marT="45720" marB="45720">
                    <a:solidFill>
                      <a:srgbClr val="183A58"/>
                    </a:solidFill>
                  </a:tcPr>
                </a:tc>
                <a:tc>
                  <a:txBody>
                    <a:bodyPr/>
                    <a:lstStyle/>
                    <a:p>
                      <a:pPr algn="ctr"/>
                      <a:r>
                        <a:rPr sz="1200" b="1">
                          <a:solidFill>
                            <a:srgbClr val="FFFFFF"/>
                          </a:solidFill>
                          <a:latin typeface="Times New Roman"/>
                        </a:rPr>
                        <a:t>Fit</a:t>
                      </a:r>
                    </a:p>
                  </a:txBody>
                  <a:tcPr marL="45720" marR="45720" marT="45720" marB="45720">
                    <a:solidFill>
                      <a:srgbClr val="183A58"/>
                    </a:solidFill>
                  </a:tcPr>
                </a:tc>
              </a:tr>
              <a:tr h="548640">
                <a:tc>
                  <a:txBody>
                    <a:bodyPr wrap="square"/>
                    <a:lstStyle/>
                    <a:p>
                      <a:pPr algn="l"/>
                      <a:r>
                        <a:rPr sz="1100" b="1">
                          <a:solidFill>
                            <a:srgbClr val="404040"/>
                          </a:solidFill>
                          <a:latin typeface="Times New Roman"/>
                        </a:rPr>
                        <a:t>Microsoft Corporation</a:t>
                      </a:r>
                    </a:p>
                  </a:txBody>
                  <a:tcPr marL="45720" marR="45720" marT="45720" marB="45720">
                    <a:solidFill>
                      <a:srgbClr val="FFFFFF"/>
                    </a:solidFill>
                  </a:tcPr>
                </a:tc>
                <a:tc>
                  <a:txBody>
                    <a:bodyPr wrap="square"/>
                    <a:lstStyle/>
                    <a:p>
                      <a:pPr algn="l"/>
                      <a:r>
                        <a:rPr sz="1100">
                          <a:solidFill>
                            <a:srgbClr val="404040"/>
                          </a:solidFill>
                          <a:latin typeface="Times New Roman"/>
                        </a:rPr>
                        <a:t>Global technology leader in cloud computing, enterprise software, and AI infrastructure.</a:t>
                      </a:r>
                    </a:p>
                  </a:txBody>
                  <a:tcPr marL="45720" marR="45720" marT="45720" marB="45720">
                    <a:solidFill>
                      <a:srgbClr val="FFFFFF"/>
                    </a:solidFill>
                  </a:tcPr>
                </a:tc>
                <a:tc>
                  <a:txBody>
                    <a:bodyPr wrap="square"/>
                    <a:lstStyle/>
                    <a:p>
                      <a:pPr algn="l"/>
                      <a:r>
                        <a:rPr sz="1100">
                          <a:solidFill>
                            <a:srgbClr val="404040"/>
                          </a:solidFill>
                          <a:latin typeface="Times New Roman"/>
                        </a:rPr>
                        <a:t>Microsoft is aggressively expanding its AI and cloud capabilities, relying heavily on NVIDIA GPUs for Azure and Copilot. Acquiring NVIDIA would secure supply, deepen vertical integration, and accelerate AI platform leadership.</a:t>
                      </a:r>
                    </a:p>
                  </a:txBody>
                  <a:tcPr marL="45720" marR="45720" marT="45720" marB="45720">
                    <a:solidFill>
                      <a:srgbClr val="FFFFFF"/>
                    </a:solidFill>
                  </a:tcPr>
                </a:tc>
                <a:tc>
                  <a:txBody>
                    <a:bodyPr wrap="square"/>
                    <a:lstStyle/>
                    <a:p>
                      <a:pPr algn="l"/>
                      <a:r>
                        <a:rPr sz="1100">
                          <a:solidFill>
                            <a:srgbClr val="404040"/>
                          </a:solidFill>
                          <a:latin typeface="Times New Roman"/>
                        </a:rPr>
                        <a:t>End-to-end AI stack integration, exclusive hardware/software optimization, enhanced cloud margins, and accelerated enterprise AI adoption.</a:t>
                      </a:r>
                    </a:p>
                  </a:txBody>
                  <a:tcPr marL="45720" marR="45720" marT="45720" marB="45720">
                    <a:solidFill>
                      <a:srgbClr val="FFFFFF"/>
                    </a:solidFill>
                  </a:tcPr>
                </a:tc>
                <a:tc>
                  <a:txBody>
                    <a:bodyPr wrap="square"/>
                    <a:lstStyle/>
                    <a:p>
                      <a:pPr algn="l"/>
                      <a:r>
                        <a:rPr sz="1100">
                          <a:solidFill>
                            <a:srgbClr val="404040"/>
                          </a:solidFill>
                          <a:latin typeface="Times New Roman"/>
                        </a:rPr>
                        <a:t>High (9/10)</a:t>
                      </a:r>
                    </a:p>
                  </a:txBody>
                  <a:tcPr marL="45720" marR="45720" marT="45720" marB="45720">
                    <a:solidFill>
                      <a:srgbClr val="FFFFFF"/>
                    </a:solidFill>
                  </a:tcPr>
                </a:tc>
              </a:tr>
              <a:tr h="548640">
                <a:tc>
                  <a:txBody>
                    <a:bodyPr wrap="square"/>
                    <a:lstStyle/>
                    <a:p>
                      <a:pPr algn="l"/>
                      <a:r>
                        <a:rPr sz="1100" b="1">
                          <a:solidFill>
                            <a:srgbClr val="404040"/>
                          </a:solidFill>
                          <a:latin typeface="Times New Roman"/>
                        </a:rPr>
                        <a:t>Amazon.com, Inc. (AWS)</a:t>
                      </a:r>
                    </a:p>
                  </a:txBody>
                  <a:tcPr marL="45720" marR="45720" marT="45720" marB="45720">
                    <a:solidFill>
                      <a:srgbClr val="F0F0F0"/>
                    </a:solidFill>
                  </a:tcPr>
                </a:tc>
                <a:tc>
                  <a:txBody>
                    <a:bodyPr wrap="square"/>
                    <a:lstStyle/>
                    <a:p>
                      <a:pPr algn="l"/>
                      <a:r>
                        <a:rPr sz="1100">
                          <a:solidFill>
                            <a:srgbClr val="404040"/>
                          </a:solidFill>
                          <a:latin typeface="Times New Roman"/>
                        </a:rPr>
                        <a:t>World’s largest cloud services provider, with major investments in AI, ML, and custom silicon.</a:t>
                      </a:r>
                    </a:p>
                  </a:txBody>
                  <a:tcPr marL="45720" marR="45720" marT="45720" marB="45720">
                    <a:solidFill>
                      <a:srgbClr val="F0F0F0"/>
                    </a:solidFill>
                  </a:tcPr>
                </a:tc>
                <a:tc>
                  <a:txBody>
                    <a:bodyPr wrap="square"/>
                    <a:lstStyle/>
                    <a:p>
                      <a:pPr algn="l"/>
                      <a:r>
                        <a:rPr sz="1100">
                          <a:solidFill>
                            <a:srgbClr val="404040"/>
                          </a:solidFill>
                          <a:latin typeface="Times New Roman"/>
                        </a:rPr>
                        <a:t>AWS is a top buyer of NVIDIA chips for its cloud AI offerings. Acquisition would ensure supply chain control, differentiate AWS AI services, and enable proprietary hardware/software innovation.</a:t>
                      </a:r>
                    </a:p>
                  </a:txBody>
                  <a:tcPr marL="45720" marR="45720" marT="45720" marB="45720">
                    <a:solidFill>
                      <a:srgbClr val="F0F0F0"/>
                    </a:solidFill>
                  </a:tcPr>
                </a:tc>
                <a:tc>
                  <a:txBody>
                    <a:bodyPr wrap="square"/>
                    <a:lstStyle/>
                    <a:p>
                      <a:pPr algn="l"/>
                      <a:r>
                        <a:rPr sz="1100">
                          <a:solidFill>
                            <a:srgbClr val="404040"/>
                          </a:solidFill>
                          <a:latin typeface="Times New Roman"/>
                        </a:rPr>
                        <a:t>Cloud infrastructure dominance, proprietary AI hardware, cost efficiencies, and expanded enterprise AI solutions.</a:t>
                      </a:r>
                    </a:p>
                  </a:txBody>
                  <a:tcPr marL="45720" marR="45720" marT="45720" marB="45720">
                    <a:solidFill>
                      <a:srgbClr val="F0F0F0"/>
                    </a:solidFill>
                  </a:tcPr>
                </a:tc>
                <a:tc>
                  <a:txBody>
                    <a:bodyPr wrap="square"/>
                    <a:lstStyle/>
                    <a:p>
                      <a:pPr algn="l"/>
                      <a:r>
                        <a:rPr sz="1100">
                          <a:solidFill>
                            <a:srgbClr val="404040"/>
                          </a:solidFill>
                          <a:latin typeface="Times New Roman"/>
                        </a:rPr>
                        <a:t>High (8/10)</a:t>
                      </a:r>
                    </a:p>
                  </a:txBody>
                  <a:tcPr marL="45720" marR="45720" marT="45720" marB="45720">
                    <a:solidFill>
                      <a:srgbClr val="F0F0F0"/>
                    </a:solidFill>
                  </a:tcPr>
                </a:tc>
              </a:tr>
              <a:tr h="548640">
                <a:tc>
                  <a:txBody>
                    <a:bodyPr wrap="square"/>
                    <a:lstStyle/>
                    <a:p>
                      <a:pPr algn="l"/>
                      <a:r>
                        <a:rPr sz="1100" b="1">
                          <a:solidFill>
                            <a:srgbClr val="404040"/>
                          </a:solidFill>
                          <a:latin typeface="Times New Roman"/>
                        </a:rPr>
                        <a:t>Apple Inc.</a:t>
                      </a:r>
                    </a:p>
                  </a:txBody>
                  <a:tcPr marL="45720" marR="45720" marT="45720" marB="45720">
                    <a:solidFill>
                      <a:srgbClr val="FFFFFF"/>
                    </a:solidFill>
                  </a:tcPr>
                </a:tc>
                <a:tc>
                  <a:txBody>
                    <a:bodyPr wrap="square"/>
                    <a:lstStyle/>
                    <a:p>
                      <a:pPr algn="l"/>
                      <a:r>
                        <a:rPr sz="1100">
                          <a:solidFill>
                            <a:srgbClr val="404040"/>
                          </a:solidFill>
                          <a:latin typeface="Times New Roman"/>
                        </a:rPr>
                        <a:t>Global leader in consumer electronics, software, and custom silicon design.</a:t>
                      </a:r>
                    </a:p>
                  </a:txBody>
                  <a:tcPr marL="45720" marR="45720" marT="45720" marB="45720">
                    <a:solidFill>
                      <a:srgbClr val="FFFFFF"/>
                    </a:solidFill>
                  </a:tcPr>
                </a:tc>
                <a:tc>
                  <a:txBody>
                    <a:bodyPr wrap="square"/>
                    <a:lstStyle/>
                    <a:p>
                      <a:pPr algn="l"/>
                      <a:r>
                        <a:rPr sz="1100">
                          <a:solidFill>
                            <a:srgbClr val="404040"/>
                          </a:solidFill>
                          <a:latin typeface="Times New Roman"/>
                        </a:rPr>
                        <a:t>Apple’s push into on-device AI and custom silicon could benefit from NVIDIA’s GPU and AI expertise, enabling next-gen devices and services.</a:t>
                      </a:r>
                    </a:p>
                  </a:txBody>
                  <a:tcPr marL="45720" marR="45720" marT="45720" marB="45720">
                    <a:solidFill>
                      <a:srgbClr val="FFFFFF"/>
                    </a:solidFill>
                  </a:tcPr>
                </a:tc>
                <a:tc>
                  <a:txBody>
                    <a:bodyPr wrap="square"/>
                    <a:lstStyle/>
                    <a:p>
                      <a:pPr algn="l"/>
                      <a:r>
                        <a:rPr sz="1100">
                          <a:solidFill>
                            <a:srgbClr val="404040"/>
                          </a:solidFill>
                          <a:latin typeface="Times New Roman"/>
                        </a:rPr>
                        <a:t>Advanced silicon R&amp;D, AI/ML integration in devices, supply chain leverage, and ecosystem expansion.</a:t>
                      </a:r>
                    </a:p>
                  </a:txBody>
                  <a:tcPr marL="45720" marR="45720" marT="45720" marB="45720">
                    <a:solidFill>
                      <a:srgbClr val="FFFFFF"/>
                    </a:solidFill>
                  </a:tcPr>
                </a:tc>
                <a:tc>
                  <a:txBody>
                    <a:bodyPr wrap="square"/>
                    <a:lstStyle/>
                    <a:p>
                      <a:pPr algn="l"/>
                      <a:r>
                        <a:rPr sz="1100">
                          <a:solidFill>
                            <a:srgbClr val="404040"/>
                          </a:solidFill>
                          <a:latin typeface="Times New Roman"/>
                        </a:rPr>
                        <a:t>Medium-High (8/10)</a:t>
                      </a:r>
                    </a:p>
                  </a:txBody>
                  <a:tcPr marL="45720" marR="45720" marT="45720" marB="45720">
                    <a:solidFill>
                      <a:srgbClr val="FFFFFF"/>
                    </a:solidFill>
                  </a:tcPr>
                </a:tc>
              </a:tr>
              <a:tr h="548640">
                <a:tc>
                  <a:txBody>
                    <a:bodyPr wrap="square"/>
                    <a:lstStyle/>
                    <a:p>
                      <a:pPr algn="l"/>
                      <a:r>
                        <a:rPr sz="1100" b="1">
                          <a:solidFill>
                            <a:srgbClr val="404040"/>
                          </a:solidFill>
                          <a:latin typeface="Times New Roman"/>
                        </a:rPr>
                        <a:t>Intel Corporation</a:t>
                      </a:r>
                    </a:p>
                  </a:txBody>
                  <a:tcPr marL="45720" marR="45720" marT="45720" marB="45720">
                    <a:solidFill>
                      <a:srgbClr val="F0F0F0"/>
                    </a:solidFill>
                  </a:tcPr>
                </a:tc>
                <a:tc>
                  <a:txBody>
                    <a:bodyPr wrap="square"/>
                    <a:lstStyle/>
                    <a:p>
                      <a:pPr algn="l"/>
                      <a:r>
                        <a:rPr sz="1100">
                          <a:solidFill>
                            <a:srgbClr val="404040"/>
                          </a:solidFill>
                          <a:latin typeface="Times New Roman"/>
                        </a:rPr>
                        <a:t>Major semiconductor manufacturer with a focus on CPUs, GPUs, and data center solutions.</a:t>
                      </a:r>
                    </a:p>
                  </a:txBody>
                  <a:tcPr marL="45720" marR="45720" marT="45720" marB="45720">
                    <a:solidFill>
                      <a:srgbClr val="F0F0F0"/>
                    </a:solidFill>
                  </a:tcPr>
                </a:tc>
                <a:tc>
                  <a:txBody>
                    <a:bodyPr wrap="square"/>
                    <a:lstStyle/>
                    <a:p>
                      <a:pPr algn="l"/>
                      <a:r>
                        <a:rPr sz="1100">
                          <a:solidFill>
                            <a:srgbClr val="404040"/>
                          </a:solidFill>
                          <a:latin typeface="Times New Roman"/>
                        </a:rPr>
                        <a:t>Intel seeks to regain leadership in AI and data center hardware. Acquiring NVIDIA would transform its product portfolio and competitive position.</a:t>
                      </a:r>
                    </a:p>
                  </a:txBody>
                  <a:tcPr marL="45720" marR="45720" marT="45720" marB="45720">
                    <a:solidFill>
                      <a:srgbClr val="F0F0F0"/>
                    </a:solidFill>
                  </a:tcPr>
                </a:tc>
                <a:tc>
                  <a:txBody>
                    <a:bodyPr wrap="square"/>
                    <a:lstStyle/>
                    <a:p>
                      <a:pPr algn="l"/>
                      <a:r>
                        <a:rPr sz="1100">
                          <a:solidFill>
                            <a:srgbClr val="404040"/>
                          </a:solidFill>
                          <a:latin typeface="Times New Roman"/>
                        </a:rPr>
                        <a:t>Product portfolio expansion, manufacturing scale, AI platform integration, and competitive repositioning.</a:t>
                      </a:r>
                    </a:p>
                  </a:txBody>
                  <a:tcPr marL="45720" marR="45720" marT="45720" marB="45720">
                    <a:solidFill>
                      <a:srgbClr val="F0F0F0"/>
                    </a:solidFill>
                  </a:tcPr>
                </a:tc>
                <a:tc>
                  <a:txBody>
                    <a:bodyPr wrap="square"/>
                    <a:lstStyle/>
                    <a:p>
                      <a:pPr algn="l"/>
                      <a:r>
                        <a:rPr sz="1100">
                          <a:solidFill>
                            <a:srgbClr val="404040"/>
                          </a:solidFill>
                          <a:latin typeface="Times New Roman"/>
                        </a:rPr>
                        <a:t>Medium (7/10)</a:t>
                      </a:r>
                    </a:p>
                  </a:txBody>
                  <a:tcPr marL="45720" marR="45720" marT="45720" marB="45720">
                    <a:solidFill>
                      <a:srgbClr val="F0F0F0"/>
                    </a:solidFill>
                  </a:tcPr>
                </a:tc>
              </a:tr>
            </a:tbl>
          </a:graphicData>
        </a:graphic>
      </p:graphicFrame>
      <p:sp>
        <p:nvSpPr>
          <p:cNvPr id="5" name="TextBox 4"/>
          <p:cNvSpPr txBox="1"/>
          <p:nvPr/>
        </p:nvSpPr>
        <p:spPr>
          <a:xfrm>
            <a:off x="457200" y="6400800"/>
            <a:ext cx="54864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Financial Buyer Profiles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4" name="Table 3"/>
          <p:cNvGraphicFramePr>
            <a:graphicFrameLocks noGrp="1"/>
          </p:cNvGraphicFramePr>
          <p:nvPr/>
        </p:nvGraphicFramePr>
        <p:xfrm>
          <a:off x="457200" y="1463040"/>
          <a:ext cx="10515600" cy="2743200"/>
        </p:xfrm>
        <a:graphic>
          <a:graphicData uri="http://schemas.openxmlformats.org/drawingml/2006/table">
            <a:tbl>
              <a:tblPr firstRow="1" bandRow="1">
                <a:tableStyleId>{5C22544A-7EE6-4342-B048-85BDC9FD1C3A}</a:tableStyleId>
              </a:tblPr>
              <a:tblGrid>
                <a:gridCol w="2560320"/>
                <a:gridCol w="2286000"/>
                <a:gridCol w="2286000"/>
                <a:gridCol w="2011680"/>
                <a:gridCol w="1371600"/>
              </a:tblGrid>
              <a:tr h="548640">
                <a:tc>
                  <a:txBody>
                    <a:bodyPr/>
                    <a:lstStyle/>
                    <a:p>
                      <a:pPr algn="ctr"/>
                      <a:r>
                        <a:rPr sz="1200" b="1">
                          <a:solidFill>
                            <a:srgbClr val="FFFFFF"/>
                          </a:solidFill>
                          <a:latin typeface="Times New Roman"/>
                        </a:rPr>
                        <a:t>Buyer Name</a:t>
                      </a:r>
                    </a:p>
                  </a:txBody>
                  <a:tcPr marL="45720" marR="45720" marT="45720" marB="45720">
                    <a:solidFill>
                      <a:srgbClr val="183A58"/>
                    </a:solidFill>
                  </a:tcPr>
                </a:tc>
                <a:tc>
                  <a:txBody>
                    <a:bodyPr/>
                    <a:lstStyle/>
                    <a:p>
                      <a:pPr algn="ctr"/>
                      <a:r>
                        <a:rPr sz="1200" b="1">
                          <a:solidFill>
                            <a:srgbClr val="FFFFFF"/>
                          </a:solidFill>
                          <a:latin typeface="Times New Roman"/>
                        </a:rPr>
                        <a:t>Description</a:t>
                      </a:r>
                    </a:p>
                  </a:txBody>
                  <a:tcPr marL="45720" marR="45720" marT="45720" marB="45720">
                    <a:solidFill>
                      <a:srgbClr val="183A58"/>
                    </a:solidFill>
                  </a:tcPr>
                </a:tc>
                <a:tc>
                  <a:txBody>
                    <a:bodyPr/>
                    <a:lstStyle/>
                    <a:p>
                      <a:pPr algn="ctr"/>
                      <a:r>
                        <a:rPr sz="1200" b="1">
                          <a:solidFill>
                            <a:srgbClr val="FFFFFF"/>
                          </a:solidFill>
                          <a:latin typeface="Times New Roman"/>
                        </a:rPr>
                        <a:t>Strategic Rationale</a:t>
                      </a:r>
                    </a:p>
                  </a:txBody>
                  <a:tcPr marL="45720" marR="45720" marT="45720" marB="45720">
                    <a:solidFill>
                      <a:srgbClr val="183A58"/>
                    </a:solidFill>
                  </a:tcPr>
                </a:tc>
                <a:tc>
                  <a:txBody>
                    <a:bodyPr/>
                    <a:lstStyle/>
                    <a:p>
                      <a:pPr algn="ctr"/>
                      <a:r>
                        <a:rPr sz="1200" b="1">
                          <a:solidFill>
                            <a:srgbClr val="FFFFFF"/>
                          </a:solidFill>
                          <a:latin typeface="Times New Roman"/>
                        </a:rPr>
                        <a:t>Key Synergies</a:t>
                      </a:r>
                    </a:p>
                  </a:txBody>
                  <a:tcPr marL="45720" marR="45720" marT="45720" marB="45720">
                    <a:solidFill>
                      <a:srgbClr val="183A58"/>
                    </a:solidFill>
                  </a:tcPr>
                </a:tc>
                <a:tc>
                  <a:txBody>
                    <a:bodyPr/>
                    <a:lstStyle/>
                    <a:p>
                      <a:pPr algn="ctr"/>
                      <a:r>
                        <a:rPr sz="1200" b="1">
                          <a:solidFill>
                            <a:srgbClr val="FFFFFF"/>
                          </a:solidFill>
                          <a:latin typeface="Times New Roman"/>
                        </a:rPr>
                        <a:t>Fit</a:t>
                      </a:r>
                    </a:p>
                  </a:txBody>
                  <a:tcPr marL="45720" marR="45720" marT="45720" marB="45720">
                    <a:solidFill>
                      <a:srgbClr val="183A58"/>
                    </a:solidFill>
                  </a:tcPr>
                </a:tc>
              </a:tr>
              <a:tr h="548640">
                <a:tc>
                  <a:txBody>
                    <a:bodyPr wrap="square"/>
                    <a:lstStyle/>
                    <a:p>
                      <a:pPr algn="l"/>
                      <a:r>
                        <a:rPr sz="1100" b="1">
                          <a:solidFill>
                            <a:srgbClr val="404040"/>
                          </a:solidFill>
                          <a:latin typeface="Times New Roman"/>
                        </a:rPr>
                        <a:t>Blackstone Group</a:t>
                      </a:r>
                    </a:p>
                  </a:txBody>
                  <a:tcPr marL="45720" marR="45720" marT="45720" marB="45720">
                    <a:solidFill>
                      <a:srgbClr val="FFFFFF"/>
                    </a:solidFill>
                  </a:tcPr>
                </a:tc>
                <a:tc>
                  <a:txBody>
                    <a:bodyPr wrap="square"/>
                    <a:lstStyle/>
                    <a:p>
                      <a:pPr algn="l"/>
                      <a:r>
                        <a:rPr sz="1100">
                          <a:solidFill>
                            <a:srgbClr val="404040"/>
                          </a:solidFill>
                          <a:latin typeface="Times New Roman"/>
                        </a:rPr>
                        <a:t>Global private equity leader with deep experience in technology and infrastructure.</a:t>
                      </a:r>
                    </a:p>
                  </a:txBody>
                  <a:tcPr marL="45720" marR="45720" marT="45720" marB="45720">
                    <a:solidFill>
                      <a:srgbClr val="FFFFFF"/>
                    </a:solidFill>
                  </a:tcPr>
                </a:tc>
                <a:tc>
                  <a:txBody>
                    <a:bodyPr wrap="square"/>
                    <a:lstStyle/>
                    <a:p>
                      <a:pPr algn="l"/>
                      <a:r>
                        <a:rPr sz="1100">
                          <a:solidFill>
                            <a:srgbClr val="404040"/>
                          </a:solidFill>
                          <a:latin typeface="Times New Roman"/>
                        </a:rPr>
                        <a:t>Blackstone targets high-growth, market-leading tech assets. NVIDIA’s AI dominance and cash flow profile fit its large-cap investment strategy.</a:t>
                      </a:r>
                    </a:p>
                  </a:txBody>
                  <a:tcPr marL="45720" marR="45720" marT="45720" marB="45720">
                    <a:solidFill>
                      <a:srgbClr val="FFFFFF"/>
                    </a:solidFill>
                  </a:tcPr>
                </a:tc>
                <a:tc>
                  <a:txBody>
                    <a:bodyPr wrap="square"/>
                    <a:lstStyle/>
                    <a:p>
                      <a:pPr algn="l"/>
                      <a:r>
                        <a:rPr sz="1100">
                          <a:solidFill>
                            <a:srgbClr val="404040"/>
                          </a:solidFill>
                          <a:latin typeface="Times New Roman"/>
                        </a:rPr>
                        <a:t>Operational optimization, capital structure enhancement, strategic partnerships, and global expansion.</a:t>
                      </a:r>
                    </a:p>
                  </a:txBody>
                  <a:tcPr marL="45720" marR="45720" marT="45720" marB="45720">
                    <a:solidFill>
                      <a:srgbClr val="FFFFFF"/>
                    </a:solidFill>
                  </a:tcPr>
                </a:tc>
                <a:tc>
                  <a:txBody>
                    <a:bodyPr wrap="square"/>
                    <a:lstStyle/>
                    <a:p>
                      <a:pPr algn="l"/>
                      <a:r>
                        <a:rPr sz="1100">
                          <a:solidFill>
                            <a:srgbClr val="404040"/>
                          </a:solidFill>
                          <a:latin typeface="Times New Roman"/>
                        </a:rPr>
                        <a:t>High (9/10)</a:t>
                      </a:r>
                    </a:p>
                  </a:txBody>
                  <a:tcPr marL="45720" marR="45720" marT="45720" marB="45720">
                    <a:solidFill>
                      <a:srgbClr val="FFFFFF"/>
                    </a:solidFill>
                  </a:tcPr>
                </a:tc>
              </a:tr>
              <a:tr h="548640">
                <a:tc>
                  <a:txBody>
                    <a:bodyPr wrap="square"/>
                    <a:lstStyle/>
                    <a:p>
                      <a:pPr algn="l"/>
                      <a:r>
                        <a:rPr sz="1100" b="1">
                          <a:solidFill>
                            <a:srgbClr val="404040"/>
                          </a:solidFill>
                          <a:latin typeface="Times New Roman"/>
                        </a:rPr>
                        <a:t>KKR &amp; Co.</a:t>
                      </a:r>
                    </a:p>
                  </a:txBody>
                  <a:tcPr marL="45720" marR="45720" marT="45720" marB="45720">
                    <a:solidFill>
                      <a:srgbClr val="F0F0F0"/>
                    </a:solidFill>
                  </a:tcPr>
                </a:tc>
                <a:tc>
                  <a:txBody>
                    <a:bodyPr wrap="square"/>
                    <a:lstStyle/>
                    <a:p>
                      <a:pPr algn="l"/>
                      <a:r>
                        <a:rPr sz="1100">
                          <a:solidFill>
                            <a:srgbClr val="404040"/>
                          </a:solidFill>
                          <a:latin typeface="Times New Roman"/>
                        </a:rPr>
                        <a:t>Global investment firm with focus on technology, infrastructure, and growth equity.</a:t>
                      </a:r>
                    </a:p>
                  </a:txBody>
                  <a:tcPr marL="45720" marR="45720" marT="45720" marB="45720">
                    <a:solidFill>
                      <a:srgbClr val="F0F0F0"/>
                    </a:solidFill>
                  </a:tcPr>
                </a:tc>
                <a:tc>
                  <a:txBody>
                    <a:bodyPr wrap="square"/>
                    <a:lstStyle/>
                    <a:p>
                      <a:pPr algn="l"/>
                      <a:r>
                        <a:rPr sz="1100">
                          <a:solidFill>
                            <a:srgbClr val="404040"/>
                          </a:solidFill>
                          <a:latin typeface="Times New Roman"/>
                        </a:rPr>
                        <a:t>KKR seeks scalable tech platforms with strong competitive moats. NVIDIA’s AI ecosystem and diversified revenue streams align with its thesis.</a:t>
                      </a:r>
                    </a:p>
                  </a:txBody>
                  <a:tcPr marL="45720" marR="45720" marT="45720" marB="45720">
                    <a:solidFill>
                      <a:srgbClr val="F0F0F0"/>
                    </a:solidFill>
                  </a:tcPr>
                </a:tc>
                <a:tc>
                  <a:txBody>
                    <a:bodyPr wrap="square"/>
                    <a:lstStyle/>
                    <a:p>
                      <a:pPr algn="l"/>
                      <a:r>
                        <a:rPr sz="1100">
                          <a:solidFill>
                            <a:srgbClr val="404040"/>
                          </a:solidFill>
                          <a:latin typeface="Times New Roman"/>
                        </a:rPr>
                        <a:t>Growth acceleration, platform scaling, M&amp;A execution, and governance improvement.</a:t>
                      </a:r>
                    </a:p>
                  </a:txBody>
                  <a:tcPr marL="45720" marR="45720" marT="45720" marB="45720">
                    <a:solidFill>
                      <a:srgbClr val="F0F0F0"/>
                    </a:solidFill>
                  </a:tcPr>
                </a:tc>
                <a:tc>
                  <a:txBody>
                    <a:bodyPr wrap="square"/>
                    <a:lstStyle/>
                    <a:p>
                      <a:pPr algn="l"/>
                      <a:r>
                        <a:rPr sz="1100">
                          <a:solidFill>
                            <a:srgbClr val="404040"/>
                          </a:solidFill>
                          <a:latin typeface="Times New Roman"/>
                        </a:rPr>
                        <a:t>High (8/10)</a:t>
                      </a:r>
                    </a:p>
                  </a:txBody>
                  <a:tcPr marL="45720" marR="45720" marT="45720" marB="45720">
                    <a:solidFill>
                      <a:srgbClr val="F0F0F0"/>
                    </a:solidFill>
                  </a:tcPr>
                </a:tc>
              </a:tr>
              <a:tr h="548640">
                <a:tc>
                  <a:txBody>
                    <a:bodyPr wrap="square"/>
                    <a:lstStyle/>
                    <a:p>
                      <a:pPr algn="l"/>
                      <a:r>
                        <a:rPr sz="1100" b="1">
                          <a:solidFill>
                            <a:srgbClr val="404040"/>
                          </a:solidFill>
                          <a:latin typeface="Times New Roman"/>
                        </a:rPr>
                        <a:t>Silver Lake Partners</a:t>
                      </a:r>
                    </a:p>
                  </a:txBody>
                  <a:tcPr marL="45720" marR="45720" marT="45720" marB="45720">
                    <a:solidFill>
                      <a:srgbClr val="FFFFFF"/>
                    </a:solidFill>
                  </a:tcPr>
                </a:tc>
                <a:tc>
                  <a:txBody>
                    <a:bodyPr wrap="square"/>
                    <a:lstStyle/>
                    <a:p>
                      <a:pPr algn="l"/>
                      <a:r>
                        <a:rPr sz="1100">
                          <a:solidFill>
                            <a:srgbClr val="404040"/>
                          </a:solidFill>
                          <a:latin typeface="Times New Roman"/>
                        </a:rPr>
                        <a:t>Leading technology-focused private equity firm.</a:t>
                      </a:r>
                    </a:p>
                  </a:txBody>
                  <a:tcPr marL="45720" marR="45720" marT="45720" marB="45720">
                    <a:solidFill>
                      <a:srgbClr val="FFFFFF"/>
                    </a:solidFill>
                  </a:tcPr>
                </a:tc>
                <a:tc>
                  <a:txBody>
                    <a:bodyPr wrap="square"/>
                    <a:lstStyle/>
                    <a:p>
                      <a:pPr algn="l"/>
                      <a:r>
                        <a:rPr sz="1100">
                          <a:solidFill>
                            <a:srgbClr val="404040"/>
                          </a:solidFill>
                          <a:latin typeface="Times New Roman"/>
                        </a:rPr>
                        <a:t>Silver Lake specializes in transformative tech investments. NVIDIA’s leadership in AI and semiconductors offers unique value creation opportunities.</a:t>
                      </a:r>
                    </a:p>
                  </a:txBody>
                  <a:tcPr marL="45720" marR="45720" marT="45720" marB="45720">
                    <a:solidFill>
                      <a:srgbClr val="FFFFFF"/>
                    </a:solidFill>
                  </a:tcPr>
                </a:tc>
                <a:tc>
                  <a:txBody>
                    <a:bodyPr wrap="square"/>
                    <a:lstStyle/>
                    <a:p>
                      <a:pPr algn="l"/>
                      <a:r>
                        <a:rPr sz="1100">
                          <a:solidFill>
                            <a:srgbClr val="404040"/>
                          </a:solidFill>
                          <a:latin typeface="Times New Roman"/>
                        </a:rPr>
                        <a:t>Strategic partnerships, digital transformation, operational scaling, and global market access.</a:t>
                      </a:r>
                    </a:p>
                  </a:txBody>
                  <a:tcPr marL="45720" marR="45720" marT="45720" marB="45720">
                    <a:solidFill>
                      <a:srgbClr val="FFFFFF"/>
                    </a:solidFill>
                  </a:tcPr>
                </a:tc>
                <a:tc>
                  <a:txBody>
                    <a:bodyPr wrap="square"/>
                    <a:lstStyle/>
                    <a:p>
                      <a:pPr algn="l"/>
                      <a:r>
                        <a:rPr sz="1100">
                          <a:solidFill>
                            <a:srgbClr val="404040"/>
                          </a:solidFill>
                          <a:latin typeface="Times New Roman"/>
                        </a:rPr>
                        <a:t>Medium-High (8/10)</a:t>
                      </a:r>
                    </a:p>
                  </a:txBody>
                  <a:tcPr marL="45720" marR="45720" marT="45720" marB="45720">
                    <a:solidFill>
                      <a:srgbClr val="FFFFFF"/>
                    </a:solidFill>
                  </a:tcPr>
                </a:tc>
              </a:tr>
              <a:tr h="548640">
                <a:tc>
                  <a:txBody>
                    <a:bodyPr wrap="square"/>
                    <a:lstStyle/>
                    <a:p>
                      <a:pPr algn="l"/>
                      <a:r>
                        <a:rPr sz="1100" b="1">
                          <a:solidFill>
                            <a:srgbClr val="404040"/>
                          </a:solidFill>
                          <a:latin typeface="Times New Roman"/>
                        </a:rPr>
                        <a:t>TPG Capital</a:t>
                      </a:r>
                    </a:p>
                  </a:txBody>
                  <a:tcPr marL="45720" marR="45720" marT="45720" marB="45720">
                    <a:solidFill>
                      <a:srgbClr val="F0F0F0"/>
                    </a:solidFill>
                  </a:tcPr>
                </a:tc>
                <a:tc>
                  <a:txBody>
                    <a:bodyPr wrap="square"/>
                    <a:lstStyle/>
                    <a:p>
                      <a:pPr algn="l"/>
                      <a:r>
                        <a:rPr sz="1100">
                          <a:solidFill>
                            <a:srgbClr val="404040"/>
                          </a:solidFill>
                          <a:latin typeface="Times New Roman"/>
                        </a:rPr>
                        <a:t>Global alternative asset manager with a focus on technology and growth.</a:t>
                      </a:r>
                    </a:p>
                  </a:txBody>
                  <a:tcPr marL="45720" marR="45720" marT="45720" marB="45720">
                    <a:solidFill>
                      <a:srgbClr val="F0F0F0"/>
                    </a:solidFill>
                  </a:tcPr>
                </a:tc>
                <a:tc>
                  <a:txBody>
                    <a:bodyPr wrap="square"/>
                    <a:lstStyle/>
                    <a:p>
                      <a:pPr algn="l"/>
                      <a:r>
                        <a:rPr sz="1100">
                          <a:solidFill>
                            <a:srgbClr val="404040"/>
                          </a:solidFill>
                          <a:latin typeface="Times New Roman"/>
                        </a:rPr>
                        <a:t>TPG targets high-growth tech companies with strong market positions. NVIDIA’s AI and data center dominance fit its investment profile.</a:t>
                      </a:r>
                    </a:p>
                  </a:txBody>
                  <a:tcPr marL="45720" marR="45720" marT="45720" marB="45720">
                    <a:solidFill>
                      <a:srgbClr val="F0F0F0"/>
                    </a:solidFill>
                  </a:tcPr>
                </a:tc>
                <a:tc>
                  <a:txBody>
                    <a:bodyPr wrap="square"/>
                    <a:lstStyle/>
                    <a:p>
                      <a:pPr algn="l"/>
                      <a:r>
                        <a:rPr sz="1100">
                          <a:solidFill>
                            <a:srgbClr val="404040"/>
                          </a:solidFill>
                          <a:latin typeface="Times New Roman"/>
                        </a:rPr>
                        <a:t>Growth capital, operational improvement, international expansion, and strategic M&amp;A.</a:t>
                      </a:r>
                    </a:p>
                  </a:txBody>
                  <a:tcPr marL="45720" marR="45720" marT="45720" marB="45720">
                    <a:solidFill>
                      <a:srgbClr val="F0F0F0"/>
                    </a:solidFill>
                  </a:tcPr>
                </a:tc>
                <a:tc>
                  <a:txBody>
                    <a:bodyPr wrap="square"/>
                    <a:lstStyle/>
                    <a:p>
                      <a:pPr algn="l"/>
                      <a:r>
                        <a:rPr sz="1100">
                          <a:solidFill>
                            <a:srgbClr val="404040"/>
                          </a:solidFill>
                          <a:latin typeface="Times New Roman"/>
                        </a:rPr>
                        <a:t>Medium (7/10)</a:t>
                      </a:r>
                    </a:p>
                  </a:txBody>
                  <a:tcPr marL="45720" marR="45720" marT="45720" marB="45720">
                    <a:solidFill>
                      <a:srgbClr val="F0F0F0"/>
                    </a:solidFill>
                  </a:tcPr>
                </a:tc>
              </a:tr>
            </a:tbl>
          </a:graphicData>
        </a:graphic>
      </p:graphicFrame>
      <p:sp>
        <p:nvSpPr>
          <p:cNvPr id="5" name="TextBox 4"/>
          <p:cNvSpPr txBox="1"/>
          <p:nvPr/>
        </p:nvSpPr>
        <p:spPr>
          <a:xfrm>
            <a:off x="457200" y="6400800"/>
            <a:ext cx="54864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SEA Conglomerate Strategic Buyers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4" name="Table 3"/>
          <p:cNvGraphicFramePr>
            <a:graphicFrameLocks noGrp="1"/>
          </p:cNvGraphicFramePr>
          <p:nvPr/>
        </p:nvGraphicFramePr>
        <p:xfrm>
          <a:off x="457200" y="1371600"/>
          <a:ext cx="11277295" cy="4572000"/>
        </p:xfrm>
        <a:graphic>
          <a:graphicData uri="http://schemas.openxmlformats.org/drawingml/2006/table">
            <a:tbl>
              <a:tblPr firstRow="1" bandRow="1">
                <a:tableStyleId>{5C22544A-7EE6-4342-B048-85BDC9FD1C3A}</a:tableStyleId>
              </a:tblPr>
              <a:tblGrid>
                <a:gridCol w="1645920"/>
                <a:gridCol w="914400"/>
                <a:gridCol w="3840480"/>
                <a:gridCol w="2011680"/>
                <a:gridCol w="1645920"/>
                <a:gridCol w="1218895"/>
              </a:tblGrid>
              <a:tr h="548640">
                <a:tc>
                  <a:txBody>
                    <a:bodyPr/>
                    <a:lstStyle/>
                    <a:p>
                      <a:pPr algn="ctr">
                        <a:defRPr sz="1500" b="1">
                          <a:solidFill>
                            <a:srgbClr val="FFFFFF"/>
                          </a:solidFill>
                          <a:latin typeface="Times New Roman"/>
                        </a:defRPr>
                      </a:pPr>
                      <a:r>
                        <a:t>Name</a:t>
                      </a:r>
                    </a:p>
                  </a:txBody>
                  <a:tcPr>
                    <a:solidFill>
                      <a:srgbClr val="183A58"/>
                    </a:solidFill>
                  </a:tcPr>
                </a:tc>
                <a:tc>
                  <a:txBody>
                    <a:bodyPr/>
                    <a:lstStyle/>
                    <a:p>
                      <a:pPr algn="ctr">
                        <a:defRPr sz="1500" b="1">
                          <a:solidFill>
                            <a:srgbClr val="FFFFFF"/>
                          </a:solidFill>
                          <a:latin typeface="Times New Roman"/>
                        </a:defRPr>
                      </a:pPr>
                      <a:r>
                        <a:t>Country</a:t>
                      </a:r>
                    </a:p>
                  </a:txBody>
                  <a:tcPr>
                    <a:solidFill>
                      <a:srgbClr val="183A58"/>
                    </a:solidFill>
                  </a:tcPr>
                </a:tc>
                <a:tc>
                  <a:txBody>
                    <a:bodyPr/>
                    <a:lstStyle/>
                    <a:p>
                      <a:pPr algn="ctr">
                        <a:defRPr sz="1500" b="1">
                          <a:solidFill>
                            <a:srgbClr val="FFFFFF"/>
                          </a:solidFill>
                          <a:latin typeface="Times New Roman"/>
                        </a:defRPr>
                      </a:pPr>
                      <a:r>
                        <a:t>Description</a:t>
                      </a:r>
                    </a:p>
                  </a:txBody>
                  <a:tcPr>
                    <a:solidFill>
                      <a:srgbClr val="183A58"/>
                    </a:solidFill>
                  </a:tcPr>
                </a:tc>
                <a:tc>
                  <a:txBody>
                    <a:bodyPr/>
                    <a:lstStyle/>
                    <a:p>
                      <a:pPr algn="ctr">
                        <a:defRPr sz="1500" b="1">
                          <a:solidFill>
                            <a:srgbClr val="FFFFFF"/>
                          </a:solidFill>
                          <a:latin typeface="Times New Roman"/>
                        </a:defRPr>
                      </a:pPr>
                      <a:r>
                        <a:t>Key shareholders</a:t>
                      </a:r>
                    </a:p>
                  </a:txBody>
                  <a:tcPr>
                    <a:solidFill>
                      <a:srgbClr val="183A58"/>
                    </a:solidFill>
                  </a:tcPr>
                </a:tc>
                <a:tc>
                  <a:txBody>
                    <a:bodyPr/>
                    <a:lstStyle/>
                    <a:p>
                      <a:pPr algn="ctr">
                        <a:defRPr sz="1500" b="1">
                          <a:solidFill>
                            <a:srgbClr val="FFFFFF"/>
                          </a:solidFill>
                          <a:latin typeface="Times New Roman"/>
                        </a:defRPr>
                      </a:pPr>
                      <a:r>
                        <a:t>Key financials (US$m)</a:t>
                      </a:r>
                    </a:p>
                  </a:txBody>
                  <a:tcPr>
                    <a:solidFill>
                      <a:srgbClr val="183A58"/>
                    </a:solidFill>
                  </a:tcPr>
                </a:tc>
                <a:tc>
                  <a:txBody>
                    <a:bodyPr/>
                    <a:lstStyle/>
                    <a:p>
                      <a:pPr algn="ctr">
                        <a:defRPr sz="1500" b="1">
                          <a:solidFill>
                            <a:srgbClr val="FFFFFF"/>
                          </a:solidFill>
                          <a:latin typeface="Times New Roman"/>
                        </a:defRPr>
                      </a:pPr>
                      <a:r>
                        <a:t>Contact</a:t>
                      </a:r>
                    </a:p>
                  </a:txBody>
                  <a:tcPr>
                    <a:solidFill>
                      <a:srgbClr val="183A58"/>
                    </a:solidFill>
                  </a:tcPr>
                </a:tc>
              </a:tr>
              <a:tr h="1005840">
                <a:tc>
                  <a:txBody>
                    <a:bodyPr wrap="square"/>
                    <a:lstStyle/>
                    <a:p>
                      <a:pPr algn="l">
                        <a:defRPr sz="1200" b="0">
                          <a:solidFill>
                            <a:srgbClr val="404040"/>
                          </a:solidFill>
                          <a:latin typeface="Times New Roman"/>
                        </a:defRPr>
                      </a:pPr>
                      <a:r>
                        <a:t>Company Name Required</a:t>
                      </a:r>
                    </a:p>
                  </a:txBody>
                  <a:tcPr>
                    <a:solidFill>
                      <a:srgbClr val="FFFFFF"/>
                    </a:solidFill>
                  </a:tcPr>
                </a:tc>
                <a:tc>
                  <a:txBody>
                    <a:bodyPr wrap="square"/>
                    <a:lstStyle/>
                    <a:p>
                      <a:pPr algn="l">
                        <a:defRPr sz="1200" b="0">
                          <a:solidFill>
                            <a:srgbClr val="404040"/>
                          </a:solidFill>
                          <a:latin typeface="Times New Roman"/>
                        </a:defRPr>
                      </a:pPr>
                      <a:r>
                        <a:t>Country Required</a:t>
                      </a:r>
                    </a:p>
                  </a:txBody>
                  <a:tcPr>
                    <a:solidFill>
                      <a:srgbClr val="FFFFFF"/>
                    </a:solidFill>
                  </a:tcPr>
                </a:tc>
                <a:tc>
                  <a:txBody>
                    <a:bodyPr wrap="square"/>
                    <a:lstStyle/>
                    <a:p>
                      <a:pPr algn="l">
                        <a:defRPr sz="1200" b="0">
                          <a:solidFill>
                            <a:srgbClr val="404040"/>
                          </a:solidFill>
                          <a:latin typeface="Times New Roman"/>
                        </a:defRPr>
                      </a:pPr>
                      <a:r>
                        <a:t>Conglomerate active in Technology (AI computing, semiconductors, software) sector</a:t>
                      </a:r>
                    </a:p>
                  </a:txBody>
                  <a:tcPr>
                    <a:solidFill>
                      <a:srgbClr val="FFFFFF"/>
                    </a:solidFill>
                  </a:tcPr>
                </a:tc>
                <a:tc>
                  <a:txBody>
                    <a:bodyPr wrap="square"/>
                    <a:lstStyle/>
                    <a:p>
                      <a:pPr algn="l">
                        <a:defRPr sz="1200" b="0">
                          <a:solidFill>
                            <a:srgbClr val="404040"/>
                          </a:solidFill>
                          <a:latin typeface="Times New Roman"/>
                        </a:defRPr>
                      </a:pPr>
                      <a:r>
                        <a:t>Shareholders Required</a:t>
                      </a:r>
                    </a:p>
                  </a:txBody>
                  <a:tcPr>
                    <a:solidFill>
                      <a:srgbClr val="FFFFFF"/>
                    </a:solidFill>
                  </a:tcPr>
                </a:tc>
                <a:tc>
                  <a:txBody>
                    <a:bodyPr wrap="square"/>
                    <a:lstStyle/>
                    <a:p>
                      <a:pPr algn="l">
                        <a:defRPr sz="1200" b="0">
                          <a:solidFill>
                            <a:srgbClr val="404040"/>
                          </a:solidFill>
                          <a:latin typeface="Times New Roman"/>
                        </a:defRPr>
                      </a:pPr>
                      <a:r>
                        <a:t>Financials Required</a:t>
                      </a:r>
                    </a:p>
                  </a:txBody>
                  <a:tcPr>
                    <a:solidFill>
                      <a:srgbClr val="FFFFFF"/>
                    </a:solidFill>
                  </a:tcPr>
                </a:tc>
                <a:tc>
                  <a:txBody>
                    <a:bodyPr wrap="square"/>
                    <a:lstStyle/>
                    <a:p>
                      <a:pPr algn="l">
                        <a:defRPr sz="1200" b="0">
                          <a:solidFill>
                            <a:srgbClr val="404040"/>
                          </a:solidFill>
                          <a:latin typeface="Times New Roman"/>
                        </a:defRPr>
                      </a:pPr>
                      <a:r>
                        <a:t>Contact Required</a:t>
                      </a:r>
                    </a:p>
                  </a:txBody>
                  <a:tcPr>
                    <a:solidFill>
                      <a:srgbClr val="FFFFFF"/>
                    </a:solidFill>
                  </a:tcPr>
                </a:tc>
              </a:tr>
              <a:tr h="1005840">
                <a:tc>
                  <a:txBody>
                    <a:bodyPr wrap="square"/>
                    <a:lstStyle/>
                    <a:p>
                      <a:pPr algn="l">
                        <a:defRPr sz="1200" b="0">
                          <a:solidFill>
                            <a:srgbClr val="404040"/>
                          </a:solidFill>
                          <a:latin typeface="Times New Roman"/>
                        </a:defRPr>
                      </a:pPr>
                      <a:r>
                        <a:t>Company Name Required</a:t>
                      </a:r>
                    </a:p>
                  </a:txBody>
                  <a:tcPr>
                    <a:solidFill>
                      <a:srgbClr val="FFFFFF"/>
                    </a:solidFill>
                  </a:tcPr>
                </a:tc>
                <a:tc>
                  <a:txBody>
                    <a:bodyPr wrap="square"/>
                    <a:lstStyle/>
                    <a:p>
                      <a:pPr algn="l">
                        <a:defRPr sz="1200" b="0">
                          <a:solidFill>
                            <a:srgbClr val="404040"/>
                          </a:solidFill>
                          <a:latin typeface="Times New Roman"/>
                        </a:defRPr>
                      </a:pPr>
                      <a:r>
                        <a:t>Country Required</a:t>
                      </a:r>
                    </a:p>
                  </a:txBody>
                  <a:tcPr>
                    <a:solidFill>
                      <a:srgbClr val="FFFFFF"/>
                    </a:solidFill>
                  </a:tcPr>
                </a:tc>
                <a:tc>
                  <a:txBody>
                    <a:bodyPr wrap="square"/>
                    <a:lstStyle/>
                    <a:p>
                      <a:pPr algn="l">
                        <a:defRPr sz="1200" b="0">
                          <a:solidFill>
                            <a:srgbClr val="404040"/>
                          </a:solidFill>
                          <a:latin typeface="Times New Roman"/>
                        </a:defRPr>
                      </a:pPr>
                      <a:r>
                        <a:t>Conglomerate active in Technology (AI computing, semiconductors, software) sector</a:t>
                      </a:r>
                    </a:p>
                  </a:txBody>
                  <a:tcPr>
                    <a:solidFill>
                      <a:srgbClr val="FFFFFF"/>
                    </a:solidFill>
                  </a:tcPr>
                </a:tc>
                <a:tc>
                  <a:txBody>
                    <a:bodyPr wrap="square"/>
                    <a:lstStyle/>
                    <a:p>
                      <a:pPr algn="l">
                        <a:defRPr sz="1200" b="0">
                          <a:solidFill>
                            <a:srgbClr val="404040"/>
                          </a:solidFill>
                          <a:latin typeface="Times New Roman"/>
                        </a:defRPr>
                      </a:pPr>
                      <a:r>
                        <a:t>Shareholders Required</a:t>
                      </a:r>
                    </a:p>
                  </a:txBody>
                  <a:tcPr>
                    <a:solidFill>
                      <a:srgbClr val="FFFFFF"/>
                    </a:solidFill>
                  </a:tcPr>
                </a:tc>
                <a:tc>
                  <a:txBody>
                    <a:bodyPr wrap="square"/>
                    <a:lstStyle/>
                    <a:p>
                      <a:pPr algn="l">
                        <a:defRPr sz="1200" b="0">
                          <a:solidFill>
                            <a:srgbClr val="404040"/>
                          </a:solidFill>
                          <a:latin typeface="Times New Roman"/>
                        </a:defRPr>
                      </a:pPr>
                      <a:r>
                        <a:t>Financials Required</a:t>
                      </a:r>
                    </a:p>
                  </a:txBody>
                  <a:tcPr>
                    <a:solidFill>
                      <a:srgbClr val="FFFFFF"/>
                    </a:solidFill>
                  </a:tcPr>
                </a:tc>
                <a:tc>
                  <a:txBody>
                    <a:bodyPr wrap="square"/>
                    <a:lstStyle/>
                    <a:p>
                      <a:pPr algn="l">
                        <a:defRPr sz="1200" b="0">
                          <a:solidFill>
                            <a:srgbClr val="404040"/>
                          </a:solidFill>
                          <a:latin typeface="Times New Roman"/>
                        </a:defRPr>
                      </a:pPr>
                      <a:r>
                        <a:t>Contact Required</a:t>
                      </a:r>
                    </a:p>
                  </a:txBody>
                  <a:tcPr>
                    <a:solidFill>
                      <a:srgbClr val="FFFFFF"/>
                    </a:solidFill>
                  </a:tcPr>
                </a:tc>
              </a:tr>
              <a:tr h="1005840">
                <a:tc>
                  <a:txBody>
                    <a:bodyPr wrap="square"/>
                    <a:lstStyle/>
                    <a:p>
                      <a:pPr algn="l">
                        <a:defRPr sz="1200" b="0">
                          <a:solidFill>
                            <a:srgbClr val="404040"/>
                          </a:solidFill>
                          <a:latin typeface="Times New Roman"/>
                        </a:defRPr>
                      </a:pPr>
                      <a:r>
                        <a:t>Company Name Required</a:t>
                      </a:r>
                    </a:p>
                  </a:txBody>
                  <a:tcPr>
                    <a:solidFill>
                      <a:srgbClr val="FFFFFF"/>
                    </a:solidFill>
                  </a:tcPr>
                </a:tc>
                <a:tc>
                  <a:txBody>
                    <a:bodyPr wrap="square"/>
                    <a:lstStyle/>
                    <a:p>
                      <a:pPr algn="l">
                        <a:defRPr sz="1200" b="0">
                          <a:solidFill>
                            <a:srgbClr val="404040"/>
                          </a:solidFill>
                          <a:latin typeface="Times New Roman"/>
                        </a:defRPr>
                      </a:pPr>
                      <a:r>
                        <a:t>Country Required</a:t>
                      </a:r>
                    </a:p>
                  </a:txBody>
                  <a:tcPr>
                    <a:solidFill>
                      <a:srgbClr val="FFFFFF"/>
                    </a:solidFill>
                  </a:tcPr>
                </a:tc>
                <a:tc>
                  <a:txBody>
                    <a:bodyPr wrap="square"/>
                    <a:lstStyle/>
                    <a:p>
                      <a:pPr algn="l">
                        <a:defRPr sz="1200" b="0">
                          <a:solidFill>
                            <a:srgbClr val="404040"/>
                          </a:solidFill>
                          <a:latin typeface="Times New Roman"/>
                        </a:defRPr>
                      </a:pPr>
                      <a:r>
                        <a:t>Conglomerate active in Technology (AI computing, semiconductors, software) sector</a:t>
                      </a:r>
                    </a:p>
                  </a:txBody>
                  <a:tcPr>
                    <a:solidFill>
                      <a:srgbClr val="FFFFFF"/>
                    </a:solidFill>
                  </a:tcPr>
                </a:tc>
                <a:tc>
                  <a:txBody>
                    <a:bodyPr wrap="square"/>
                    <a:lstStyle/>
                    <a:p>
                      <a:pPr algn="l">
                        <a:defRPr sz="1200" b="0">
                          <a:solidFill>
                            <a:srgbClr val="404040"/>
                          </a:solidFill>
                          <a:latin typeface="Times New Roman"/>
                        </a:defRPr>
                      </a:pPr>
                      <a:r>
                        <a:t>Shareholders Required</a:t>
                      </a:r>
                    </a:p>
                  </a:txBody>
                  <a:tcPr>
                    <a:solidFill>
                      <a:srgbClr val="FFFFFF"/>
                    </a:solidFill>
                  </a:tcPr>
                </a:tc>
                <a:tc>
                  <a:txBody>
                    <a:bodyPr wrap="square"/>
                    <a:lstStyle/>
                    <a:p>
                      <a:pPr algn="l">
                        <a:defRPr sz="1200" b="0">
                          <a:solidFill>
                            <a:srgbClr val="404040"/>
                          </a:solidFill>
                          <a:latin typeface="Times New Roman"/>
                        </a:defRPr>
                      </a:pPr>
                      <a:r>
                        <a:t>Financials Required</a:t>
                      </a:r>
                    </a:p>
                  </a:txBody>
                  <a:tcPr>
                    <a:solidFill>
                      <a:srgbClr val="FFFFFF"/>
                    </a:solidFill>
                  </a:tcPr>
                </a:tc>
                <a:tc>
                  <a:txBody>
                    <a:bodyPr wrap="square"/>
                    <a:lstStyle/>
                    <a:p>
                      <a:pPr algn="l">
                        <a:defRPr sz="1200" b="0">
                          <a:solidFill>
                            <a:srgbClr val="404040"/>
                          </a:solidFill>
                          <a:latin typeface="Times New Roman"/>
                        </a:defRPr>
                      </a:pPr>
                      <a:r>
                        <a:t>Contact Required</a:t>
                      </a:r>
                    </a:p>
                  </a:txBody>
                  <a:tcPr>
                    <a:solidFill>
                      <a:srgbClr val="FFFFFF"/>
                    </a:solidFill>
                  </a:tcPr>
                </a:tc>
              </a:tr>
              <a:tr h="1005840">
                <a:tc>
                  <a:txBody>
                    <a:bodyPr wrap="square"/>
                    <a:lstStyle/>
                    <a:p>
                      <a:pPr algn="l">
                        <a:defRPr sz="1200" b="0">
                          <a:solidFill>
                            <a:srgbClr val="404040"/>
                          </a:solidFill>
                          <a:latin typeface="Times New Roman"/>
                        </a:defRPr>
                      </a:pPr>
                      <a:r>
                        <a:t>Company Name Required</a:t>
                      </a:r>
                    </a:p>
                  </a:txBody>
                  <a:tcPr>
                    <a:solidFill>
                      <a:srgbClr val="FFFFFF"/>
                    </a:solidFill>
                  </a:tcPr>
                </a:tc>
                <a:tc>
                  <a:txBody>
                    <a:bodyPr wrap="square"/>
                    <a:lstStyle/>
                    <a:p>
                      <a:pPr algn="l">
                        <a:defRPr sz="1200" b="0">
                          <a:solidFill>
                            <a:srgbClr val="404040"/>
                          </a:solidFill>
                          <a:latin typeface="Times New Roman"/>
                        </a:defRPr>
                      </a:pPr>
                      <a:r>
                        <a:t>Country Required</a:t>
                      </a:r>
                    </a:p>
                  </a:txBody>
                  <a:tcPr>
                    <a:solidFill>
                      <a:srgbClr val="FFFFFF"/>
                    </a:solidFill>
                  </a:tcPr>
                </a:tc>
                <a:tc>
                  <a:txBody>
                    <a:bodyPr wrap="square"/>
                    <a:lstStyle/>
                    <a:p>
                      <a:pPr algn="l">
                        <a:defRPr sz="1200" b="0">
                          <a:solidFill>
                            <a:srgbClr val="404040"/>
                          </a:solidFill>
                          <a:latin typeface="Times New Roman"/>
                        </a:defRPr>
                      </a:pPr>
                      <a:r>
                        <a:t>Conglomerate active in Technology (AI computing, semiconductors, software) sector</a:t>
                      </a:r>
                    </a:p>
                  </a:txBody>
                  <a:tcPr>
                    <a:solidFill>
                      <a:srgbClr val="FFFFFF"/>
                    </a:solidFill>
                  </a:tcPr>
                </a:tc>
                <a:tc>
                  <a:txBody>
                    <a:bodyPr wrap="square"/>
                    <a:lstStyle/>
                    <a:p>
                      <a:pPr algn="l">
                        <a:defRPr sz="1200" b="0">
                          <a:solidFill>
                            <a:srgbClr val="404040"/>
                          </a:solidFill>
                          <a:latin typeface="Times New Roman"/>
                        </a:defRPr>
                      </a:pPr>
                      <a:r>
                        <a:t>Shareholders Required</a:t>
                      </a:r>
                    </a:p>
                  </a:txBody>
                  <a:tcPr>
                    <a:solidFill>
                      <a:srgbClr val="FFFFFF"/>
                    </a:solidFill>
                  </a:tcPr>
                </a:tc>
                <a:tc>
                  <a:txBody>
                    <a:bodyPr wrap="square"/>
                    <a:lstStyle/>
                    <a:p>
                      <a:pPr algn="l">
                        <a:defRPr sz="1200" b="0">
                          <a:solidFill>
                            <a:srgbClr val="404040"/>
                          </a:solidFill>
                          <a:latin typeface="Times New Roman"/>
                        </a:defRPr>
                      </a:pPr>
                      <a:r>
                        <a:t>Financials Required</a:t>
                      </a:r>
                    </a:p>
                  </a:txBody>
                  <a:tcPr>
                    <a:solidFill>
                      <a:srgbClr val="FFFFFF"/>
                    </a:solidFill>
                  </a:tcPr>
                </a:tc>
                <a:tc>
                  <a:txBody>
                    <a:bodyPr wrap="square"/>
                    <a:lstStyle/>
                    <a:p>
                      <a:pPr algn="l">
                        <a:defRPr sz="1200" b="0">
                          <a:solidFill>
                            <a:srgbClr val="404040"/>
                          </a:solidFill>
                          <a:latin typeface="Times New Roman"/>
                        </a:defRPr>
                      </a:pPr>
                      <a:r>
                        <a:t>Contact Required</a:t>
                      </a:r>
                    </a:p>
                  </a:txBody>
                  <a:tcPr>
                    <a:solidFill>
                      <a:srgbClr val="FFFFFF"/>
                    </a:solidFill>
                  </a:tcPr>
                </a:tc>
              </a:tr>
            </a:tbl>
          </a:graphicData>
        </a:graphic>
      </p:graphicFrame>
      <p:sp>
        <p:nvSpPr>
          <p:cNvPr id="5" name="TextBox 4"/>
          <p:cNvSpPr txBox="1"/>
          <p:nvPr/>
        </p:nvSpPr>
        <p:spPr>
          <a:xfrm>
            <a:off x="457200" y="6400800"/>
            <a:ext cx="54864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SEA Conglomerate Strategic Buyers (cont'd)</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4" name="Table 3"/>
          <p:cNvGraphicFramePr>
            <a:graphicFrameLocks noGrp="1"/>
          </p:cNvGraphicFramePr>
          <p:nvPr/>
        </p:nvGraphicFramePr>
        <p:xfrm>
          <a:off x="457200" y="1371600"/>
          <a:ext cx="11277295" cy="4572000"/>
        </p:xfrm>
        <a:graphic>
          <a:graphicData uri="http://schemas.openxmlformats.org/drawingml/2006/table">
            <a:tbl>
              <a:tblPr firstRow="1" bandRow="1">
                <a:tableStyleId>{5C22544A-7EE6-4342-B048-85BDC9FD1C3A}</a:tableStyleId>
              </a:tblPr>
              <a:tblGrid>
                <a:gridCol w="1645920"/>
                <a:gridCol w="914400"/>
                <a:gridCol w="3840480"/>
                <a:gridCol w="2011680"/>
                <a:gridCol w="1645920"/>
                <a:gridCol w="1218895"/>
              </a:tblGrid>
              <a:tr h="548640">
                <a:tc>
                  <a:txBody>
                    <a:bodyPr/>
                    <a:lstStyle/>
                    <a:p>
                      <a:pPr algn="ctr">
                        <a:defRPr sz="1500" b="1">
                          <a:solidFill>
                            <a:srgbClr val="FFFFFF"/>
                          </a:solidFill>
                          <a:latin typeface="Times New Roman"/>
                        </a:defRPr>
                      </a:pPr>
                      <a:r>
                        <a:t>Name</a:t>
                      </a:r>
                    </a:p>
                  </a:txBody>
                  <a:tcPr>
                    <a:solidFill>
                      <a:srgbClr val="183A58"/>
                    </a:solidFill>
                  </a:tcPr>
                </a:tc>
                <a:tc>
                  <a:txBody>
                    <a:bodyPr/>
                    <a:lstStyle/>
                    <a:p>
                      <a:pPr algn="ctr">
                        <a:defRPr sz="1500" b="1">
                          <a:solidFill>
                            <a:srgbClr val="FFFFFF"/>
                          </a:solidFill>
                          <a:latin typeface="Times New Roman"/>
                        </a:defRPr>
                      </a:pPr>
                      <a:r>
                        <a:t>Country</a:t>
                      </a:r>
                    </a:p>
                  </a:txBody>
                  <a:tcPr>
                    <a:solidFill>
                      <a:srgbClr val="183A58"/>
                    </a:solidFill>
                  </a:tcPr>
                </a:tc>
                <a:tc>
                  <a:txBody>
                    <a:bodyPr/>
                    <a:lstStyle/>
                    <a:p>
                      <a:pPr algn="ctr">
                        <a:defRPr sz="1500" b="1">
                          <a:solidFill>
                            <a:srgbClr val="FFFFFF"/>
                          </a:solidFill>
                          <a:latin typeface="Times New Roman"/>
                        </a:defRPr>
                      </a:pPr>
                      <a:r>
                        <a:t>Description</a:t>
                      </a:r>
                    </a:p>
                  </a:txBody>
                  <a:tcPr>
                    <a:solidFill>
                      <a:srgbClr val="183A58"/>
                    </a:solidFill>
                  </a:tcPr>
                </a:tc>
                <a:tc>
                  <a:txBody>
                    <a:bodyPr/>
                    <a:lstStyle/>
                    <a:p>
                      <a:pPr algn="ctr">
                        <a:defRPr sz="1500" b="1">
                          <a:solidFill>
                            <a:srgbClr val="FFFFFF"/>
                          </a:solidFill>
                          <a:latin typeface="Times New Roman"/>
                        </a:defRPr>
                      </a:pPr>
                      <a:r>
                        <a:t>Key shareholders</a:t>
                      </a:r>
                    </a:p>
                  </a:txBody>
                  <a:tcPr>
                    <a:solidFill>
                      <a:srgbClr val="183A58"/>
                    </a:solidFill>
                  </a:tcPr>
                </a:tc>
                <a:tc>
                  <a:txBody>
                    <a:bodyPr/>
                    <a:lstStyle/>
                    <a:p>
                      <a:pPr algn="ctr">
                        <a:defRPr sz="1500" b="1">
                          <a:solidFill>
                            <a:srgbClr val="FFFFFF"/>
                          </a:solidFill>
                          <a:latin typeface="Times New Roman"/>
                        </a:defRPr>
                      </a:pPr>
                      <a:r>
                        <a:t>Key financials (US$m)</a:t>
                      </a:r>
                    </a:p>
                  </a:txBody>
                  <a:tcPr>
                    <a:solidFill>
                      <a:srgbClr val="183A58"/>
                    </a:solidFill>
                  </a:tcPr>
                </a:tc>
                <a:tc>
                  <a:txBody>
                    <a:bodyPr/>
                    <a:lstStyle/>
                    <a:p>
                      <a:pPr algn="ctr">
                        <a:defRPr sz="1500" b="1">
                          <a:solidFill>
                            <a:srgbClr val="FFFFFF"/>
                          </a:solidFill>
                          <a:latin typeface="Times New Roman"/>
                        </a:defRPr>
                      </a:pPr>
                      <a:r>
                        <a:t>Contact</a:t>
                      </a:r>
                    </a:p>
                  </a:txBody>
                  <a:tcPr>
                    <a:solidFill>
                      <a:srgbClr val="183A58"/>
                    </a:solidFill>
                  </a:tcPr>
                </a:tc>
              </a:tr>
              <a:tr h="1005840">
                <a:tc>
                  <a:txBody>
                    <a:bodyPr wrap="square"/>
                    <a:lstStyle/>
                    <a:p>
                      <a:pPr algn="l">
                        <a:defRPr sz="1200" b="0">
                          <a:solidFill>
                            <a:srgbClr val="404040"/>
                          </a:solidFill>
                          <a:latin typeface="Times New Roman"/>
                        </a:defRPr>
                      </a:pPr>
                      <a:r>
                        <a:t>Company Name Required</a:t>
                      </a:r>
                    </a:p>
                  </a:txBody>
                  <a:tcPr>
                    <a:solidFill>
                      <a:srgbClr val="FFFFFF"/>
                    </a:solidFill>
                  </a:tcPr>
                </a:tc>
                <a:tc>
                  <a:txBody>
                    <a:bodyPr wrap="square"/>
                    <a:lstStyle/>
                    <a:p>
                      <a:pPr algn="l">
                        <a:defRPr sz="1200" b="0">
                          <a:solidFill>
                            <a:srgbClr val="404040"/>
                          </a:solidFill>
                          <a:latin typeface="Times New Roman"/>
                        </a:defRPr>
                      </a:pPr>
                      <a:r>
                        <a:t>Country Required</a:t>
                      </a:r>
                    </a:p>
                  </a:txBody>
                  <a:tcPr>
                    <a:solidFill>
                      <a:srgbClr val="FFFFFF"/>
                    </a:solidFill>
                  </a:tcPr>
                </a:tc>
                <a:tc>
                  <a:txBody>
                    <a:bodyPr wrap="square"/>
                    <a:lstStyle/>
                    <a:p>
                      <a:pPr algn="l">
                        <a:defRPr sz="1200" b="0">
                          <a:solidFill>
                            <a:srgbClr val="404040"/>
                          </a:solidFill>
                          <a:latin typeface="Times New Roman"/>
                        </a:defRPr>
                      </a:pPr>
                      <a:r>
                        <a:t>Conglomerate active in Technology (AI computing, semiconductors, software) sector</a:t>
                      </a:r>
                    </a:p>
                  </a:txBody>
                  <a:tcPr>
                    <a:solidFill>
                      <a:srgbClr val="FFFFFF"/>
                    </a:solidFill>
                  </a:tcPr>
                </a:tc>
                <a:tc>
                  <a:txBody>
                    <a:bodyPr wrap="square"/>
                    <a:lstStyle/>
                    <a:p>
                      <a:pPr algn="l">
                        <a:defRPr sz="1200" b="0">
                          <a:solidFill>
                            <a:srgbClr val="404040"/>
                          </a:solidFill>
                          <a:latin typeface="Times New Roman"/>
                        </a:defRPr>
                      </a:pPr>
                      <a:r>
                        <a:t>Shareholders Required</a:t>
                      </a:r>
                    </a:p>
                  </a:txBody>
                  <a:tcPr>
                    <a:solidFill>
                      <a:srgbClr val="FFFFFF"/>
                    </a:solidFill>
                  </a:tcPr>
                </a:tc>
                <a:tc>
                  <a:txBody>
                    <a:bodyPr wrap="square"/>
                    <a:lstStyle/>
                    <a:p>
                      <a:pPr algn="l">
                        <a:defRPr sz="1200" b="0">
                          <a:solidFill>
                            <a:srgbClr val="404040"/>
                          </a:solidFill>
                          <a:latin typeface="Times New Roman"/>
                        </a:defRPr>
                      </a:pPr>
                      <a:r>
                        <a:t>Financials Required</a:t>
                      </a:r>
                    </a:p>
                  </a:txBody>
                  <a:tcPr>
                    <a:solidFill>
                      <a:srgbClr val="FFFFFF"/>
                    </a:solidFill>
                  </a:tcPr>
                </a:tc>
                <a:tc>
                  <a:txBody>
                    <a:bodyPr wrap="square"/>
                    <a:lstStyle/>
                    <a:p>
                      <a:pPr algn="l">
                        <a:defRPr sz="1200" b="0">
                          <a:solidFill>
                            <a:srgbClr val="404040"/>
                          </a:solidFill>
                          <a:latin typeface="Times New Roman"/>
                        </a:defRPr>
                      </a:pPr>
                      <a:r>
                        <a:t>Contact Required</a:t>
                      </a:r>
                    </a:p>
                  </a:txBody>
                  <a:tcPr>
                    <a:solidFill>
                      <a:srgbClr val="FFFFFF"/>
                    </a:solidFill>
                  </a:tcPr>
                </a:tc>
              </a:tr>
              <a:tr h="1005840">
                <a:tc>
                  <a:txBody>
                    <a:bodyPr wrap="square"/>
                    <a:lstStyle/>
                    <a:p>
                      <a:pPr algn="l">
                        <a:defRPr sz="1200" b="0">
                          <a:solidFill>
                            <a:srgbClr val="404040"/>
                          </a:solidFill>
                          <a:latin typeface="Times New Roman"/>
                        </a:defRPr>
                      </a:pPr>
                      <a:r>
                        <a:t>Company Name Required</a:t>
                      </a:r>
                    </a:p>
                  </a:txBody>
                  <a:tcPr>
                    <a:solidFill>
                      <a:srgbClr val="FFFFFF"/>
                    </a:solidFill>
                  </a:tcPr>
                </a:tc>
                <a:tc>
                  <a:txBody>
                    <a:bodyPr wrap="square"/>
                    <a:lstStyle/>
                    <a:p>
                      <a:pPr algn="l">
                        <a:defRPr sz="1200" b="0">
                          <a:solidFill>
                            <a:srgbClr val="404040"/>
                          </a:solidFill>
                          <a:latin typeface="Times New Roman"/>
                        </a:defRPr>
                      </a:pPr>
                      <a:r>
                        <a:t>Country Required</a:t>
                      </a:r>
                    </a:p>
                  </a:txBody>
                  <a:tcPr>
                    <a:solidFill>
                      <a:srgbClr val="FFFFFF"/>
                    </a:solidFill>
                  </a:tcPr>
                </a:tc>
                <a:tc>
                  <a:txBody>
                    <a:bodyPr wrap="square"/>
                    <a:lstStyle/>
                    <a:p>
                      <a:pPr algn="l">
                        <a:defRPr sz="1200" b="0">
                          <a:solidFill>
                            <a:srgbClr val="404040"/>
                          </a:solidFill>
                          <a:latin typeface="Times New Roman"/>
                        </a:defRPr>
                      </a:pPr>
                      <a:r>
                        <a:t>Strategic conglomerate with Technology (AI computing, semiconductors, software) interests</a:t>
                      </a:r>
                    </a:p>
                  </a:txBody>
                  <a:tcPr>
                    <a:solidFill>
                      <a:srgbClr val="FFFFFF"/>
                    </a:solidFill>
                  </a:tcPr>
                </a:tc>
                <a:tc>
                  <a:txBody>
                    <a:bodyPr wrap="square"/>
                    <a:lstStyle/>
                    <a:p>
                      <a:pPr algn="l">
                        <a:defRPr sz="1200" b="0">
                          <a:solidFill>
                            <a:srgbClr val="404040"/>
                          </a:solidFill>
                          <a:latin typeface="Times New Roman"/>
                        </a:defRPr>
                      </a:pPr>
                      <a:r>
                        <a:t>Shareholders Required</a:t>
                      </a:r>
                    </a:p>
                  </a:txBody>
                  <a:tcPr>
                    <a:solidFill>
                      <a:srgbClr val="FFFFFF"/>
                    </a:solidFill>
                  </a:tcPr>
                </a:tc>
                <a:tc>
                  <a:txBody>
                    <a:bodyPr wrap="square"/>
                    <a:lstStyle/>
                    <a:p>
                      <a:pPr algn="l">
                        <a:defRPr sz="1200" b="0">
                          <a:solidFill>
                            <a:srgbClr val="404040"/>
                          </a:solidFill>
                          <a:latin typeface="Times New Roman"/>
                        </a:defRPr>
                      </a:pPr>
                      <a:r>
                        <a:t>Financials Required</a:t>
                      </a:r>
                    </a:p>
                  </a:txBody>
                  <a:tcPr>
                    <a:solidFill>
                      <a:srgbClr val="FFFFFF"/>
                    </a:solidFill>
                  </a:tcPr>
                </a:tc>
                <a:tc>
                  <a:txBody>
                    <a:bodyPr wrap="square"/>
                    <a:lstStyle/>
                    <a:p>
                      <a:pPr algn="l">
                        <a:defRPr sz="1200" b="0">
                          <a:solidFill>
                            <a:srgbClr val="404040"/>
                          </a:solidFill>
                          <a:latin typeface="Times New Roman"/>
                        </a:defRPr>
                      </a:pPr>
                      <a:r>
                        <a:t>Contact Required</a:t>
                      </a:r>
                    </a:p>
                  </a:txBody>
                  <a:tcPr>
                    <a:solidFill>
                      <a:srgbClr val="FFFFFF"/>
                    </a:solidFill>
                  </a:tcPr>
                </a:tc>
              </a:tr>
              <a:tr h="1005840">
                <a:tc>
                  <a:txBody>
                    <a:bodyPr wrap="square"/>
                    <a:lstStyle/>
                    <a:p>
                      <a:pPr algn="l">
                        <a:defRPr sz="1200" b="0">
                          <a:solidFill>
                            <a:srgbClr val="404040"/>
                          </a:solidFill>
                          <a:latin typeface="Times New Roman"/>
                        </a:defRPr>
                      </a:pPr>
                      <a:r>
                        <a:t>Company Name Required</a:t>
                      </a:r>
                    </a:p>
                  </a:txBody>
                  <a:tcPr>
                    <a:solidFill>
                      <a:srgbClr val="FFFFFF"/>
                    </a:solidFill>
                  </a:tcPr>
                </a:tc>
                <a:tc>
                  <a:txBody>
                    <a:bodyPr wrap="square"/>
                    <a:lstStyle/>
                    <a:p>
                      <a:pPr algn="l">
                        <a:defRPr sz="1200" b="0">
                          <a:solidFill>
                            <a:srgbClr val="404040"/>
                          </a:solidFill>
                          <a:latin typeface="Times New Roman"/>
                        </a:defRPr>
                      </a:pPr>
                      <a:r>
                        <a:t>Country Required</a:t>
                      </a:r>
                    </a:p>
                  </a:txBody>
                  <a:tcPr>
                    <a:solidFill>
                      <a:srgbClr val="FFFFFF"/>
                    </a:solidFill>
                  </a:tcPr>
                </a:tc>
                <a:tc>
                  <a:txBody>
                    <a:bodyPr wrap="square"/>
                    <a:lstStyle/>
                    <a:p>
                      <a:pPr algn="l">
                        <a:defRPr sz="1200" b="0">
                          <a:solidFill>
                            <a:srgbClr val="404040"/>
                          </a:solidFill>
                          <a:latin typeface="Times New Roman"/>
                        </a:defRPr>
                      </a:pPr>
                      <a:r>
                        <a:t>Strategic conglomerate with Technology (AI computing, semiconductors, software) interests</a:t>
                      </a:r>
                    </a:p>
                  </a:txBody>
                  <a:tcPr>
                    <a:solidFill>
                      <a:srgbClr val="FFFFFF"/>
                    </a:solidFill>
                  </a:tcPr>
                </a:tc>
                <a:tc>
                  <a:txBody>
                    <a:bodyPr wrap="square"/>
                    <a:lstStyle/>
                    <a:p>
                      <a:pPr algn="l">
                        <a:defRPr sz="1200" b="0">
                          <a:solidFill>
                            <a:srgbClr val="404040"/>
                          </a:solidFill>
                          <a:latin typeface="Times New Roman"/>
                        </a:defRPr>
                      </a:pPr>
                      <a:r>
                        <a:t>Shareholders Required</a:t>
                      </a:r>
                    </a:p>
                  </a:txBody>
                  <a:tcPr>
                    <a:solidFill>
                      <a:srgbClr val="FFFFFF"/>
                    </a:solidFill>
                  </a:tcPr>
                </a:tc>
                <a:tc>
                  <a:txBody>
                    <a:bodyPr wrap="square"/>
                    <a:lstStyle/>
                    <a:p>
                      <a:pPr algn="l">
                        <a:defRPr sz="1200" b="0">
                          <a:solidFill>
                            <a:srgbClr val="404040"/>
                          </a:solidFill>
                          <a:latin typeface="Times New Roman"/>
                        </a:defRPr>
                      </a:pPr>
                      <a:r>
                        <a:t>Financials Required</a:t>
                      </a:r>
                    </a:p>
                  </a:txBody>
                  <a:tcPr>
                    <a:solidFill>
                      <a:srgbClr val="FFFFFF"/>
                    </a:solidFill>
                  </a:tcPr>
                </a:tc>
                <a:tc>
                  <a:txBody>
                    <a:bodyPr wrap="square"/>
                    <a:lstStyle/>
                    <a:p>
                      <a:pPr algn="l">
                        <a:defRPr sz="1200" b="0">
                          <a:solidFill>
                            <a:srgbClr val="404040"/>
                          </a:solidFill>
                          <a:latin typeface="Times New Roman"/>
                        </a:defRPr>
                      </a:pPr>
                      <a:r>
                        <a:t>Contact Required</a:t>
                      </a:r>
                    </a:p>
                  </a:txBody>
                  <a:tcPr>
                    <a:solidFill>
                      <a:srgbClr val="FFFFFF"/>
                    </a:solidFill>
                  </a:tcPr>
                </a:tc>
              </a:tr>
              <a:tr h="1005840">
                <a:tc>
                  <a:txBody>
                    <a:bodyPr wrap="square"/>
                    <a:lstStyle/>
                    <a:p>
                      <a:pPr algn="l">
                        <a:defRPr sz="1200" b="0">
                          <a:solidFill>
                            <a:srgbClr val="404040"/>
                          </a:solidFill>
                          <a:latin typeface="Times New Roman"/>
                        </a:defRPr>
                      </a:pPr>
                      <a:r>
                        <a:t>Company Name Required</a:t>
                      </a:r>
                    </a:p>
                  </a:txBody>
                  <a:tcPr>
                    <a:solidFill>
                      <a:srgbClr val="FFFFFF"/>
                    </a:solidFill>
                  </a:tcPr>
                </a:tc>
                <a:tc>
                  <a:txBody>
                    <a:bodyPr wrap="square"/>
                    <a:lstStyle/>
                    <a:p>
                      <a:pPr algn="l">
                        <a:defRPr sz="1200" b="0">
                          <a:solidFill>
                            <a:srgbClr val="404040"/>
                          </a:solidFill>
                          <a:latin typeface="Times New Roman"/>
                        </a:defRPr>
                      </a:pPr>
                      <a:r>
                        <a:t>Country Required</a:t>
                      </a:r>
                    </a:p>
                  </a:txBody>
                  <a:tcPr>
                    <a:solidFill>
                      <a:srgbClr val="FFFFFF"/>
                    </a:solidFill>
                  </a:tcPr>
                </a:tc>
                <a:tc>
                  <a:txBody>
                    <a:bodyPr wrap="square"/>
                    <a:lstStyle/>
                    <a:p>
                      <a:pPr algn="l">
                        <a:defRPr sz="1200" b="0">
                          <a:solidFill>
                            <a:srgbClr val="404040"/>
                          </a:solidFill>
                          <a:latin typeface="Times New Roman"/>
                        </a:defRPr>
                      </a:pPr>
                      <a:r>
                        <a:t>Strategic conglomerate with Technology (AI computing, semiconductors, software) interests</a:t>
                      </a:r>
                    </a:p>
                  </a:txBody>
                  <a:tcPr>
                    <a:solidFill>
                      <a:srgbClr val="FFFFFF"/>
                    </a:solidFill>
                  </a:tcPr>
                </a:tc>
                <a:tc>
                  <a:txBody>
                    <a:bodyPr wrap="square"/>
                    <a:lstStyle/>
                    <a:p>
                      <a:pPr algn="l">
                        <a:defRPr sz="1200" b="0">
                          <a:solidFill>
                            <a:srgbClr val="404040"/>
                          </a:solidFill>
                          <a:latin typeface="Times New Roman"/>
                        </a:defRPr>
                      </a:pPr>
                      <a:r>
                        <a:t>Shareholders Required</a:t>
                      </a:r>
                    </a:p>
                  </a:txBody>
                  <a:tcPr>
                    <a:solidFill>
                      <a:srgbClr val="FFFFFF"/>
                    </a:solidFill>
                  </a:tcPr>
                </a:tc>
                <a:tc>
                  <a:txBody>
                    <a:bodyPr wrap="square"/>
                    <a:lstStyle/>
                    <a:p>
                      <a:pPr algn="l">
                        <a:defRPr sz="1200" b="0">
                          <a:solidFill>
                            <a:srgbClr val="404040"/>
                          </a:solidFill>
                          <a:latin typeface="Times New Roman"/>
                        </a:defRPr>
                      </a:pPr>
                      <a:r>
                        <a:t>Financials Required</a:t>
                      </a:r>
                    </a:p>
                  </a:txBody>
                  <a:tcPr>
                    <a:solidFill>
                      <a:srgbClr val="FFFFFF"/>
                    </a:solidFill>
                  </a:tcPr>
                </a:tc>
                <a:tc>
                  <a:txBody>
                    <a:bodyPr wrap="square"/>
                    <a:lstStyle/>
                    <a:p>
                      <a:pPr algn="l">
                        <a:defRPr sz="1200" b="0">
                          <a:solidFill>
                            <a:srgbClr val="404040"/>
                          </a:solidFill>
                          <a:latin typeface="Times New Roman"/>
                        </a:defRPr>
                      </a:pPr>
                      <a:r>
                        <a:t>Contact Required</a:t>
                      </a:r>
                    </a:p>
                  </a:txBody>
                  <a:tcPr>
                    <a:solidFill>
                      <a:srgbClr val="FFFFFF"/>
                    </a:solidFill>
                  </a:tcPr>
                </a:tc>
              </a:tr>
            </a:tbl>
          </a:graphicData>
        </a:graphic>
      </p:graphicFrame>
      <p:sp>
        <p:nvSpPr>
          <p:cNvPr id="5" name="TextBox 4"/>
          <p:cNvSpPr txBox="1"/>
          <p:nvPr/>
        </p:nvSpPr>
        <p:spPr>
          <a:xfrm>
            <a:off x="457200" y="6400800"/>
            <a:ext cx="54864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Margin &amp; Cost Resilience</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5486400" cy="274320"/>
          </a:xfrm>
          <a:prstGeom prst="rect">
            <a:avLst/>
          </a:prstGeom>
          <a:noFill/>
          <a:ln>
            <a:noFill/>
          </a:ln>
          <a:effectLst/>
        </p:spPr>
        <p:txBody>
          <a:bodyPr wrap="square">
            <a:spAutoFit/>
          </a:bodyPr>
          <a:lstStyle/>
          <a:p>
            <a:pPr algn="l"/>
            <a:r>
              <a:rPr sz="1400" b="1">
                <a:solidFill>
                  <a:srgbClr val="183A58"/>
                </a:solidFill>
                <a:latin typeface="Times New Roman"/>
              </a:rPr>
              <a:t>EBITDA Margin Trend</a:t>
            </a:r>
          </a:p>
        </p:txBody>
      </p:sp>
      <p:graphicFrame>
        <p:nvGraphicFramePr>
          <p:cNvPr id="5" name="Chart 4"/>
          <p:cNvGraphicFramePr>
            <a:graphicFrameLocks noGrp="1"/>
          </p:cNvGraphicFramePr>
          <p:nvPr/>
        </p:nvGraphicFramePr>
        <p:xfrm>
          <a:off x="914400" y="1645920"/>
          <a:ext cx="5486400" cy="2011680"/>
        </p:xfrm>
        <a:graphic>
          <a:graphicData uri="http://schemas.openxmlformats.org/drawingml/2006/chart">
            <c:chart xmlns:c="http://schemas.openxmlformats.org/drawingml/2006/chart" r:id="rId2"/>
          </a:graphicData>
        </a:graphic>
      </p:graphicFrame>
      <p:sp>
        <p:nvSpPr>
          <p:cNvPr id="6" name="TextBox 5"/>
          <p:cNvSpPr txBox="1"/>
          <p:nvPr/>
        </p:nvSpPr>
        <p:spPr>
          <a:xfrm>
            <a:off x="4572000" y="3749039"/>
            <a:ext cx="2286000" cy="137160"/>
          </a:xfrm>
          <a:prstGeom prst="rect">
            <a:avLst/>
          </a:prstGeom>
          <a:noFill/>
          <a:ln>
            <a:noFill/>
          </a:ln>
          <a:effectLst/>
        </p:spPr>
        <p:txBody>
          <a:bodyPr wrap="square">
            <a:spAutoFit/>
          </a:bodyPr>
          <a:lstStyle/>
          <a:p>
            <a:pPr algn="r"/>
            <a:r>
              <a:rPr sz="800" b="0">
                <a:solidFill>
                  <a:srgbClr val="404040"/>
                </a:solidFill>
                <a:latin typeface="Times New Roman"/>
              </a:rPr>
              <a:t>Source: Company financials</a:t>
            </a:r>
          </a:p>
        </p:txBody>
      </p:sp>
      <p:sp>
        <p:nvSpPr>
          <p:cNvPr id="7" name="TextBox 6"/>
          <p:cNvSpPr txBox="1"/>
          <p:nvPr/>
        </p:nvSpPr>
        <p:spPr>
          <a:xfrm>
            <a:off x="914400" y="4023360"/>
            <a:ext cx="5486400" cy="274320"/>
          </a:xfrm>
          <a:prstGeom prst="rect">
            <a:avLst/>
          </a:prstGeom>
          <a:noFill/>
          <a:ln>
            <a:noFill/>
          </a:ln>
          <a:effectLst/>
        </p:spPr>
        <p:txBody>
          <a:bodyPr wrap="square">
            <a:spAutoFit/>
          </a:bodyPr>
          <a:lstStyle/>
          <a:p>
            <a:pPr algn="l"/>
            <a:r>
              <a:rPr sz="1400" b="1">
                <a:solidFill>
                  <a:srgbClr val="183A58"/>
                </a:solidFill>
                <a:latin typeface="Times New Roman"/>
              </a:rPr>
              <a:t>Cost Management &amp; Efficiency Initiatives</a:t>
            </a:r>
          </a:p>
        </p:txBody>
      </p:sp>
      <p:sp>
        <p:nvSpPr>
          <p:cNvPr id="8" name="Oval 7"/>
          <p:cNvSpPr/>
          <p:nvPr/>
        </p:nvSpPr>
        <p:spPr>
          <a:xfrm>
            <a:off x="1097280" y="438912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1234440" y="4343400"/>
            <a:ext cx="5029200" cy="137160"/>
          </a:xfrm>
          <a:prstGeom prst="rect">
            <a:avLst/>
          </a:prstGeom>
          <a:noFill/>
          <a:ln>
            <a:noFill/>
          </a:ln>
          <a:effectLst/>
        </p:spPr>
        <p:txBody>
          <a:bodyPr wrap="square">
            <a:spAutoFit/>
          </a:bodyPr>
          <a:lstStyle/>
          <a:p>
            <a:pPr algn="l"/>
            <a:r>
              <a:rPr sz="1000" b="1">
                <a:solidFill>
                  <a:srgbClr val="183A58"/>
                </a:solidFill>
                <a:latin typeface="Times New Roman"/>
              </a:rPr>
              <a:t>Long-term wafer supply agreements</a:t>
            </a:r>
          </a:p>
        </p:txBody>
      </p:sp>
      <p:sp>
        <p:nvSpPr>
          <p:cNvPr id="10" name="TextBox 9"/>
          <p:cNvSpPr txBox="1"/>
          <p:nvPr/>
        </p:nvSpPr>
        <p:spPr>
          <a:xfrm>
            <a:off x="1234440" y="4480560"/>
            <a:ext cx="5029200" cy="256032"/>
          </a:xfrm>
          <a:prstGeom prst="rect">
            <a:avLst/>
          </a:prstGeom>
          <a:noFill/>
          <a:ln>
            <a:noFill/>
          </a:ln>
          <a:effectLst/>
        </p:spPr>
        <p:txBody>
          <a:bodyPr wrap="square">
            <a:spAutoFit/>
          </a:bodyPr>
          <a:lstStyle/>
          <a:p>
            <a:pPr algn="l"/>
            <a:r>
              <a:rPr sz="900" b="0">
                <a:solidFill>
                  <a:srgbClr val="404040"/>
                </a:solidFill>
                <a:latin typeface="Times New Roman"/>
              </a:rPr>
              <a:t>Secures capacity and pricing stability for advanced node manufacturing.</a:t>
            </a:r>
          </a:p>
        </p:txBody>
      </p:sp>
      <p:sp>
        <p:nvSpPr>
          <p:cNvPr id="11" name="Oval 10"/>
          <p:cNvSpPr/>
          <p:nvPr/>
        </p:nvSpPr>
        <p:spPr>
          <a:xfrm>
            <a:off x="1097280" y="480060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1234440" y="4754880"/>
            <a:ext cx="5029200" cy="137160"/>
          </a:xfrm>
          <a:prstGeom prst="rect">
            <a:avLst/>
          </a:prstGeom>
          <a:noFill/>
          <a:ln>
            <a:noFill/>
          </a:ln>
          <a:effectLst/>
        </p:spPr>
        <p:txBody>
          <a:bodyPr wrap="square">
            <a:spAutoFit/>
          </a:bodyPr>
          <a:lstStyle/>
          <a:p>
            <a:pPr algn="l"/>
            <a:r>
              <a:rPr sz="1000" b="1">
                <a:solidFill>
                  <a:srgbClr val="183A58"/>
                </a:solidFill>
                <a:latin typeface="Times New Roman"/>
              </a:rPr>
              <a:t>Premium product mix</a:t>
            </a:r>
          </a:p>
        </p:txBody>
      </p:sp>
      <p:sp>
        <p:nvSpPr>
          <p:cNvPr id="13" name="TextBox 12"/>
          <p:cNvSpPr txBox="1"/>
          <p:nvPr/>
        </p:nvSpPr>
        <p:spPr>
          <a:xfrm>
            <a:off x="1234440" y="4892040"/>
            <a:ext cx="5029200" cy="256032"/>
          </a:xfrm>
          <a:prstGeom prst="rect">
            <a:avLst/>
          </a:prstGeom>
          <a:noFill/>
          <a:ln>
            <a:noFill/>
          </a:ln>
          <a:effectLst/>
        </p:spPr>
        <p:txBody>
          <a:bodyPr wrap="square">
            <a:spAutoFit/>
          </a:bodyPr>
          <a:lstStyle/>
          <a:p>
            <a:pPr algn="l"/>
            <a:r>
              <a:rPr sz="900" b="0">
                <a:solidFill>
                  <a:srgbClr val="404040"/>
                </a:solidFill>
                <a:latin typeface="Times New Roman"/>
              </a:rPr>
              <a:t>Focus on high-margin data center and AI chips to sustain gross margin expansion.</a:t>
            </a:r>
          </a:p>
        </p:txBody>
      </p:sp>
      <p:sp>
        <p:nvSpPr>
          <p:cNvPr id="14" name="Oval 13"/>
          <p:cNvSpPr/>
          <p:nvPr/>
        </p:nvSpPr>
        <p:spPr>
          <a:xfrm>
            <a:off x="1097280" y="521208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1234440" y="5166360"/>
            <a:ext cx="5029200" cy="137160"/>
          </a:xfrm>
          <a:prstGeom prst="rect">
            <a:avLst/>
          </a:prstGeom>
          <a:noFill/>
          <a:ln>
            <a:noFill/>
          </a:ln>
          <a:effectLst/>
        </p:spPr>
        <p:txBody>
          <a:bodyPr wrap="square">
            <a:spAutoFit/>
          </a:bodyPr>
          <a:lstStyle/>
          <a:p>
            <a:pPr algn="l"/>
            <a:r>
              <a:rPr sz="1000" b="1">
                <a:solidFill>
                  <a:srgbClr val="183A58"/>
                </a:solidFill>
                <a:latin typeface="Times New Roman"/>
              </a:rPr>
              <a:t>Operational efficiency initiatives</a:t>
            </a:r>
          </a:p>
        </p:txBody>
      </p:sp>
      <p:sp>
        <p:nvSpPr>
          <p:cNvPr id="16" name="TextBox 15"/>
          <p:cNvSpPr txBox="1"/>
          <p:nvPr/>
        </p:nvSpPr>
        <p:spPr>
          <a:xfrm>
            <a:off x="1234440" y="5303520"/>
            <a:ext cx="5029200" cy="256032"/>
          </a:xfrm>
          <a:prstGeom prst="rect">
            <a:avLst/>
          </a:prstGeom>
          <a:noFill/>
          <a:ln>
            <a:noFill/>
          </a:ln>
          <a:effectLst/>
        </p:spPr>
        <p:txBody>
          <a:bodyPr wrap="square">
            <a:spAutoFit/>
          </a:bodyPr>
          <a:lstStyle/>
          <a:p>
            <a:pPr algn="l"/>
            <a:r>
              <a:rPr sz="900" b="0">
                <a:solidFill>
                  <a:srgbClr val="404040"/>
                </a:solidFill>
                <a:latin typeface="Times New Roman"/>
              </a:rPr>
              <a:t>Automation and supply chain optimization to reduce overhead and logistics costs.</a:t>
            </a:r>
          </a:p>
        </p:txBody>
      </p:sp>
      <p:sp>
        <p:nvSpPr>
          <p:cNvPr id="17" name="TextBox 16"/>
          <p:cNvSpPr txBox="1"/>
          <p:nvPr/>
        </p:nvSpPr>
        <p:spPr>
          <a:xfrm>
            <a:off x="7315200" y="1280160"/>
            <a:ext cx="4572000" cy="274320"/>
          </a:xfrm>
          <a:prstGeom prst="rect">
            <a:avLst/>
          </a:prstGeom>
          <a:noFill/>
          <a:ln>
            <a:noFill/>
          </a:ln>
          <a:effectLst/>
        </p:spPr>
        <p:txBody>
          <a:bodyPr wrap="square">
            <a:spAutoFit/>
          </a:bodyPr>
          <a:lstStyle/>
          <a:p>
            <a:pPr algn="l"/>
            <a:r>
              <a:rPr sz="1400" b="1">
                <a:solidFill>
                  <a:srgbClr val="183A58"/>
                </a:solidFill>
                <a:latin typeface="Times New Roman"/>
              </a:rPr>
              <a:t>Risk Mitigation Strategies</a:t>
            </a:r>
          </a:p>
        </p:txBody>
      </p:sp>
      <p:sp>
        <p:nvSpPr>
          <p:cNvPr id="18" name="Rectangle 17"/>
          <p:cNvSpPr/>
          <p:nvPr/>
        </p:nvSpPr>
        <p:spPr>
          <a:xfrm>
            <a:off x="7315200" y="1645920"/>
            <a:ext cx="4572000" cy="164592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Rectangle 18"/>
          <p:cNvSpPr/>
          <p:nvPr/>
        </p:nvSpPr>
        <p:spPr>
          <a:xfrm>
            <a:off x="7315200" y="1645920"/>
            <a:ext cx="91440" cy="1645920"/>
          </a:xfrm>
          <a:prstGeom prst="rect">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7589520" y="1737360"/>
            <a:ext cx="4114800" cy="228600"/>
          </a:xfrm>
          <a:prstGeom prst="rect">
            <a:avLst/>
          </a:prstGeom>
          <a:noFill/>
          <a:ln>
            <a:noFill/>
          </a:ln>
          <a:effectLst/>
        </p:spPr>
        <p:txBody>
          <a:bodyPr wrap="square">
            <a:spAutoFit/>
          </a:bodyPr>
          <a:lstStyle/>
          <a:p>
            <a:pPr algn="l"/>
            <a:r>
              <a:rPr sz="1200" b="1">
                <a:solidFill>
                  <a:srgbClr val="B5975B"/>
                </a:solidFill>
                <a:latin typeface="Times New Roman"/>
              </a:rPr>
              <a:t>Risk Mitigation Strategy</a:t>
            </a:r>
          </a:p>
        </p:txBody>
      </p:sp>
      <p:sp>
        <p:nvSpPr>
          <p:cNvPr id="21" name="TextBox 20"/>
          <p:cNvSpPr txBox="1"/>
          <p:nvPr/>
        </p:nvSpPr>
        <p:spPr>
          <a:xfrm>
            <a:off x="7589520" y="1965960"/>
            <a:ext cx="4114800" cy="320040"/>
          </a:xfrm>
          <a:prstGeom prst="rect">
            <a:avLst/>
          </a:prstGeom>
          <a:noFill/>
          <a:ln>
            <a:noFill/>
          </a:ln>
          <a:effectLst/>
        </p:spPr>
        <p:txBody>
          <a:bodyPr wrap="square">
            <a:spAutoFit/>
          </a:bodyPr>
          <a:lstStyle/>
          <a:p>
            <a:pPr algn="l"/>
            <a:r>
              <a:rPr sz="1000" b="0">
                <a:solidFill>
                  <a:srgbClr val="404040"/>
                </a:solidFill>
                <a:latin typeface="Times New Roman"/>
              </a:rPr>
              <a:t>Maintain technological leadership and ecosystem lock-in through aggressive R&amp;D investment and strategic partnerships, ensuring resilience against competitive and regulatory threats.[1][2]</a:t>
            </a:r>
          </a:p>
        </p:txBody>
      </p:sp>
      <p:sp>
        <p:nvSpPr>
          <p:cNvPr id="22" name="TextBox 21"/>
          <p:cNvSpPr txBox="1"/>
          <p:nvPr/>
        </p:nvSpPr>
        <p:spPr>
          <a:xfrm>
            <a:off x="7589520" y="2331720"/>
            <a:ext cx="4114800" cy="164592"/>
          </a:xfrm>
          <a:prstGeom prst="rect">
            <a:avLst/>
          </a:prstGeom>
          <a:noFill/>
          <a:ln>
            <a:noFill/>
          </a:ln>
          <a:effectLst/>
        </p:spPr>
        <p:txBody>
          <a:bodyPr wrap="square">
            <a:spAutoFit/>
          </a:bodyPr>
          <a:lstStyle/>
          <a:p>
            <a:pPr algn="l"/>
            <a:r>
              <a:rPr sz="1000" b="1">
                <a:solidFill>
                  <a:srgbClr val="183A58"/>
                </a:solidFill>
                <a:latin typeface="Times New Roman"/>
              </a:rPr>
              <a:t>Key Benefits:</a:t>
            </a:r>
          </a:p>
        </p:txBody>
      </p:sp>
      <p:sp>
        <p:nvSpPr>
          <p:cNvPr id="23" name="TextBox 22"/>
          <p:cNvSpPr txBox="1"/>
          <p:nvPr/>
        </p:nvSpPr>
        <p:spPr>
          <a:xfrm>
            <a:off x="7772400" y="2514600"/>
            <a:ext cx="3931920" cy="100584"/>
          </a:xfrm>
          <a:prstGeom prst="rect">
            <a:avLst/>
          </a:prstGeom>
          <a:noFill/>
          <a:ln>
            <a:noFill/>
          </a:ln>
          <a:effectLst/>
        </p:spPr>
        <p:txBody>
          <a:bodyPr wrap="square">
            <a:spAutoFit/>
          </a:bodyPr>
          <a:lstStyle/>
          <a:p>
            <a:pPr algn="l"/>
            <a:r>
              <a:rPr sz="900" b="0">
                <a:solidFill>
                  <a:srgbClr val="404040"/>
                </a:solidFill>
                <a:latin typeface="Times New Roman"/>
              </a:rPr>
              <a:t>• Operational flexibility</a:t>
            </a:r>
          </a:p>
        </p:txBody>
      </p:sp>
      <p:sp>
        <p:nvSpPr>
          <p:cNvPr id="24" name="TextBox 23"/>
          <p:cNvSpPr txBox="1"/>
          <p:nvPr/>
        </p:nvSpPr>
        <p:spPr>
          <a:xfrm>
            <a:off x="7772400" y="2633472"/>
            <a:ext cx="3931920" cy="100584"/>
          </a:xfrm>
          <a:prstGeom prst="rect">
            <a:avLst/>
          </a:prstGeom>
          <a:noFill/>
          <a:ln>
            <a:noFill/>
          </a:ln>
          <a:effectLst/>
        </p:spPr>
        <p:txBody>
          <a:bodyPr wrap="square">
            <a:spAutoFit/>
          </a:bodyPr>
          <a:lstStyle/>
          <a:p>
            <a:pPr algn="l"/>
            <a:r>
              <a:rPr sz="900" b="0">
                <a:solidFill>
                  <a:srgbClr val="404040"/>
                </a:solidFill>
                <a:latin typeface="Times New Roman"/>
              </a:rPr>
              <a:t>• Market responsiveness</a:t>
            </a:r>
          </a:p>
        </p:txBody>
      </p:sp>
      <p:sp>
        <p:nvSpPr>
          <p:cNvPr id="25" name="TextBox 24"/>
          <p:cNvSpPr txBox="1"/>
          <p:nvPr/>
        </p:nvSpPr>
        <p:spPr>
          <a:xfrm>
            <a:off x="7772400" y="2752344"/>
            <a:ext cx="3931920" cy="100584"/>
          </a:xfrm>
          <a:prstGeom prst="rect">
            <a:avLst/>
          </a:prstGeom>
          <a:noFill/>
          <a:ln>
            <a:noFill/>
          </a:ln>
          <a:effectLst/>
        </p:spPr>
        <p:txBody>
          <a:bodyPr wrap="square">
            <a:spAutoFit/>
          </a:bodyPr>
          <a:lstStyle/>
          <a:p>
            <a:pPr algn="l"/>
            <a:r>
              <a:rPr sz="900" b="0">
                <a:solidFill>
                  <a:srgbClr val="404040"/>
                </a:solidFill>
                <a:latin typeface="Times New Roman"/>
              </a:rPr>
              <a:t>• Cost adaptability</a:t>
            </a:r>
          </a:p>
        </p:txBody>
      </p:sp>
      <p:sp>
        <p:nvSpPr>
          <p:cNvPr id="26" name="Rectangle 25"/>
          <p:cNvSpPr/>
          <p:nvPr/>
        </p:nvSpPr>
        <p:spPr>
          <a:xfrm>
            <a:off x="7315200" y="3474720"/>
            <a:ext cx="4572000" cy="731520"/>
          </a:xfrm>
          <a:prstGeom prst="rect">
            <a:avLst/>
          </a:prstGeom>
          <a:solidFill>
            <a:srgbClr val="F0FF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7498079" y="3566160"/>
            <a:ext cx="4206240" cy="137160"/>
          </a:xfrm>
          <a:prstGeom prst="rect">
            <a:avLst/>
          </a:prstGeom>
          <a:noFill/>
          <a:ln>
            <a:noFill/>
          </a:ln>
          <a:effectLst/>
        </p:spPr>
        <p:txBody>
          <a:bodyPr wrap="square">
            <a:spAutoFit/>
          </a:bodyPr>
          <a:lstStyle/>
          <a:p>
            <a:pPr algn="l"/>
            <a:r>
              <a:rPr sz="1000" b="1">
                <a:solidFill>
                  <a:srgbClr val="228B22"/>
                </a:solidFill>
                <a:latin typeface="Times New Roman"/>
              </a:rPr>
              <a:t>BANKER'S VIEW - DATA REQUIRED</a:t>
            </a:r>
          </a:p>
        </p:txBody>
      </p:sp>
      <p:sp>
        <p:nvSpPr>
          <p:cNvPr id="28" name="TextBox 27"/>
          <p:cNvSpPr txBox="1"/>
          <p:nvPr/>
        </p:nvSpPr>
        <p:spPr>
          <a:xfrm>
            <a:off x="7498079" y="3703320"/>
            <a:ext cx="4206240" cy="457200"/>
          </a:xfrm>
          <a:prstGeom prst="rect">
            <a:avLst/>
          </a:prstGeom>
          <a:noFill/>
          <a:ln>
            <a:noFill/>
          </a:ln>
          <a:effectLst/>
        </p:spPr>
        <p:txBody>
          <a:bodyPr wrap="square">
            <a:spAutoFit/>
          </a:bodyPr>
          <a:lstStyle/>
          <a:p>
            <a:pPr algn="l"/>
            <a:r>
              <a:rPr sz="900" b="0">
                <a:solidFill>
                  <a:srgbClr val="404040"/>
                </a:solidFill>
                <a:latin typeface="Times New Roman"/>
              </a:rPr>
              <a:t>LLM must generate professional banker analysis based on company-specific risk profile and market positioning.</a:t>
            </a:r>
          </a:p>
        </p:txBody>
      </p:sp>
      <p:sp>
        <p:nvSpPr>
          <p:cNvPr id="29" name="TextBox 28"/>
          <p:cNvSpPr txBox="1"/>
          <p:nvPr/>
        </p:nvSpPr>
        <p:spPr>
          <a:xfrm>
            <a:off x="457200" y="6309360"/>
            <a:ext cx="54864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30" name="TextBox 29"/>
          <p:cNvSpPr txBox="1"/>
          <p:nvPr/>
        </p:nvSpPr>
        <p:spPr>
          <a:xfrm>
            <a:off x="9144000" y="6309360"/>
            <a:ext cx="27432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Investor Considerations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5029200" cy="457200"/>
          </a:xfrm>
          <a:prstGeom prst="rect">
            <a:avLst/>
          </a:prstGeom>
          <a:noFill/>
        </p:spPr>
        <p:txBody>
          <a:bodyPr wrap="none">
            <a:spAutoFit/>
          </a:bodyPr>
          <a:lstStyle/>
          <a:p>
            <a:pPr algn="ctr">
              <a:defRPr sz="1200" b="1">
                <a:solidFill>
                  <a:srgbClr val="183A58"/>
                </a:solidFill>
                <a:latin typeface="Times New Roman"/>
              </a:defRPr>
            </a:pPr>
            <a:r>
              <a:t>Considerations</a:t>
            </a:r>
          </a:p>
        </p:txBody>
      </p:sp>
      <p:sp>
        <p:nvSpPr>
          <p:cNvPr id="5" name="TextBox 4"/>
          <p:cNvSpPr txBox="1"/>
          <p:nvPr/>
        </p:nvSpPr>
        <p:spPr>
          <a:xfrm>
            <a:off x="6400800" y="1280160"/>
            <a:ext cx="5029200" cy="457200"/>
          </a:xfrm>
          <a:prstGeom prst="rect">
            <a:avLst/>
          </a:prstGeom>
          <a:noFill/>
        </p:spPr>
        <p:txBody>
          <a:bodyPr wrap="none">
            <a:spAutoFit/>
          </a:bodyPr>
          <a:lstStyle/>
          <a:p>
            <a:pPr algn="ctr">
              <a:defRPr sz="1200" b="1">
                <a:solidFill>
                  <a:srgbClr val="183A58"/>
                </a:solidFill>
                <a:latin typeface="Times New Roman"/>
              </a:defRPr>
            </a:pPr>
            <a:r>
              <a:t>Mitigants</a:t>
            </a:r>
          </a:p>
        </p:txBody>
      </p:sp>
      <p:sp>
        <p:nvSpPr>
          <p:cNvPr id="6" name="Oval 5"/>
          <p:cNvSpPr/>
          <p:nvPr/>
        </p:nvSpPr>
        <p:spPr>
          <a:xfrm>
            <a:off x="640080" y="1737360"/>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40080" y="1737360"/>
            <a:ext cx="274320" cy="274320"/>
          </a:xfrm>
          <a:prstGeom prst="rect">
            <a:avLst/>
          </a:prstGeom>
          <a:noFill/>
        </p:spPr>
        <p:txBody>
          <a:bodyPr wrap="none" anchor="ctr">
            <a:spAutoFit/>
          </a:bodyPr>
          <a:lstStyle/>
          <a:p>
            <a:pPr algn="ctr">
              <a:defRPr sz="1200" b="1">
                <a:solidFill>
                  <a:srgbClr val="FFFFFF"/>
                </a:solidFill>
                <a:latin typeface="Times New Roman"/>
              </a:defRPr>
            </a:pPr>
            <a:r>
              <a:t>?</a:t>
            </a:r>
          </a:p>
        </p:txBody>
      </p:sp>
      <p:sp>
        <p:nvSpPr>
          <p:cNvPr id="8" name="TextBox 7"/>
          <p:cNvSpPr txBox="1"/>
          <p:nvPr/>
        </p:nvSpPr>
        <p:spPr>
          <a:xfrm>
            <a:off x="1005840" y="1554480"/>
            <a:ext cx="4754880" cy="731520"/>
          </a:xfrm>
          <a:prstGeom prst="rect">
            <a:avLst/>
          </a:prstGeom>
          <a:noFill/>
        </p:spPr>
        <p:txBody>
          <a:bodyPr wrap="square" anchor="ctr">
            <a:spAutoFit/>
          </a:bodyPr>
          <a:lstStyle/>
          <a:p>
            <a:pPr>
              <a:defRPr sz="1200" b="0">
                <a:solidFill>
                  <a:srgbClr val="404040"/>
                </a:solidFill>
                <a:latin typeface="Times New Roman"/>
              </a:defRPr>
            </a:pPr>
            <a:r>
              <a:t>Geopolitical and regulatory risks (export controls, China exposure)</a:t>
            </a:r>
          </a:p>
        </p:txBody>
      </p:sp>
      <p:sp>
        <p:nvSpPr>
          <p:cNvPr id="9" name="Oval 8"/>
          <p:cNvSpPr/>
          <p:nvPr/>
        </p:nvSpPr>
        <p:spPr>
          <a:xfrm>
            <a:off x="6126480" y="173736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6126480" y="1737360"/>
            <a:ext cx="274320" cy="274320"/>
          </a:xfrm>
          <a:prstGeom prst="rect">
            <a:avLst/>
          </a:prstGeom>
          <a:noFill/>
        </p:spPr>
        <p:txBody>
          <a:bodyPr wrap="none" anchor="ctr">
            <a:spAutoFit/>
          </a:bodyPr>
          <a:lstStyle/>
          <a:p>
            <a:pPr algn="ctr">
              <a:defRPr sz="1200" b="1">
                <a:solidFill>
                  <a:srgbClr val="FFFFFF"/>
                </a:solidFill>
                <a:latin typeface="Times New Roman"/>
              </a:defRPr>
            </a:pPr>
            <a:r>
              <a:t>i</a:t>
            </a:r>
          </a:p>
        </p:txBody>
      </p:sp>
      <p:sp>
        <p:nvSpPr>
          <p:cNvPr id="11" name="TextBox 10"/>
          <p:cNvSpPr txBox="1"/>
          <p:nvPr/>
        </p:nvSpPr>
        <p:spPr>
          <a:xfrm>
            <a:off x="6492240" y="1554480"/>
            <a:ext cx="5212080" cy="731520"/>
          </a:xfrm>
          <a:prstGeom prst="rect">
            <a:avLst/>
          </a:prstGeom>
          <a:noFill/>
        </p:spPr>
        <p:txBody>
          <a:bodyPr wrap="square" anchor="ctr">
            <a:spAutoFit/>
          </a:bodyPr>
          <a:lstStyle/>
          <a:p>
            <a:pPr>
              <a:defRPr sz="1200" b="0">
                <a:solidFill>
                  <a:srgbClr val="404040"/>
                </a:solidFill>
                <a:latin typeface="Times New Roman"/>
              </a:defRPr>
            </a:pPr>
            <a:r>
              <a:t>Diversified global partnerships and sovereign cloud initiatives</a:t>
            </a:r>
          </a:p>
        </p:txBody>
      </p:sp>
      <p:sp>
        <p:nvSpPr>
          <p:cNvPr id="12" name="Oval 11"/>
          <p:cNvSpPr/>
          <p:nvPr/>
        </p:nvSpPr>
        <p:spPr>
          <a:xfrm>
            <a:off x="640080" y="2743200"/>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640080" y="2743200"/>
            <a:ext cx="274320" cy="274320"/>
          </a:xfrm>
          <a:prstGeom prst="rect">
            <a:avLst/>
          </a:prstGeom>
          <a:noFill/>
        </p:spPr>
        <p:txBody>
          <a:bodyPr wrap="none" anchor="ctr">
            <a:spAutoFit/>
          </a:bodyPr>
          <a:lstStyle/>
          <a:p>
            <a:pPr algn="ctr">
              <a:defRPr sz="1200" b="1">
                <a:solidFill>
                  <a:srgbClr val="FFFFFF"/>
                </a:solidFill>
                <a:latin typeface="Times New Roman"/>
              </a:defRPr>
            </a:pPr>
            <a:r>
              <a:t>?</a:t>
            </a:r>
          </a:p>
        </p:txBody>
      </p:sp>
      <p:sp>
        <p:nvSpPr>
          <p:cNvPr id="14" name="TextBox 13"/>
          <p:cNvSpPr txBox="1"/>
          <p:nvPr/>
        </p:nvSpPr>
        <p:spPr>
          <a:xfrm>
            <a:off x="1005840" y="2560320"/>
            <a:ext cx="4754880" cy="731520"/>
          </a:xfrm>
          <a:prstGeom prst="rect">
            <a:avLst/>
          </a:prstGeom>
          <a:noFill/>
        </p:spPr>
        <p:txBody>
          <a:bodyPr wrap="square" anchor="ctr">
            <a:spAutoFit/>
          </a:bodyPr>
          <a:lstStyle/>
          <a:p>
            <a:pPr>
              <a:defRPr sz="1200" b="0">
                <a:solidFill>
                  <a:srgbClr val="404040"/>
                </a:solidFill>
                <a:latin typeface="Times New Roman"/>
              </a:defRPr>
            </a:pPr>
            <a:r>
              <a:t>Supply chain bottlenecks and wafer capacity constraints</a:t>
            </a:r>
          </a:p>
        </p:txBody>
      </p:sp>
      <p:sp>
        <p:nvSpPr>
          <p:cNvPr id="15" name="Oval 14"/>
          <p:cNvSpPr/>
          <p:nvPr/>
        </p:nvSpPr>
        <p:spPr>
          <a:xfrm>
            <a:off x="6126480" y="274320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126480" y="2743200"/>
            <a:ext cx="274320" cy="274320"/>
          </a:xfrm>
          <a:prstGeom prst="rect">
            <a:avLst/>
          </a:prstGeom>
          <a:noFill/>
        </p:spPr>
        <p:txBody>
          <a:bodyPr wrap="none" anchor="ctr">
            <a:spAutoFit/>
          </a:bodyPr>
          <a:lstStyle/>
          <a:p>
            <a:pPr algn="ctr">
              <a:defRPr sz="1200" b="1">
                <a:solidFill>
                  <a:srgbClr val="FFFFFF"/>
                </a:solidFill>
                <a:latin typeface="Times New Roman"/>
              </a:defRPr>
            </a:pPr>
            <a:r>
              <a:t>i</a:t>
            </a:r>
          </a:p>
        </p:txBody>
      </p:sp>
      <p:sp>
        <p:nvSpPr>
          <p:cNvPr id="17" name="TextBox 16"/>
          <p:cNvSpPr txBox="1"/>
          <p:nvPr/>
        </p:nvSpPr>
        <p:spPr>
          <a:xfrm>
            <a:off x="6492240" y="2560320"/>
            <a:ext cx="5212080" cy="731520"/>
          </a:xfrm>
          <a:prstGeom prst="rect">
            <a:avLst/>
          </a:prstGeom>
          <a:noFill/>
        </p:spPr>
        <p:txBody>
          <a:bodyPr wrap="square" anchor="ctr">
            <a:spAutoFit/>
          </a:bodyPr>
          <a:lstStyle/>
          <a:p>
            <a:pPr>
              <a:defRPr sz="1200" b="0">
                <a:solidFill>
                  <a:srgbClr val="404040"/>
                </a:solidFill>
                <a:latin typeface="Times New Roman"/>
              </a:defRPr>
            </a:pPr>
            <a:r>
              <a:t>Long-term supply agreements and multi-sourcing strategies</a:t>
            </a:r>
          </a:p>
        </p:txBody>
      </p:sp>
      <p:sp>
        <p:nvSpPr>
          <p:cNvPr id="18" name="Oval 17"/>
          <p:cNvSpPr/>
          <p:nvPr/>
        </p:nvSpPr>
        <p:spPr>
          <a:xfrm>
            <a:off x="640080" y="3749039"/>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640080" y="3749039"/>
            <a:ext cx="274320" cy="274320"/>
          </a:xfrm>
          <a:prstGeom prst="rect">
            <a:avLst/>
          </a:prstGeom>
          <a:noFill/>
        </p:spPr>
        <p:txBody>
          <a:bodyPr wrap="none" anchor="ctr">
            <a:spAutoFit/>
          </a:bodyPr>
          <a:lstStyle/>
          <a:p>
            <a:pPr algn="ctr">
              <a:defRPr sz="1200" b="1">
                <a:solidFill>
                  <a:srgbClr val="FFFFFF"/>
                </a:solidFill>
                <a:latin typeface="Times New Roman"/>
              </a:defRPr>
            </a:pPr>
            <a:r>
              <a:t>?</a:t>
            </a:r>
          </a:p>
        </p:txBody>
      </p:sp>
      <p:sp>
        <p:nvSpPr>
          <p:cNvPr id="20" name="TextBox 19"/>
          <p:cNvSpPr txBox="1"/>
          <p:nvPr/>
        </p:nvSpPr>
        <p:spPr>
          <a:xfrm>
            <a:off x="1005840" y="3566159"/>
            <a:ext cx="4754880" cy="731520"/>
          </a:xfrm>
          <a:prstGeom prst="rect">
            <a:avLst/>
          </a:prstGeom>
          <a:noFill/>
        </p:spPr>
        <p:txBody>
          <a:bodyPr wrap="square" anchor="ctr">
            <a:spAutoFit/>
          </a:bodyPr>
          <a:lstStyle/>
          <a:p>
            <a:pPr>
              <a:defRPr sz="1200" b="0">
                <a:solidFill>
                  <a:srgbClr val="404040"/>
                </a:solidFill>
                <a:latin typeface="Times New Roman"/>
              </a:defRPr>
            </a:pPr>
            <a:r>
              <a:t>Emergence of custom AI chips by hyperscalers</a:t>
            </a:r>
          </a:p>
        </p:txBody>
      </p:sp>
      <p:sp>
        <p:nvSpPr>
          <p:cNvPr id="21" name="Oval 20"/>
          <p:cNvSpPr/>
          <p:nvPr/>
        </p:nvSpPr>
        <p:spPr>
          <a:xfrm>
            <a:off x="6126480" y="3749039"/>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6126480" y="3749039"/>
            <a:ext cx="274320" cy="274320"/>
          </a:xfrm>
          <a:prstGeom prst="rect">
            <a:avLst/>
          </a:prstGeom>
          <a:noFill/>
        </p:spPr>
        <p:txBody>
          <a:bodyPr wrap="none" anchor="ctr">
            <a:spAutoFit/>
          </a:bodyPr>
          <a:lstStyle/>
          <a:p>
            <a:pPr algn="ctr">
              <a:defRPr sz="1200" b="1">
                <a:solidFill>
                  <a:srgbClr val="FFFFFF"/>
                </a:solidFill>
                <a:latin typeface="Times New Roman"/>
              </a:defRPr>
            </a:pPr>
            <a:r>
              <a:t>i</a:t>
            </a:r>
          </a:p>
        </p:txBody>
      </p:sp>
      <p:sp>
        <p:nvSpPr>
          <p:cNvPr id="23" name="TextBox 22"/>
          <p:cNvSpPr txBox="1"/>
          <p:nvPr/>
        </p:nvSpPr>
        <p:spPr>
          <a:xfrm>
            <a:off x="6492240" y="3566159"/>
            <a:ext cx="5212080" cy="731520"/>
          </a:xfrm>
          <a:prstGeom prst="rect">
            <a:avLst/>
          </a:prstGeom>
          <a:noFill/>
        </p:spPr>
        <p:txBody>
          <a:bodyPr wrap="square" anchor="ctr">
            <a:spAutoFit/>
          </a:bodyPr>
          <a:lstStyle/>
          <a:p>
            <a:pPr>
              <a:defRPr sz="1200" b="0">
                <a:solidFill>
                  <a:srgbClr val="404040"/>
                </a:solidFill>
                <a:latin typeface="Times New Roman"/>
              </a:defRPr>
            </a:pPr>
            <a:r>
              <a:t>Continued R&amp;D investment and ecosystem expansion</a:t>
            </a:r>
          </a:p>
        </p:txBody>
      </p:sp>
      <p:sp>
        <p:nvSpPr>
          <p:cNvPr id="24" name="Oval 23"/>
          <p:cNvSpPr/>
          <p:nvPr/>
        </p:nvSpPr>
        <p:spPr>
          <a:xfrm>
            <a:off x="640080" y="4754880"/>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640080" y="4754880"/>
            <a:ext cx="274320" cy="274320"/>
          </a:xfrm>
          <a:prstGeom prst="rect">
            <a:avLst/>
          </a:prstGeom>
          <a:noFill/>
        </p:spPr>
        <p:txBody>
          <a:bodyPr wrap="none" anchor="ctr">
            <a:spAutoFit/>
          </a:bodyPr>
          <a:lstStyle/>
          <a:p>
            <a:pPr algn="ctr">
              <a:defRPr sz="1200" b="1">
                <a:solidFill>
                  <a:srgbClr val="FFFFFF"/>
                </a:solidFill>
                <a:latin typeface="Times New Roman"/>
              </a:defRPr>
            </a:pPr>
            <a:r>
              <a:t>?</a:t>
            </a:r>
          </a:p>
        </p:txBody>
      </p:sp>
      <p:sp>
        <p:nvSpPr>
          <p:cNvPr id="26" name="TextBox 25"/>
          <p:cNvSpPr txBox="1"/>
          <p:nvPr/>
        </p:nvSpPr>
        <p:spPr>
          <a:xfrm>
            <a:off x="1005840" y="4572000"/>
            <a:ext cx="4754880" cy="731520"/>
          </a:xfrm>
          <a:prstGeom prst="rect">
            <a:avLst/>
          </a:prstGeom>
          <a:noFill/>
        </p:spPr>
        <p:txBody>
          <a:bodyPr wrap="square" anchor="ctr">
            <a:spAutoFit/>
          </a:bodyPr>
          <a:lstStyle/>
          <a:p>
            <a:pPr>
              <a:defRPr sz="1200" b="0">
                <a:solidFill>
                  <a:srgbClr val="404040"/>
                </a:solidFill>
                <a:latin typeface="Times New Roman"/>
              </a:defRPr>
            </a:pPr>
            <a:r>
              <a:t>Rapid technology cycles and obsolescence risk</a:t>
            </a:r>
          </a:p>
        </p:txBody>
      </p:sp>
      <p:sp>
        <p:nvSpPr>
          <p:cNvPr id="27" name="Oval 26"/>
          <p:cNvSpPr/>
          <p:nvPr/>
        </p:nvSpPr>
        <p:spPr>
          <a:xfrm>
            <a:off x="6126480" y="475488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6126480" y="4754880"/>
            <a:ext cx="274320" cy="274320"/>
          </a:xfrm>
          <a:prstGeom prst="rect">
            <a:avLst/>
          </a:prstGeom>
          <a:noFill/>
        </p:spPr>
        <p:txBody>
          <a:bodyPr wrap="none" anchor="ctr">
            <a:spAutoFit/>
          </a:bodyPr>
          <a:lstStyle/>
          <a:p>
            <a:pPr algn="ctr">
              <a:defRPr sz="1200" b="1">
                <a:solidFill>
                  <a:srgbClr val="FFFFFF"/>
                </a:solidFill>
                <a:latin typeface="Times New Roman"/>
              </a:defRPr>
            </a:pPr>
            <a:r>
              <a:t>i</a:t>
            </a:r>
          </a:p>
        </p:txBody>
      </p:sp>
      <p:sp>
        <p:nvSpPr>
          <p:cNvPr id="29" name="TextBox 28"/>
          <p:cNvSpPr txBox="1"/>
          <p:nvPr/>
        </p:nvSpPr>
        <p:spPr>
          <a:xfrm>
            <a:off x="6492240" y="4572000"/>
            <a:ext cx="5212080" cy="731520"/>
          </a:xfrm>
          <a:prstGeom prst="rect">
            <a:avLst/>
          </a:prstGeom>
          <a:noFill/>
        </p:spPr>
        <p:txBody>
          <a:bodyPr wrap="square" anchor="ctr">
            <a:spAutoFit/>
          </a:bodyPr>
          <a:lstStyle/>
          <a:p>
            <a:pPr>
              <a:defRPr sz="1200" b="0">
                <a:solidFill>
                  <a:srgbClr val="404040"/>
                </a:solidFill>
                <a:latin typeface="Times New Roman"/>
              </a:defRPr>
            </a:pPr>
            <a:r>
              <a:t>Software platform stickiness (CUDA, AI Enterprise)</a:t>
            </a:r>
          </a:p>
        </p:txBody>
      </p:sp>
      <p:sp>
        <p:nvSpPr>
          <p:cNvPr id="30" name="Oval 29"/>
          <p:cNvSpPr/>
          <p:nvPr/>
        </p:nvSpPr>
        <p:spPr>
          <a:xfrm>
            <a:off x="640080" y="5760720"/>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640080" y="5760720"/>
            <a:ext cx="274320" cy="274320"/>
          </a:xfrm>
          <a:prstGeom prst="rect">
            <a:avLst/>
          </a:prstGeom>
          <a:noFill/>
        </p:spPr>
        <p:txBody>
          <a:bodyPr wrap="none" anchor="ctr">
            <a:spAutoFit/>
          </a:bodyPr>
          <a:lstStyle/>
          <a:p>
            <a:pPr algn="ctr">
              <a:defRPr sz="1200" b="1">
                <a:solidFill>
                  <a:srgbClr val="FFFFFF"/>
                </a:solidFill>
                <a:latin typeface="Times New Roman"/>
              </a:defRPr>
            </a:pPr>
            <a:r>
              <a:t>?</a:t>
            </a:r>
          </a:p>
        </p:txBody>
      </p:sp>
      <p:sp>
        <p:nvSpPr>
          <p:cNvPr id="32" name="TextBox 31"/>
          <p:cNvSpPr txBox="1"/>
          <p:nvPr/>
        </p:nvSpPr>
        <p:spPr>
          <a:xfrm>
            <a:off x="1005840" y="5577840"/>
            <a:ext cx="4754880" cy="731520"/>
          </a:xfrm>
          <a:prstGeom prst="rect">
            <a:avLst/>
          </a:prstGeom>
          <a:noFill/>
        </p:spPr>
        <p:txBody>
          <a:bodyPr wrap="square" anchor="ctr">
            <a:spAutoFit/>
          </a:bodyPr>
          <a:lstStyle/>
          <a:p>
            <a:pPr>
              <a:defRPr sz="1200" b="0">
                <a:solidFill>
                  <a:srgbClr val="404040"/>
                </a:solidFill>
                <a:latin typeface="Times New Roman"/>
              </a:defRPr>
            </a:pPr>
            <a:r>
              <a:t>Customer concentration in cloud/data center segment</a:t>
            </a:r>
          </a:p>
        </p:txBody>
      </p:sp>
      <p:sp>
        <p:nvSpPr>
          <p:cNvPr id="33" name="Oval 32"/>
          <p:cNvSpPr/>
          <p:nvPr/>
        </p:nvSpPr>
        <p:spPr>
          <a:xfrm>
            <a:off x="6126480" y="576072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6126480" y="5760720"/>
            <a:ext cx="274320" cy="274320"/>
          </a:xfrm>
          <a:prstGeom prst="rect">
            <a:avLst/>
          </a:prstGeom>
          <a:noFill/>
        </p:spPr>
        <p:txBody>
          <a:bodyPr wrap="none" anchor="ctr">
            <a:spAutoFit/>
          </a:bodyPr>
          <a:lstStyle/>
          <a:p>
            <a:pPr algn="ctr">
              <a:defRPr sz="1200" b="1">
                <a:solidFill>
                  <a:srgbClr val="FFFFFF"/>
                </a:solidFill>
                <a:latin typeface="Times New Roman"/>
              </a:defRPr>
            </a:pPr>
            <a:r>
              <a:t>i</a:t>
            </a:r>
          </a:p>
        </p:txBody>
      </p:sp>
      <p:sp>
        <p:nvSpPr>
          <p:cNvPr id="35" name="TextBox 34"/>
          <p:cNvSpPr txBox="1"/>
          <p:nvPr/>
        </p:nvSpPr>
        <p:spPr>
          <a:xfrm>
            <a:off x="6492240" y="5577840"/>
            <a:ext cx="5212080" cy="731520"/>
          </a:xfrm>
          <a:prstGeom prst="rect">
            <a:avLst/>
          </a:prstGeom>
          <a:noFill/>
        </p:spPr>
        <p:txBody>
          <a:bodyPr wrap="square" anchor="ctr">
            <a:spAutoFit/>
          </a:bodyPr>
          <a:lstStyle/>
          <a:p>
            <a:pPr>
              <a:defRPr sz="1200" b="0">
                <a:solidFill>
                  <a:srgbClr val="404040"/>
                </a:solidFill>
                <a:latin typeface="Times New Roman"/>
              </a:defRPr>
            </a:pPr>
            <a:r>
              <a:t>Broadened vertical exposure (automotive, robotics, healthcare)</a:t>
            </a:r>
          </a:p>
        </p:txBody>
      </p:sp>
      <p:sp>
        <p:nvSpPr>
          <p:cNvPr id="36" name="TextBox 35"/>
          <p:cNvSpPr txBox="1"/>
          <p:nvPr/>
        </p:nvSpPr>
        <p:spPr>
          <a:xfrm>
            <a:off x="457200" y="6400800"/>
            <a:ext cx="54864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37" name="TextBox 36"/>
          <p:cNvSpPr txBox="1"/>
          <p:nvPr/>
        </p:nvSpPr>
        <p:spPr>
          <a:xfrm>
            <a:off x="9144000" y="6400800"/>
            <a:ext cx="27432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Investor Process Overview</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5486400" cy="274320"/>
          </a:xfrm>
          <a:prstGeom prst="rect">
            <a:avLst/>
          </a:prstGeom>
          <a:noFill/>
          <a:ln>
            <a:noFill/>
          </a:ln>
          <a:effectLst/>
        </p:spPr>
        <p:txBody>
          <a:bodyPr wrap="square" lIns="73152" rIns="73152"/>
          <a:lstStyle/>
          <a:p>
            <a:pPr algn="l">
              <a:lnSpc>
                <a:spcPct val="110000"/>
              </a:lnSpc>
            </a:pPr>
            <a:r>
              <a:rPr sz="1400" b="1">
                <a:solidFill>
                  <a:srgbClr val="183A58"/>
                </a:solidFill>
                <a:latin typeface="Times New Roman"/>
              </a:rPr>
              <a:t>Key Diligence Topics</a:t>
            </a:r>
          </a:p>
        </p:txBody>
      </p:sp>
      <p:sp>
        <p:nvSpPr>
          <p:cNvPr id="5" name="Oval 4"/>
          <p:cNvSpPr/>
          <p:nvPr/>
        </p:nvSpPr>
        <p:spPr>
          <a:xfrm>
            <a:off x="594360" y="1764792"/>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31520" y="1691640"/>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Times New Roman"/>
              </a:rPr>
              <a:t>Technology roadmap and competitive differentiation (Blackwell, Rubin, CUDA)</a:t>
            </a:r>
          </a:p>
        </p:txBody>
      </p:sp>
      <p:sp>
        <p:nvSpPr>
          <p:cNvPr id="7" name="Oval 6"/>
          <p:cNvSpPr/>
          <p:nvPr/>
        </p:nvSpPr>
        <p:spPr>
          <a:xfrm>
            <a:off x="594360" y="2148840"/>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075688"/>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Times New Roman"/>
              </a:rPr>
              <a:t>Supply chain resilience and long-term wafer agreements</a:t>
            </a:r>
          </a:p>
        </p:txBody>
      </p:sp>
      <p:sp>
        <p:nvSpPr>
          <p:cNvPr id="9" name="Oval 8"/>
          <p:cNvSpPr/>
          <p:nvPr/>
        </p:nvSpPr>
        <p:spPr>
          <a:xfrm>
            <a:off x="594360" y="2532888"/>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31520" y="2459736"/>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Times New Roman"/>
              </a:rPr>
              <a:t>Regulatory risks (export controls, antitrust)</a:t>
            </a:r>
          </a:p>
        </p:txBody>
      </p:sp>
      <p:sp>
        <p:nvSpPr>
          <p:cNvPr id="11" name="Oval 10"/>
          <p:cNvSpPr/>
          <p:nvPr/>
        </p:nvSpPr>
        <p:spPr>
          <a:xfrm>
            <a:off x="594360" y="2916936"/>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31520" y="2843784"/>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Times New Roman"/>
              </a:rPr>
              <a:t>Customer concentration and hyperscaler dependency</a:t>
            </a:r>
          </a:p>
        </p:txBody>
      </p:sp>
      <p:sp>
        <p:nvSpPr>
          <p:cNvPr id="13" name="TextBox 12"/>
          <p:cNvSpPr txBox="1"/>
          <p:nvPr/>
        </p:nvSpPr>
        <p:spPr>
          <a:xfrm>
            <a:off x="457200" y="3657600"/>
            <a:ext cx="5486400" cy="274320"/>
          </a:xfrm>
          <a:prstGeom prst="rect">
            <a:avLst/>
          </a:prstGeom>
          <a:noFill/>
          <a:ln>
            <a:noFill/>
          </a:ln>
          <a:effectLst/>
        </p:spPr>
        <p:txBody>
          <a:bodyPr wrap="square" lIns="73152" rIns="73152"/>
          <a:lstStyle/>
          <a:p>
            <a:pPr algn="l">
              <a:lnSpc>
                <a:spcPct val="110000"/>
              </a:lnSpc>
            </a:pPr>
            <a:r>
              <a:rPr sz="1400" b="1">
                <a:solidFill>
                  <a:srgbClr val="183A58"/>
                </a:solidFill>
                <a:latin typeface="Times New Roman"/>
              </a:rPr>
              <a:t>Risk Factors &amp; Mitigants</a:t>
            </a:r>
          </a:p>
        </p:txBody>
      </p:sp>
      <p:sp>
        <p:nvSpPr>
          <p:cNvPr id="14" name="Oval 13"/>
          <p:cNvSpPr/>
          <p:nvPr/>
        </p:nvSpPr>
        <p:spPr>
          <a:xfrm>
            <a:off x="594360" y="4032503"/>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731520" y="3977639"/>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Times New Roman"/>
              </a:rPr>
              <a:t>Market competition and technology evolution</a:t>
            </a:r>
          </a:p>
        </p:txBody>
      </p:sp>
      <p:sp>
        <p:nvSpPr>
          <p:cNvPr id="16" name="Oval 15"/>
          <p:cNvSpPr/>
          <p:nvPr/>
        </p:nvSpPr>
        <p:spPr>
          <a:xfrm>
            <a:off x="3291840" y="4032503"/>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3429000" y="3977639"/>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Times New Roman"/>
              </a:rPr>
              <a:t>Retention plans and performance incentives for key team</a:t>
            </a:r>
          </a:p>
        </p:txBody>
      </p:sp>
      <p:sp>
        <p:nvSpPr>
          <p:cNvPr id="18" name="Oval 17"/>
          <p:cNvSpPr/>
          <p:nvPr/>
        </p:nvSpPr>
        <p:spPr>
          <a:xfrm>
            <a:off x="594360" y="4352543"/>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731520" y="4297679"/>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Times New Roman"/>
              </a:rPr>
              <a:t>Key personnel retention post-acquisition</a:t>
            </a:r>
          </a:p>
        </p:txBody>
      </p:sp>
      <p:sp>
        <p:nvSpPr>
          <p:cNvPr id="20" name="Oval 19"/>
          <p:cNvSpPr/>
          <p:nvPr/>
        </p:nvSpPr>
        <p:spPr>
          <a:xfrm>
            <a:off x="3291840" y="4352543"/>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3429000" y="4297679"/>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Times New Roman"/>
              </a:rPr>
              <a:t>Phased integration approach with milestone tracking</a:t>
            </a:r>
          </a:p>
        </p:txBody>
      </p:sp>
      <p:sp>
        <p:nvSpPr>
          <p:cNvPr id="22" name="Oval 21"/>
          <p:cNvSpPr/>
          <p:nvPr/>
        </p:nvSpPr>
        <p:spPr>
          <a:xfrm>
            <a:off x="594360" y="4672583"/>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731520" y="4617719"/>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Times New Roman"/>
              </a:rPr>
              <a:t>Integration complexity and execution risk</a:t>
            </a:r>
          </a:p>
        </p:txBody>
      </p:sp>
      <p:sp>
        <p:nvSpPr>
          <p:cNvPr id="24" name="Oval 23"/>
          <p:cNvSpPr/>
          <p:nvPr/>
        </p:nvSpPr>
        <p:spPr>
          <a:xfrm>
            <a:off x="3291840" y="4672583"/>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3429000" y="4617719"/>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Times New Roman"/>
              </a:rPr>
              <a:t>Comprehensive due diligence and risk assessment</a:t>
            </a:r>
          </a:p>
        </p:txBody>
      </p:sp>
      <p:sp>
        <p:nvSpPr>
          <p:cNvPr id="26" name="Oval 25"/>
          <p:cNvSpPr/>
          <p:nvPr/>
        </p:nvSpPr>
        <p:spPr>
          <a:xfrm>
            <a:off x="594360" y="4992622"/>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731520" y="4937758"/>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Times New Roman"/>
              </a:rPr>
              <a:t>Regulatory and compliance considerations</a:t>
            </a:r>
          </a:p>
        </p:txBody>
      </p:sp>
      <p:sp>
        <p:nvSpPr>
          <p:cNvPr id="28" name="Oval 27"/>
          <p:cNvSpPr/>
          <p:nvPr/>
        </p:nvSpPr>
        <p:spPr>
          <a:xfrm>
            <a:off x="3291840" y="4992622"/>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TextBox 28"/>
          <p:cNvSpPr txBox="1"/>
          <p:nvPr/>
        </p:nvSpPr>
        <p:spPr>
          <a:xfrm>
            <a:off x="3429000" y="4937758"/>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Times New Roman"/>
              </a:rPr>
              <a:t>Strong legal and compliance framework</a:t>
            </a:r>
          </a:p>
        </p:txBody>
      </p:sp>
      <p:sp>
        <p:nvSpPr>
          <p:cNvPr id="30" name="TextBox 29"/>
          <p:cNvSpPr txBox="1"/>
          <p:nvPr/>
        </p:nvSpPr>
        <p:spPr>
          <a:xfrm>
            <a:off x="6400800" y="1371600"/>
            <a:ext cx="5303520" cy="274320"/>
          </a:xfrm>
          <a:prstGeom prst="rect">
            <a:avLst/>
          </a:prstGeom>
          <a:noFill/>
          <a:ln>
            <a:noFill/>
          </a:ln>
          <a:effectLst/>
        </p:spPr>
        <p:txBody>
          <a:bodyPr wrap="square" lIns="73152" rIns="73152"/>
          <a:lstStyle/>
          <a:p>
            <a:pPr algn="l">
              <a:lnSpc>
                <a:spcPct val="110000"/>
              </a:lnSpc>
            </a:pPr>
            <a:r>
              <a:rPr sz="1400" b="1">
                <a:solidFill>
                  <a:srgbClr val="183A58"/>
                </a:solidFill>
                <a:latin typeface="Times New Roman"/>
              </a:rPr>
              <a:t>Synergy Opportunities</a:t>
            </a:r>
          </a:p>
        </p:txBody>
      </p:sp>
      <p:sp>
        <p:nvSpPr>
          <p:cNvPr id="31" name="Oval 30"/>
          <p:cNvSpPr/>
          <p:nvPr/>
        </p:nvSpPr>
        <p:spPr>
          <a:xfrm>
            <a:off x="6537960" y="1764792"/>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6675120" y="1691640"/>
            <a:ext cx="5029200" cy="256032"/>
          </a:xfrm>
          <a:prstGeom prst="rect">
            <a:avLst/>
          </a:prstGeom>
          <a:noFill/>
          <a:ln>
            <a:noFill/>
          </a:ln>
          <a:effectLst/>
        </p:spPr>
        <p:txBody>
          <a:bodyPr wrap="square" lIns="73152" rIns="73152"/>
          <a:lstStyle/>
          <a:p>
            <a:pPr algn="l">
              <a:lnSpc>
                <a:spcPct val="110000"/>
              </a:lnSpc>
            </a:pPr>
            <a:r>
              <a:rPr sz="1000" b="0">
                <a:solidFill>
                  <a:srgbClr val="404040"/>
                </a:solidFill>
                <a:latin typeface="Times New Roman"/>
              </a:rPr>
              <a:t>Integration with cloud and enterprise AI platforms</a:t>
            </a:r>
          </a:p>
        </p:txBody>
      </p:sp>
      <p:sp>
        <p:nvSpPr>
          <p:cNvPr id="33" name="Oval 32"/>
          <p:cNvSpPr/>
          <p:nvPr/>
        </p:nvSpPr>
        <p:spPr>
          <a:xfrm>
            <a:off x="6537960" y="2148840"/>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6675120" y="2075688"/>
            <a:ext cx="5029200" cy="256032"/>
          </a:xfrm>
          <a:prstGeom prst="rect">
            <a:avLst/>
          </a:prstGeom>
          <a:noFill/>
          <a:ln>
            <a:noFill/>
          </a:ln>
          <a:effectLst/>
        </p:spPr>
        <p:txBody>
          <a:bodyPr wrap="square" lIns="73152" rIns="73152"/>
          <a:lstStyle/>
          <a:p>
            <a:pPr algn="l">
              <a:lnSpc>
                <a:spcPct val="110000"/>
              </a:lnSpc>
            </a:pPr>
            <a:r>
              <a:rPr sz="1000" b="0">
                <a:solidFill>
                  <a:srgbClr val="404040"/>
                </a:solidFill>
                <a:latin typeface="Times New Roman"/>
              </a:rPr>
              <a:t>Expansion into edge AI and robotics verticals</a:t>
            </a:r>
          </a:p>
        </p:txBody>
      </p:sp>
      <p:sp>
        <p:nvSpPr>
          <p:cNvPr id="35" name="Oval 34"/>
          <p:cNvSpPr/>
          <p:nvPr/>
        </p:nvSpPr>
        <p:spPr>
          <a:xfrm>
            <a:off x="6537960" y="2532888"/>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TextBox 35"/>
          <p:cNvSpPr txBox="1"/>
          <p:nvPr/>
        </p:nvSpPr>
        <p:spPr>
          <a:xfrm>
            <a:off x="6675120" y="2459736"/>
            <a:ext cx="5029200" cy="256032"/>
          </a:xfrm>
          <a:prstGeom prst="rect">
            <a:avLst/>
          </a:prstGeom>
          <a:noFill/>
          <a:ln>
            <a:noFill/>
          </a:ln>
          <a:effectLst/>
        </p:spPr>
        <p:txBody>
          <a:bodyPr wrap="square" lIns="73152" rIns="73152"/>
          <a:lstStyle/>
          <a:p>
            <a:pPr algn="l">
              <a:lnSpc>
                <a:spcPct val="110000"/>
              </a:lnSpc>
            </a:pPr>
            <a:r>
              <a:rPr sz="1000" b="0">
                <a:solidFill>
                  <a:srgbClr val="404040"/>
                </a:solidFill>
                <a:latin typeface="Times New Roman"/>
              </a:rPr>
              <a:t>Cross-licensing and joint R&amp;D with strategic partners</a:t>
            </a:r>
          </a:p>
        </p:txBody>
      </p:sp>
      <p:sp>
        <p:nvSpPr>
          <p:cNvPr id="37" name="TextBox 36"/>
          <p:cNvSpPr txBox="1"/>
          <p:nvPr/>
        </p:nvSpPr>
        <p:spPr>
          <a:xfrm>
            <a:off x="6400800" y="3657600"/>
            <a:ext cx="5303520" cy="274320"/>
          </a:xfrm>
          <a:prstGeom prst="rect">
            <a:avLst/>
          </a:prstGeom>
          <a:noFill/>
          <a:ln>
            <a:noFill/>
          </a:ln>
          <a:effectLst/>
        </p:spPr>
        <p:txBody>
          <a:bodyPr wrap="square" lIns="73152" rIns="73152"/>
          <a:lstStyle/>
          <a:p>
            <a:pPr algn="l">
              <a:lnSpc>
                <a:spcPct val="110000"/>
              </a:lnSpc>
            </a:pPr>
            <a:r>
              <a:rPr sz="1400" b="1">
                <a:solidFill>
                  <a:srgbClr val="183A58"/>
                </a:solidFill>
                <a:latin typeface="Times New Roman"/>
              </a:rPr>
              <a:t>Transaction Timeline</a:t>
            </a:r>
          </a:p>
        </p:txBody>
      </p:sp>
      <p:sp>
        <p:nvSpPr>
          <p:cNvPr id="38" name="Oval 37"/>
          <p:cNvSpPr/>
          <p:nvPr/>
        </p:nvSpPr>
        <p:spPr>
          <a:xfrm>
            <a:off x="6537960" y="4032503"/>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9" name="TextBox 38"/>
          <p:cNvSpPr txBox="1"/>
          <p:nvPr/>
        </p:nvSpPr>
        <p:spPr>
          <a:xfrm>
            <a:off x="6675120" y="3977639"/>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Times New Roman"/>
              </a:rPr>
              <a:t>Phase 1: Initial screening and NDA execution (Week 1-2)</a:t>
            </a:r>
          </a:p>
        </p:txBody>
      </p:sp>
      <p:sp>
        <p:nvSpPr>
          <p:cNvPr id="40" name="Oval 39"/>
          <p:cNvSpPr/>
          <p:nvPr/>
        </p:nvSpPr>
        <p:spPr>
          <a:xfrm>
            <a:off x="6537960" y="4352543"/>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1" name="TextBox 40"/>
          <p:cNvSpPr txBox="1"/>
          <p:nvPr/>
        </p:nvSpPr>
        <p:spPr>
          <a:xfrm>
            <a:off x="6675120" y="4297679"/>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Times New Roman"/>
              </a:rPr>
              <a:t>Phase 2: Deep-dive diligence (technology, financials, legal) and management meetings (Week 3-6)</a:t>
            </a:r>
          </a:p>
        </p:txBody>
      </p:sp>
      <p:sp>
        <p:nvSpPr>
          <p:cNvPr id="42" name="Oval 41"/>
          <p:cNvSpPr/>
          <p:nvPr/>
        </p:nvSpPr>
        <p:spPr>
          <a:xfrm>
            <a:off x="6537960" y="4672583"/>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TextBox 42"/>
          <p:cNvSpPr txBox="1"/>
          <p:nvPr/>
        </p:nvSpPr>
        <p:spPr>
          <a:xfrm>
            <a:off x="6675120" y="4617719"/>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Times New Roman"/>
              </a:rPr>
              <a:t>Phase 3: Final investment committee review and closing (Week 7-8)</a:t>
            </a:r>
          </a:p>
        </p:txBody>
      </p:sp>
      <p:sp>
        <p:nvSpPr>
          <p:cNvPr id="44" name="TextBox 43"/>
          <p:cNvSpPr txBox="1"/>
          <p:nvPr/>
        </p:nvSpPr>
        <p:spPr>
          <a:xfrm>
            <a:off x="457200" y="6309360"/>
            <a:ext cx="54864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45" name="TextBox 44"/>
          <p:cNvSpPr txBox="1"/>
          <p:nvPr/>
        </p:nvSpPr>
        <p:spPr>
          <a:xfrm>
            <a:off x="9144000" y="6309360"/>
            <a:ext cx="27432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Product &amp; Service Footprint</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Oval 3"/>
          <p:cNvSpPr/>
          <p:nvPr/>
        </p:nvSpPr>
        <p:spPr>
          <a:xfrm>
            <a:off x="731520" y="128016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97280" y="1280160"/>
            <a:ext cx="5029200" cy="228600"/>
          </a:xfrm>
          <a:prstGeom prst="rect">
            <a:avLst/>
          </a:prstGeom>
          <a:noFill/>
          <a:ln>
            <a:noFill/>
          </a:ln>
          <a:effectLst/>
        </p:spPr>
        <p:txBody>
          <a:bodyPr wrap="square">
            <a:spAutoFit/>
          </a:bodyPr>
          <a:lstStyle/>
          <a:p>
            <a:pPr algn="l"/>
            <a:r>
              <a:rPr sz="1200" b="1">
                <a:solidFill>
                  <a:srgbClr val="183A58"/>
                </a:solidFill>
                <a:latin typeface="Times New Roman"/>
              </a:rPr>
              <a:t>AI Data Center GPUs</a:t>
            </a:r>
          </a:p>
        </p:txBody>
      </p:sp>
      <p:sp>
        <p:nvSpPr>
          <p:cNvPr id="6" name="TextBox 5"/>
          <p:cNvSpPr txBox="1"/>
          <p:nvPr/>
        </p:nvSpPr>
        <p:spPr>
          <a:xfrm>
            <a:off x="1097280" y="1508760"/>
            <a:ext cx="5029200" cy="502920"/>
          </a:xfrm>
          <a:prstGeom prst="rect">
            <a:avLst/>
          </a:prstGeom>
          <a:noFill/>
          <a:ln>
            <a:noFill/>
          </a:ln>
          <a:effectLst/>
        </p:spPr>
        <p:txBody>
          <a:bodyPr wrap="square">
            <a:spAutoFit/>
          </a:bodyPr>
          <a:lstStyle/>
          <a:p>
            <a:pPr algn="l"/>
            <a:r>
              <a:rPr sz="1000" b="0">
                <a:solidFill>
                  <a:srgbClr val="404040"/>
                </a:solidFill>
                <a:latin typeface="Times New Roman"/>
              </a:rPr>
              <a:t>Blackwell and Rubin architectures deliver industry-leading performance for training and inference of large language models and generative AI workloads.</a:t>
            </a:r>
          </a:p>
        </p:txBody>
      </p:sp>
      <p:sp>
        <p:nvSpPr>
          <p:cNvPr id="7" name="Oval 6"/>
          <p:cNvSpPr/>
          <p:nvPr/>
        </p:nvSpPr>
        <p:spPr>
          <a:xfrm>
            <a:off x="731520" y="205740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97280" y="2057400"/>
            <a:ext cx="5029200" cy="228600"/>
          </a:xfrm>
          <a:prstGeom prst="rect">
            <a:avLst/>
          </a:prstGeom>
          <a:noFill/>
          <a:ln>
            <a:noFill/>
          </a:ln>
          <a:effectLst/>
        </p:spPr>
        <p:txBody>
          <a:bodyPr wrap="square">
            <a:spAutoFit/>
          </a:bodyPr>
          <a:lstStyle/>
          <a:p>
            <a:pPr algn="l"/>
            <a:r>
              <a:rPr sz="1200" b="1">
                <a:solidFill>
                  <a:srgbClr val="183A58"/>
                </a:solidFill>
                <a:latin typeface="Times New Roman"/>
              </a:rPr>
              <a:t>CUDA Software Ecosystem</a:t>
            </a:r>
          </a:p>
        </p:txBody>
      </p:sp>
      <p:sp>
        <p:nvSpPr>
          <p:cNvPr id="9" name="TextBox 8"/>
          <p:cNvSpPr txBox="1"/>
          <p:nvPr/>
        </p:nvSpPr>
        <p:spPr>
          <a:xfrm>
            <a:off x="1097280" y="2286000"/>
            <a:ext cx="5029200" cy="502920"/>
          </a:xfrm>
          <a:prstGeom prst="rect">
            <a:avLst/>
          </a:prstGeom>
          <a:noFill/>
          <a:ln>
            <a:noFill/>
          </a:ln>
          <a:effectLst/>
        </p:spPr>
        <p:txBody>
          <a:bodyPr wrap="square">
            <a:spAutoFit/>
          </a:bodyPr>
          <a:lstStyle/>
          <a:p>
            <a:pPr algn="l"/>
            <a:r>
              <a:rPr sz="1000" b="0">
                <a:solidFill>
                  <a:srgbClr val="404040"/>
                </a:solidFill>
                <a:latin typeface="Times New Roman"/>
              </a:rPr>
              <a:t>Proprietary parallel computing platform and API suite enabling accelerated AI development and deployment across industries.</a:t>
            </a:r>
          </a:p>
        </p:txBody>
      </p:sp>
      <p:sp>
        <p:nvSpPr>
          <p:cNvPr id="10" name="Oval 9"/>
          <p:cNvSpPr/>
          <p:nvPr/>
        </p:nvSpPr>
        <p:spPr>
          <a:xfrm>
            <a:off x="731520" y="283464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097280" y="2834640"/>
            <a:ext cx="5029200" cy="228600"/>
          </a:xfrm>
          <a:prstGeom prst="rect">
            <a:avLst/>
          </a:prstGeom>
          <a:noFill/>
          <a:ln>
            <a:noFill/>
          </a:ln>
          <a:effectLst/>
        </p:spPr>
        <p:txBody>
          <a:bodyPr wrap="square">
            <a:spAutoFit/>
          </a:bodyPr>
          <a:lstStyle/>
          <a:p>
            <a:pPr algn="l"/>
            <a:r>
              <a:rPr sz="1200" b="1">
                <a:solidFill>
                  <a:srgbClr val="183A58"/>
                </a:solidFill>
                <a:latin typeface="Times New Roman"/>
              </a:rPr>
              <a:t>Automotive AI Platforms</a:t>
            </a:r>
          </a:p>
        </p:txBody>
      </p:sp>
      <p:sp>
        <p:nvSpPr>
          <p:cNvPr id="12" name="TextBox 11"/>
          <p:cNvSpPr txBox="1"/>
          <p:nvPr/>
        </p:nvSpPr>
        <p:spPr>
          <a:xfrm>
            <a:off x="1097280" y="3063240"/>
            <a:ext cx="5029200" cy="502920"/>
          </a:xfrm>
          <a:prstGeom prst="rect">
            <a:avLst/>
          </a:prstGeom>
          <a:noFill/>
          <a:ln>
            <a:noFill/>
          </a:ln>
          <a:effectLst/>
        </p:spPr>
        <p:txBody>
          <a:bodyPr wrap="square">
            <a:spAutoFit/>
          </a:bodyPr>
          <a:lstStyle/>
          <a:p>
            <a:pPr algn="l"/>
            <a:r>
              <a:rPr sz="1000" b="0">
                <a:solidFill>
                  <a:srgbClr val="404040"/>
                </a:solidFill>
                <a:latin typeface="Times New Roman"/>
              </a:rPr>
              <a:t>End-to-end solutions for ADAS, autonomous driving, and in-vehicle infotainment powered by NVIDIA DRIVE.</a:t>
            </a:r>
          </a:p>
        </p:txBody>
      </p:sp>
      <p:sp>
        <p:nvSpPr>
          <p:cNvPr id="13" name="Oval 12"/>
          <p:cNvSpPr/>
          <p:nvPr/>
        </p:nvSpPr>
        <p:spPr>
          <a:xfrm>
            <a:off x="731520" y="361188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1097280" y="3611880"/>
            <a:ext cx="5029200" cy="228600"/>
          </a:xfrm>
          <a:prstGeom prst="rect">
            <a:avLst/>
          </a:prstGeom>
          <a:noFill/>
          <a:ln>
            <a:noFill/>
          </a:ln>
          <a:effectLst/>
        </p:spPr>
        <p:txBody>
          <a:bodyPr wrap="square">
            <a:spAutoFit/>
          </a:bodyPr>
          <a:lstStyle/>
          <a:p>
            <a:pPr algn="l"/>
            <a:r>
              <a:rPr sz="1200" b="1">
                <a:solidFill>
                  <a:srgbClr val="183A58"/>
                </a:solidFill>
                <a:latin typeface="Times New Roman"/>
              </a:rPr>
              <a:t>Professional Visualization</a:t>
            </a:r>
          </a:p>
        </p:txBody>
      </p:sp>
      <p:sp>
        <p:nvSpPr>
          <p:cNvPr id="15" name="TextBox 14"/>
          <p:cNvSpPr txBox="1"/>
          <p:nvPr/>
        </p:nvSpPr>
        <p:spPr>
          <a:xfrm>
            <a:off x="1097280" y="3840480"/>
            <a:ext cx="5029200" cy="502920"/>
          </a:xfrm>
          <a:prstGeom prst="rect">
            <a:avLst/>
          </a:prstGeom>
          <a:noFill/>
          <a:ln>
            <a:noFill/>
          </a:ln>
          <a:effectLst/>
        </p:spPr>
        <p:txBody>
          <a:bodyPr wrap="square">
            <a:spAutoFit/>
          </a:bodyPr>
          <a:lstStyle/>
          <a:p>
            <a:pPr algn="l"/>
            <a:r>
              <a:rPr sz="1000" b="0">
                <a:solidFill>
                  <a:srgbClr val="404040"/>
                </a:solidFill>
                <a:latin typeface="Times New Roman"/>
              </a:rPr>
              <a:t>Advanced GPUs and software for rendering, simulation, and digital twins in design, engineering, and media.</a:t>
            </a:r>
          </a:p>
        </p:txBody>
      </p:sp>
      <p:sp>
        <p:nvSpPr>
          <p:cNvPr id="16" name="TextBox 15"/>
          <p:cNvSpPr txBox="1"/>
          <p:nvPr/>
        </p:nvSpPr>
        <p:spPr>
          <a:xfrm>
            <a:off x="6583680" y="1280160"/>
            <a:ext cx="5029200" cy="274320"/>
          </a:xfrm>
          <a:prstGeom prst="rect">
            <a:avLst/>
          </a:prstGeom>
          <a:noFill/>
          <a:ln>
            <a:noFill/>
          </a:ln>
          <a:effectLst/>
        </p:spPr>
        <p:txBody>
          <a:bodyPr wrap="square">
            <a:spAutoFit/>
          </a:bodyPr>
          <a:lstStyle/>
          <a:p>
            <a:pPr algn="ctr"/>
            <a:r>
              <a:rPr sz="1400" b="1">
                <a:solidFill>
                  <a:srgbClr val="183A58"/>
                </a:solidFill>
                <a:latin typeface="Times New Roman"/>
              </a:rPr>
              <a:t>Product &amp; Service Market Coverage</a:t>
            </a:r>
          </a:p>
        </p:txBody>
      </p:sp>
      <p:graphicFrame>
        <p:nvGraphicFramePr>
          <p:cNvPr id="17" name="Table 16"/>
          <p:cNvGraphicFramePr>
            <a:graphicFrameLocks noGrp="1"/>
          </p:cNvGraphicFramePr>
          <p:nvPr/>
        </p:nvGraphicFramePr>
        <p:xfrm>
          <a:off x="6583680" y="1645920"/>
          <a:ext cx="1828800" cy="2560320"/>
        </p:xfrm>
        <a:graphic>
          <a:graphicData uri="http://schemas.openxmlformats.org/drawingml/2006/table">
            <a:tbl>
              <a:tblPr firstRow="1" bandRow="1">
                <a:tableStyleId>{5C22544A-7EE6-4342-B048-85BDC9FD1C3A}</a:tableStyleId>
              </a:tblPr>
              <a:tblGrid>
                <a:gridCol w="1097280"/>
                <a:gridCol w="731520"/>
              </a:tblGrid>
              <a:tr h="853440">
                <a:tc>
                  <a:txBody>
                    <a:bodyPr/>
                    <a:lstStyle/>
                    <a:p>
                      <a:pPr algn="ctr"/>
                      <a:r>
                        <a:rPr sz="900" b="1">
                          <a:solidFill>
                            <a:srgbClr val="FFFFFF"/>
                          </a:solidFill>
                          <a:latin typeface="Times New Roman"/>
                        </a:rPr>
                        <a:t>Region</a:t>
                      </a:r>
                    </a:p>
                  </a:txBody>
                  <a:tcPr marL="45720" marR="45720" marT="45720" marB="45720">
                    <a:solidFill>
                      <a:srgbClr val="183A58"/>
                    </a:solidFill>
                  </a:tcPr>
                </a:tc>
                <a:tc>
                  <a:txBody>
                    <a:bodyPr/>
                    <a:lstStyle/>
                    <a:p>
                      <a:pPr algn="ctr"/>
                      <a:r>
                        <a:rPr sz="900" b="1">
                          <a:solidFill>
                            <a:srgbClr val="FFFFFF"/>
                          </a:solidFill>
                          <a:latin typeface="Times New Roman"/>
                        </a:rPr>
                        <a:t>Status</a:t>
                      </a:r>
                    </a:p>
                  </a:txBody>
                  <a:tcPr marL="45720" marR="45720" marT="45720" marB="45720">
                    <a:solidFill>
                      <a:srgbClr val="183A58"/>
                    </a:solidFill>
                  </a:tcPr>
                </a:tc>
              </a:tr>
              <a:tr h="853440">
                <a:tc>
                  <a:txBody>
                    <a:bodyPr/>
                    <a:lstStyle/>
                    <a:p>
                      <a:pPr algn="ctr"/>
                      <a:r>
                        <a:rPr sz="900">
                          <a:solidFill>
                            <a:srgbClr val="404040"/>
                          </a:solidFill>
                          <a:latin typeface="Times New Roman"/>
                        </a:rPr>
                        <a:t>No data</a:t>
                      </a:r>
                    </a:p>
                  </a:txBody>
                  <a:tcPr marL="45720" marR="45720" marT="45720" marB="45720">
                    <a:solidFill>
                      <a:srgbClr val="FFFFFF"/>
                    </a:solidFill>
                  </a:tcPr>
                </a:tc>
                <a:tc>
                  <a:txBody>
                    <a:bodyPr/>
                    <a:lstStyle/>
                    <a:p>
                      <a:pPr algn="ctr"/>
                      <a:r>
                        <a:rPr sz="900">
                          <a:solidFill>
                            <a:srgbClr val="404040"/>
                          </a:solidFill>
                          <a:latin typeface="Times New Roman"/>
                        </a:rPr>
                        <a:t>Please provide</a:t>
                      </a:r>
                    </a:p>
                  </a:txBody>
                  <a:tcPr marL="45720" marR="45720" marT="45720" marB="45720">
                    <a:solidFill>
                      <a:srgbClr val="FFFFFF"/>
                    </a:solidFill>
                  </a:tcPr>
                </a:tc>
              </a:tr>
              <a:tr h="853440">
                <a:tc>
                  <a:txBody>
                    <a:bodyPr/>
                    <a:lstStyle/>
                    <a:p>
                      <a:pPr algn="ctr"/>
                      <a:r>
                        <a:rPr sz="900">
                          <a:solidFill>
                            <a:srgbClr val="404040"/>
                          </a:solidFill>
                          <a:latin typeface="Times New Roman"/>
                        </a:rPr>
                        <a:t>coverage_table</a:t>
                      </a:r>
                    </a:p>
                  </a:txBody>
                  <a:tcPr marL="45720" marR="45720" marT="45720" marB="45720">
                    <a:solidFill>
                      <a:srgbClr val="F0F0F0"/>
                    </a:solidFill>
                  </a:tcPr>
                </a:tc>
                <a:tc>
                  <a:txBody>
                    <a:bodyPr/>
                    <a:lstStyle/>
                    <a:p>
                      <a:pPr algn="ctr"/>
                      <a:r>
                        <a:rPr sz="900">
                          <a:solidFill>
                            <a:srgbClr val="404040"/>
                          </a:solidFill>
                          <a:latin typeface="Times New Roman"/>
                        </a:rPr>
                        <a:t>in JSON data</a:t>
                      </a:r>
                    </a:p>
                  </a:txBody>
                  <a:tcPr marL="45720" marR="45720" marT="45720" marB="45720">
                    <a:solidFill>
                      <a:srgbClr val="F0F0F0"/>
                    </a:solidFill>
                  </a:tcPr>
                </a:tc>
              </a:tr>
            </a:tbl>
          </a:graphicData>
        </a:graphic>
      </p:graphicFrame>
      <p:sp>
        <p:nvSpPr>
          <p:cNvPr id="18" name="TextBox 17"/>
          <p:cNvSpPr txBox="1"/>
          <p:nvPr/>
        </p:nvSpPr>
        <p:spPr>
          <a:xfrm>
            <a:off x="6583680" y="4389120"/>
            <a:ext cx="5029200" cy="274320"/>
          </a:xfrm>
          <a:prstGeom prst="rect">
            <a:avLst/>
          </a:prstGeom>
          <a:noFill/>
          <a:ln>
            <a:noFill/>
          </a:ln>
          <a:effectLst/>
        </p:spPr>
        <p:txBody>
          <a:bodyPr wrap="square">
            <a:spAutoFit/>
          </a:bodyPr>
          <a:lstStyle/>
          <a:p>
            <a:pPr algn="ctr"/>
            <a:r>
              <a:rPr sz="1400" b="1">
                <a:solidFill>
                  <a:srgbClr val="183A58"/>
                </a:solidFill>
                <a:latin typeface="Times New Roman"/>
              </a:rPr>
              <a:t>Key Operational Metrics</a:t>
            </a:r>
          </a:p>
        </p:txBody>
      </p:sp>
      <p:sp>
        <p:nvSpPr>
          <p:cNvPr id="19" name="Rectangle 18"/>
          <p:cNvSpPr/>
          <p:nvPr/>
        </p:nvSpPr>
        <p:spPr>
          <a:xfrm>
            <a:off x="6583680" y="4663440"/>
            <a:ext cx="5029200" cy="1828800"/>
          </a:xfrm>
          <a:prstGeom prst="rect">
            <a:avLst/>
          </a:prstGeom>
          <a:solidFill>
            <a:srgbClr val="F0F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6858000" y="5394960"/>
            <a:ext cx="4480560" cy="365760"/>
          </a:xfrm>
          <a:prstGeom prst="rect">
            <a:avLst/>
          </a:prstGeom>
          <a:noFill/>
          <a:ln>
            <a:noFill/>
          </a:ln>
          <a:effectLst/>
        </p:spPr>
        <p:txBody>
          <a:bodyPr wrap="square">
            <a:spAutoFit/>
          </a:bodyPr>
          <a:lstStyle/>
          <a:p>
            <a:pPr algn="ctr"/>
            <a:r>
              <a:rPr sz="1200" b="0">
                <a:solidFill>
                  <a:srgbClr val="404040"/>
                </a:solidFill>
                <a:latin typeface="Times New Roman"/>
              </a:rPr>
              <a:t>Key operational metrics will be displayed here when data is available.</a:t>
            </a:r>
          </a:p>
        </p:txBody>
      </p:sp>
      <p:sp>
        <p:nvSpPr>
          <p:cNvPr id="21" name="TextBox 20"/>
          <p:cNvSpPr txBox="1"/>
          <p:nvPr/>
        </p:nvSpPr>
        <p:spPr>
          <a:xfrm>
            <a:off x="731520" y="6400800"/>
            <a:ext cx="54864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22" name="TextBox 21"/>
          <p:cNvSpPr txBox="1"/>
          <p:nvPr/>
        </p:nvSpPr>
        <p:spPr>
          <a:xfrm>
            <a:off x="8686800" y="6400800"/>
            <a:ext cx="32004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Historical Financial Performance</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188720"/>
            <a:ext cx="10058400" cy="274320"/>
          </a:xfrm>
          <a:prstGeom prst="rect">
            <a:avLst/>
          </a:prstGeom>
          <a:noFill/>
          <a:ln>
            <a:noFill/>
          </a:ln>
          <a:effectLst/>
        </p:spPr>
        <p:txBody>
          <a:bodyPr wrap="square">
            <a:spAutoFit/>
          </a:bodyPr>
          <a:lstStyle/>
          <a:p>
            <a:pPr algn="ctr"/>
            <a:r>
              <a:rPr sz="1600" b="1">
                <a:solidFill>
                  <a:srgbClr val="183A58"/>
                </a:solidFill>
                <a:latin typeface="Times New Roman"/>
              </a:rPr>
              <a:t>Revenue &amp; EBITDA (2020-2024E)</a:t>
            </a:r>
          </a:p>
        </p:txBody>
      </p:sp>
      <p:graphicFrame>
        <p:nvGraphicFramePr>
          <p:cNvPr id="5" name="Chart 4"/>
          <p:cNvGraphicFramePr>
            <a:graphicFrameLocks noGrp="1"/>
          </p:cNvGraphicFramePr>
          <p:nvPr/>
        </p:nvGraphicFramePr>
        <p:xfrm>
          <a:off x="1828800" y="1554480"/>
          <a:ext cx="8229600" cy="2103120"/>
        </p:xfrm>
        <a:graphic>
          <a:graphicData uri="http://schemas.openxmlformats.org/drawingml/2006/chart">
            <c:chart xmlns:c="http://schemas.openxmlformats.org/drawingml/2006/chart" r:id="rId2"/>
          </a:graphicData>
        </a:graphic>
      </p:graphicFrame>
      <p:sp>
        <p:nvSpPr>
          <p:cNvPr id="6" name="TextBox 5"/>
          <p:cNvSpPr txBox="1"/>
          <p:nvPr/>
        </p:nvSpPr>
        <p:spPr>
          <a:xfrm>
            <a:off x="1828800" y="3749039"/>
            <a:ext cx="8229600" cy="182880"/>
          </a:xfrm>
          <a:prstGeom prst="rect">
            <a:avLst/>
          </a:prstGeom>
          <a:noFill/>
          <a:ln>
            <a:noFill/>
          </a:ln>
          <a:effectLst/>
        </p:spPr>
        <p:txBody>
          <a:bodyPr wrap="square">
            <a:spAutoFit/>
          </a:bodyPr>
          <a:lstStyle/>
          <a:p>
            <a:pPr algn="ctr"/>
            <a:r>
              <a:rPr sz="800" b="0">
                <a:solidFill>
                  <a:srgbClr val="404040"/>
                </a:solidFill>
                <a:latin typeface="Times New Roman"/>
              </a:rPr>
              <a:t>*Historical figures represent estimated performance based on market trends.</a:t>
            </a:r>
          </a:p>
        </p:txBody>
      </p:sp>
      <p:sp>
        <p:nvSpPr>
          <p:cNvPr id="7" name="Rectangle 6"/>
          <p:cNvSpPr/>
          <p:nvPr/>
        </p:nvSpPr>
        <p:spPr>
          <a:xfrm>
            <a:off x="694944"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86384" y="4114800"/>
            <a:ext cx="2377440" cy="182880"/>
          </a:xfrm>
          <a:prstGeom prst="rect">
            <a:avLst/>
          </a:prstGeom>
          <a:noFill/>
          <a:ln>
            <a:noFill/>
          </a:ln>
          <a:effectLst/>
        </p:spPr>
        <p:txBody>
          <a:bodyPr wrap="square">
            <a:spAutoFit/>
          </a:bodyPr>
          <a:lstStyle/>
          <a:p>
            <a:pPr algn="l"/>
            <a:r>
              <a:rPr sz="1000" b="1">
                <a:solidFill>
                  <a:srgbClr val="404040"/>
                </a:solidFill>
                <a:latin typeface="Times New Roman"/>
              </a:rPr>
              <a:t>Revenue CAGR</a:t>
            </a:r>
          </a:p>
        </p:txBody>
      </p:sp>
      <p:sp>
        <p:nvSpPr>
          <p:cNvPr id="9" name="TextBox 8"/>
          <p:cNvSpPr txBox="1"/>
          <p:nvPr/>
        </p:nvSpPr>
        <p:spPr>
          <a:xfrm>
            <a:off x="786384" y="4297680"/>
            <a:ext cx="2377440" cy="228600"/>
          </a:xfrm>
          <a:prstGeom prst="rect">
            <a:avLst/>
          </a:prstGeom>
          <a:noFill/>
          <a:ln>
            <a:noFill/>
          </a:ln>
          <a:effectLst/>
        </p:spPr>
        <p:txBody>
          <a:bodyPr wrap="square">
            <a:spAutoFit/>
          </a:bodyPr>
          <a:lstStyle/>
          <a:p>
            <a:pPr algn="l"/>
            <a:r>
              <a:rPr sz="1800" b="1">
                <a:solidFill>
                  <a:srgbClr val="183A58"/>
                </a:solidFill>
                <a:latin typeface="Times New Roman"/>
              </a:rPr>
              <a:t>120%</a:t>
            </a:r>
          </a:p>
        </p:txBody>
      </p:sp>
      <p:sp>
        <p:nvSpPr>
          <p:cNvPr id="10" name="TextBox 9"/>
          <p:cNvSpPr txBox="1"/>
          <p:nvPr/>
        </p:nvSpPr>
        <p:spPr>
          <a:xfrm>
            <a:off x="786384" y="4526280"/>
            <a:ext cx="2377440" cy="137160"/>
          </a:xfrm>
          <a:prstGeom prst="rect">
            <a:avLst/>
          </a:prstGeom>
          <a:noFill/>
          <a:ln>
            <a:noFill/>
          </a:ln>
          <a:effectLst/>
        </p:spPr>
        <p:txBody>
          <a:bodyPr wrap="square">
            <a:spAutoFit/>
          </a:bodyPr>
          <a:lstStyle/>
          <a:p>
            <a:pPr algn="l"/>
            <a:r>
              <a:rPr sz="900" b="0">
                <a:solidFill>
                  <a:srgbClr val="404040"/>
                </a:solidFill>
                <a:latin typeface="Times New Roman"/>
              </a:rPr>
              <a:t>(2020-2024E)</a:t>
            </a:r>
          </a:p>
        </p:txBody>
      </p:sp>
      <p:sp>
        <p:nvSpPr>
          <p:cNvPr id="11" name="TextBox 10"/>
          <p:cNvSpPr txBox="1"/>
          <p:nvPr/>
        </p:nvSpPr>
        <p:spPr>
          <a:xfrm>
            <a:off x="786384" y="4709160"/>
            <a:ext cx="2377440" cy="228600"/>
          </a:xfrm>
          <a:prstGeom prst="rect">
            <a:avLst/>
          </a:prstGeom>
          <a:noFill/>
          <a:ln>
            <a:noFill/>
          </a:ln>
          <a:effectLst/>
        </p:spPr>
        <p:txBody>
          <a:bodyPr wrap="square">
            <a:spAutoFit/>
          </a:bodyPr>
          <a:lstStyle/>
          <a:p>
            <a:pPr algn="l"/>
            <a:r>
              <a:rPr sz="800" b="0">
                <a:solidFill>
                  <a:srgbClr val="228B22"/>
                </a:solidFill>
                <a:latin typeface="Times New Roman"/>
              </a:rPr>
              <a:t>Exceptional growth trajectory</a:t>
            </a:r>
          </a:p>
        </p:txBody>
      </p:sp>
      <p:sp>
        <p:nvSpPr>
          <p:cNvPr id="12" name="Rectangle 11"/>
          <p:cNvSpPr/>
          <p:nvPr/>
        </p:nvSpPr>
        <p:spPr>
          <a:xfrm>
            <a:off x="3493008"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3584448" y="4114800"/>
            <a:ext cx="2377440" cy="182880"/>
          </a:xfrm>
          <a:prstGeom prst="rect">
            <a:avLst/>
          </a:prstGeom>
          <a:noFill/>
          <a:ln>
            <a:noFill/>
          </a:ln>
          <a:effectLst/>
        </p:spPr>
        <p:txBody>
          <a:bodyPr wrap="square">
            <a:spAutoFit/>
          </a:bodyPr>
          <a:lstStyle/>
          <a:p>
            <a:pPr algn="l"/>
            <a:r>
              <a:rPr sz="1000" b="1">
                <a:solidFill>
                  <a:srgbClr val="404040"/>
                </a:solidFill>
                <a:latin typeface="Times New Roman"/>
              </a:rPr>
              <a:t>Current ARR</a:t>
            </a:r>
          </a:p>
        </p:txBody>
      </p:sp>
      <p:sp>
        <p:nvSpPr>
          <p:cNvPr id="14" name="TextBox 13"/>
          <p:cNvSpPr txBox="1"/>
          <p:nvPr/>
        </p:nvSpPr>
        <p:spPr>
          <a:xfrm>
            <a:off x="3584448" y="4297680"/>
            <a:ext cx="2377440" cy="228600"/>
          </a:xfrm>
          <a:prstGeom prst="rect">
            <a:avLst/>
          </a:prstGeom>
          <a:noFill/>
          <a:ln>
            <a:noFill/>
          </a:ln>
          <a:effectLst/>
        </p:spPr>
        <p:txBody>
          <a:bodyPr wrap="square">
            <a:spAutoFit/>
          </a:bodyPr>
          <a:lstStyle/>
          <a:p>
            <a:pPr algn="l"/>
            <a:r>
              <a:rPr sz="1800" b="1">
                <a:solidFill>
                  <a:srgbClr val="183A58"/>
                </a:solidFill>
                <a:latin typeface="Times New Roman"/>
              </a:rPr>
              <a:t>$130500M</a:t>
            </a:r>
          </a:p>
        </p:txBody>
      </p:sp>
      <p:sp>
        <p:nvSpPr>
          <p:cNvPr id="15" name="TextBox 14"/>
          <p:cNvSpPr txBox="1"/>
          <p:nvPr/>
        </p:nvSpPr>
        <p:spPr>
          <a:xfrm>
            <a:off x="3584448" y="4526280"/>
            <a:ext cx="2377440" cy="137160"/>
          </a:xfrm>
          <a:prstGeom prst="rect">
            <a:avLst/>
          </a:prstGeom>
          <a:noFill/>
          <a:ln>
            <a:noFill/>
          </a:ln>
          <a:effectLst/>
        </p:spPr>
        <p:txBody>
          <a:bodyPr wrap="square">
            <a:spAutoFit/>
          </a:bodyPr>
          <a:lstStyle/>
          <a:p>
            <a:pPr algn="l"/>
            <a:r>
              <a:rPr sz="900" b="0">
                <a:solidFill>
                  <a:srgbClr val="404040"/>
                </a:solidFill>
                <a:latin typeface="Times New Roman"/>
              </a:rPr>
              <a:t>(2024E)</a:t>
            </a:r>
          </a:p>
        </p:txBody>
      </p:sp>
      <p:sp>
        <p:nvSpPr>
          <p:cNvPr id="16" name="TextBox 15"/>
          <p:cNvSpPr txBox="1"/>
          <p:nvPr/>
        </p:nvSpPr>
        <p:spPr>
          <a:xfrm>
            <a:off x="3584448" y="4709160"/>
            <a:ext cx="2377440" cy="228600"/>
          </a:xfrm>
          <a:prstGeom prst="rect">
            <a:avLst/>
          </a:prstGeom>
          <a:noFill/>
          <a:ln>
            <a:noFill/>
          </a:ln>
          <a:effectLst/>
        </p:spPr>
        <p:txBody>
          <a:bodyPr wrap="square">
            <a:spAutoFit/>
          </a:bodyPr>
          <a:lstStyle/>
          <a:p>
            <a:pPr algn="l"/>
            <a:r>
              <a:rPr sz="800" b="0">
                <a:solidFill>
                  <a:srgbClr val="228B22"/>
                </a:solidFill>
                <a:latin typeface="Times New Roman"/>
              </a:rPr>
              <a:t>Annualized revenue run-rate</a:t>
            </a:r>
          </a:p>
        </p:txBody>
      </p:sp>
      <p:sp>
        <p:nvSpPr>
          <p:cNvPr id="17" name="Rectangle 16"/>
          <p:cNvSpPr/>
          <p:nvPr/>
        </p:nvSpPr>
        <p:spPr>
          <a:xfrm>
            <a:off x="6291072"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6382512" y="4114800"/>
            <a:ext cx="2377440" cy="182880"/>
          </a:xfrm>
          <a:prstGeom prst="rect">
            <a:avLst/>
          </a:prstGeom>
          <a:noFill/>
          <a:ln>
            <a:noFill/>
          </a:ln>
          <a:effectLst/>
        </p:spPr>
        <p:txBody>
          <a:bodyPr wrap="square">
            <a:spAutoFit/>
          </a:bodyPr>
          <a:lstStyle/>
          <a:p>
            <a:pPr algn="l"/>
            <a:r>
              <a:rPr sz="1000" b="1">
                <a:solidFill>
                  <a:srgbClr val="404040"/>
                </a:solidFill>
                <a:latin typeface="Times New Roman"/>
              </a:rPr>
              <a:t>EBITDA</a:t>
            </a:r>
          </a:p>
        </p:txBody>
      </p:sp>
      <p:sp>
        <p:nvSpPr>
          <p:cNvPr id="19" name="TextBox 18"/>
          <p:cNvSpPr txBox="1"/>
          <p:nvPr/>
        </p:nvSpPr>
        <p:spPr>
          <a:xfrm>
            <a:off x="6382512" y="4297680"/>
            <a:ext cx="2377440" cy="228600"/>
          </a:xfrm>
          <a:prstGeom prst="rect">
            <a:avLst/>
          </a:prstGeom>
          <a:noFill/>
          <a:ln>
            <a:noFill/>
          </a:ln>
          <a:effectLst/>
        </p:spPr>
        <p:txBody>
          <a:bodyPr wrap="square">
            <a:spAutoFit/>
          </a:bodyPr>
          <a:lstStyle/>
          <a:p>
            <a:pPr algn="l"/>
            <a:r>
              <a:rPr sz="1800" b="1">
                <a:solidFill>
                  <a:srgbClr val="183A58"/>
                </a:solidFill>
                <a:latin typeface="Times New Roman"/>
              </a:rPr>
              <a:t>$73000M</a:t>
            </a:r>
          </a:p>
        </p:txBody>
      </p:sp>
      <p:sp>
        <p:nvSpPr>
          <p:cNvPr id="20" name="TextBox 19"/>
          <p:cNvSpPr txBox="1"/>
          <p:nvPr/>
        </p:nvSpPr>
        <p:spPr>
          <a:xfrm>
            <a:off x="6382512" y="4526280"/>
            <a:ext cx="2377440" cy="137160"/>
          </a:xfrm>
          <a:prstGeom prst="rect">
            <a:avLst/>
          </a:prstGeom>
          <a:noFill/>
          <a:ln>
            <a:noFill/>
          </a:ln>
          <a:effectLst/>
        </p:spPr>
        <p:txBody>
          <a:bodyPr wrap="square">
            <a:spAutoFit/>
          </a:bodyPr>
          <a:lstStyle/>
          <a:p>
            <a:pPr algn="l"/>
            <a:r>
              <a:rPr sz="900" b="0">
                <a:solidFill>
                  <a:srgbClr val="404040"/>
                </a:solidFill>
                <a:latin typeface="Times New Roman"/>
              </a:rPr>
              <a:t>(2024E)</a:t>
            </a:r>
          </a:p>
        </p:txBody>
      </p:sp>
      <p:sp>
        <p:nvSpPr>
          <p:cNvPr id="21" name="TextBox 20"/>
          <p:cNvSpPr txBox="1"/>
          <p:nvPr/>
        </p:nvSpPr>
        <p:spPr>
          <a:xfrm>
            <a:off x="6382512" y="4709160"/>
            <a:ext cx="2377440" cy="228600"/>
          </a:xfrm>
          <a:prstGeom prst="rect">
            <a:avLst/>
          </a:prstGeom>
          <a:noFill/>
          <a:ln>
            <a:noFill/>
          </a:ln>
          <a:effectLst/>
        </p:spPr>
        <p:txBody>
          <a:bodyPr wrap="square">
            <a:spAutoFit/>
          </a:bodyPr>
          <a:lstStyle/>
          <a:p>
            <a:pPr algn="l"/>
            <a:r>
              <a:rPr sz="800" b="0">
                <a:solidFill>
                  <a:srgbClr val="228B22"/>
                </a:solidFill>
                <a:latin typeface="Times New Roman"/>
              </a:rPr>
              <a:t>Path to profitability</a:t>
            </a:r>
          </a:p>
        </p:txBody>
      </p:sp>
      <p:sp>
        <p:nvSpPr>
          <p:cNvPr id="22" name="Rectangle 21"/>
          <p:cNvSpPr/>
          <p:nvPr/>
        </p:nvSpPr>
        <p:spPr>
          <a:xfrm>
            <a:off x="9089136"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9180576" y="4114800"/>
            <a:ext cx="2377440" cy="182880"/>
          </a:xfrm>
          <a:prstGeom prst="rect">
            <a:avLst/>
          </a:prstGeom>
          <a:noFill/>
          <a:ln>
            <a:noFill/>
          </a:ln>
          <a:effectLst/>
        </p:spPr>
        <p:txBody>
          <a:bodyPr wrap="square">
            <a:spAutoFit/>
          </a:bodyPr>
          <a:lstStyle/>
          <a:p>
            <a:pPr algn="l"/>
            <a:r>
              <a:rPr sz="1000" b="1">
                <a:solidFill>
                  <a:srgbClr val="404040"/>
                </a:solidFill>
                <a:latin typeface="Times New Roman"/>
              </a:rPr>
              <a:t>Global Subscribers</a:t>
            </a:r>
          </a:p>
        </p:txBody>
      </p:sp>
      <p:sp>
        <p:nvSpPr>
          <p:cNvPr id="24" name="TextBox 23"/>
          <p:cNvSpPr txBox="1"/>
          <p:nvPr/>
        </p:nvSpPr>
        <p:spPr>
          <a:xfrm>
            <a:off x="9180576" y="4297680"/>
            <a:ext cx="2377440" cy="228600"/>
          </a:xfrm>
          <a:prstGeom prst="rect">
            <a:avLst/>
          </a:prstGeom>
          <a:noFill/>
          <a:ln>
            <a:noFill/>
          </a:ln>
          <a:effectLst/>
        </p:spPr>
        <p:txBody>
          <a:bodyPr wrap="square">
            <a:spAutoFit/>
          </a:bodyPr>
          <a:lstStyle/>
          <a:p>
            <a:pPr algn="l"/>
            <a:r>
              <a:rPr sz="1800" b="1">
                <a:solidFill>
                  <a:srgbClr val="183A58"/>
                </a:solidFill>
                <a:latin typeface="Times New Roman"/>
              </a:rPr>
              <a:t>260M+</a:t>
            </a:r>
          </a:p>
        </p:txBody>
      </p:sp>
      <p:sp>
        <p:nvSpPr>
          <p:cNvPr id="25" name="TextBox 24"/>
          <p:cNvSpPr txBox="1"/>
          <p:nvPr/>
        </p:nvSpPr>
        <p:spPr>
          <a:xfrm>
            <a:off x="9180576" y="4526280"/>
            <a:ext cx="2377440" cy="137160"/>
          </a:xfrm>
          <a:prstGeom prst="rect">
            <a:avLst/>
          </a:prstGeom>
          <a:noFill/>
          <a:ln>
            <a:noFill/>
          </a:ln>
          <a:effectLst/>
        </p:spPr>
        <p:txBody>
          <a:bodyPr wrap="square">
            <a:spAutoFit/>
          </a:bodyPr>
          <a:lstStyle/>
          <a:p>
            <a:pPr algn="l"/>
            <a:r>
              <a:rPr sz="900" b="0">
                <a:solidFill>
                  <a:srgbClr val="404040"/>
                </a:solidFill>
                <a:latin typeface="Times New Roman"/>
              </a:rPr>
              <a:t>(2024E)</a:t>
            </a:r>
          </a:p>
        </p:txBody>
      </p:sp>
      <p:sp>
        <p:nvSpPr>
          <p:cNvPr id="26" name="TextBox 25"/>
          <p:cNvSpPr txBox="1"/>
          <p:nvPr/>
        </p:nvSpPr>
        <p:spPr>
          <a:xfrm>
            <a:off x="9180576" y="4709160"/>
            <a:ext cx="2377440" cy="228600"/>
          </a:xfrm>
          <a:prstGeom prst="rect">
            <a:avLst/>
          </a:prstGeom>
          <a:noFill/>
          <a:ln>
            <a:noFill/>
          </a:ln>
          <a:effectLst/>
        </p:spPr>
        <p:txBody>
          <a:bodyPr wrap="square">
            <a:spAutoFit/>
          </a:bodyPr>
          <a:lstStyle/>
          <a:p>
            <a:pPr algn="l"/>
            <a:r>
              <a:rPr sz="800" b="0">
                <a:solidFill>
                  <a:srgbClr val="228B22"/>
                </a:solidFill>
                <a:latin typeface="Times New Roman"/>
              </a:rPr>
              <a:t>Worldwide streaming subscribers</a:t>
            </a:r>
          </a:p>
        </p:txBody>
      </p:sp>
      <p:sp>
        <p:nvSpPr>
          <p:cNvPr id="27" name="TextBox 26"/>
          <p:cNvSpPr txBox="1"/>
          <p:nvPr/>
        </p:nvSpPr>
        <p:spPr>
          <a:xfrm>
            <a:off x="914400" y="5212080"/>
            <a:ext cx="6400800" cy="182880"/>
          </a:xfrm>
          <a:prstGeom prst="rect">
            <a:avLst/>
          </a:prstGeom>
          <a:noFill/>
          <a:ln>
            <a:noFill/>
          </a:ln>
          <a:effectLst/>
        </p:spPr>
        <p:txBody>
          <a:bodyPr wrap="square">
            <a:spAutoFit/>
          </a:bodyPr>
          <a:lstStyle/>
          <a:p>
            <a:pPr algn="l"/>
            <a:r>
              <a:rPr sz="1200" b="1">
                <a:solidFill>
                  <a:srgbClr val="183A58"/>
                </a:solidFill>
                <a:latin typeface="Times New Roman"/>
              </a:rPr>
              <a:t>Key Growth Drivers</a:t>
            </a:r>
          </a:p>
        </p:txBody>
      </p:sp>
      <p:sp>
        <p:nvSpPr>
          <p:cNvPr id="28" name="TextBox 27"/>
          <p:cNvSpPr txBox="1"/>
          <p:nvPr/>
        </p:nvSpPr>
        <p:spPr>
          <a:xfrm>
            <a:off x="914400" y="5440680"/>
            <a:ext cx="6400800" cy="146304"/>
          </a:xfrm>
          <a:prstGeom prst="rect">
            <a:avLst/>
          </a:prstGeom>
          <a:noFill/>
          <a:ln>
            <a:noFill/>
          </a:ln>
          <a:effectLst/>
        </p:spPr>
        <p:txBody>
          <a:bodyPr wrap="square">
            <a:spAutoFit/>
          </a:bodyPr>
          <a:lstStyle/>
          <a:p>
            <a:pPr algn="l"/>
            <a:r>
              <a:rPr sz="900" b="0">
                <a:solidFill>
                  <a:srgbClr val="404040"/>
                </a:solidFill>
                <a:latin typeface="Times New Roman"/>
              </a:rPr>
              <a:t>● 2020-2024E Revenue CAGR: 13% driven by global expansion</a:t>
            </a:r>
          </a:p>
        </p:txBody>
      </p:sp>
      <p:sp>
        <p:nvSpPr>
          <p:cNvPr id="29" name="TextBox 28"/>
          <p:cNvSpPr txBox="1"/>
          <p:nvPr/>
        </p:nvSpPr>
        <p:spPr>
          <a:xfrm>
            <a:off x="914400" y="5605272"/>
            <a:ext cx="6400800" cy="146304"/>
          </a:xfrm>
          <a:prstGeom prst="rect">
            <a:avLst/>
          </a:prstGeom>
          <a:noFill/>
          <a:ln>
            <a:noFill/>
          </a:ln>
          <a:effectLst/>
        </p:spPr>
        <p:txBody>
          <a:bodyPr wrap="square">
            <a:spAutoFit/>
          </a:bodyPr>
          <a:lstStyle/>
          <a:p>
            <a:pPr algn="l"/>
            <a:r>
              <a:rPr sz="900" b="0">
                <a:solidFill>
                  <a:srgbClr val="404040"/>
                </a:solidFill>
                <a:latin typeface="Times New Roman"/>
              </a:rPr>
              <a:t>● Strong subscriber growth in international markets</a:t>
            </a:r>
          </a:p>
        </p:txBody>
      </p:sp>
      <p:sp>
        <p:nvSpPr>
          <p:cNvPr id="30" name="TextBox 29"/>
          <p:cNvSpPr txBox="1"/>
          <p:nvPr/>
        </p:nvSpPr>
        <p:spPr>
          <a:xfrm>
            <a:off x="914400" y="5769864"/>
            <a:ext cx="6400800" cy="146304"/>
          </a:xfrm>
          <a:prstGeom prst="rect">
            <a:avLst/>
          </a:prstGeom>
          <a:noFill/>
          <a:ln>
            <a:noFill/>
          </a:ln>
          <a:effectLst/>
        </p:spPr>
        <p:txBody>
          <a:bodyPr wrap="square">
            <a:spAutoFit/>
          </a:bodyPr>
          <a:lstStyle/>
          <a:p>
            <a:pPr algn="l"/>
            <a:r>
              <a:rPr sz="900" b="0">
                <a:solidFill>
                  <a:srgbClr val="404040"/>
                </a:solidFill>
                <a:latin typeface="Times New Roman"/>
              </a:rPr>
              <a:t>● Ad-supported tier driving ARPU growth and new subscriber segments</a:t>
            </a:r>
          </a:p>
        </p:txBody>
      </p:sp>
      <p:sp>
        <p:nvSpPr>
          <p:cNvPr id="31" name="Rectangle 30"/>
          <p:cNvSpPr/>
          <p:nvPr/>
        </p:nvSpPr>
        <p:spPr>
          <a:xfrm>
            <a:off x="7498079" y="5120640"/>
            <a:ext cx="4389120" cy="914400"/>
          </a:xfrm>
          <a:prstGeom prst="rect">
            <a:avLst/>
          </a:prstGeom>
          <a:solidFill>
            <a:srgbClr val="F0FF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7680960" y="5212080"/>
            <a:ext cx="4023360" cy="137160"/>
          </a:xfrm>
          <a:prstGeom prst="rect">
            <a:avLst/>
          </a:prstGeom>
          <a:noFill/>
          <a:ln>
            <a:noFill/>
          </a:ln>
          <a:effectLst/>
        </p:spPr>
        <p:txBody>
          <a:bodyPr wrap="square">
            <a:spAutoFit/>
          </a:bodyPr>
          <a:lstStyle/>
          <a:p>
            <a:pPr algn="l"/>
            <a:r>
              <a:rPr sz="1000" b="1">
                <a:solidFill>
                  <a:srgbClr val="228B22"/>
                </a:solidFill>
                <a:latin typeface="Times New Roman"/>
              </a:rPr>
              <a:t>Banker View</a:t>
            </a:r>
          </a:p>
        </p:txBody>
      </p:sp>
      <p:sp>
        <p:nvSpPr>
          <p:cNvPr id="33" name="TextBox 32"/>
          <p:cNvSpPr txBox="1"/>
          <p:nvPr/>
        </p:nvSpPr>
        <p:spPr>
          <a:xfrm>
            <a:off x="7680960" y="5394960"/>
            <a:ext cx="4023360" cy="594360"/>
          </a:xfrm>
          <a:prstGeom prst="rect">
            <a:avLst/>
          </a:prstGeom>
          <a:noFill/>
          <a:ln>
            <a:noFill/>
          </a:ln>
          <a:effectLst/>
        </p:spPr>
        <p:txBody>
          <a:bodyPr wrap="square">
            <a:spAutoFit/>
          </a:bodyPr>
          <a:lstStyle/>
          <a:p>
            <a:pPr algn="l"/>
            <a:r>
              <a:rPr sz="900" b="0">
                <a:solidFill>
                  <a:srgbClr val="404040"/>
                </a:solidFill>
                <a:latin typeface="Times New Roman"/>
              </a:rPr>
              <a:t>Strong recurring revenue model, improving margins, and global market leadership position Netflix as premium streaming investment.</a:t>
            </a:r>
          </a:p>
        </p:txBody>
      </p:sp>
      <p:sp>
        <p:nvSpPr>
          <p:cNvPr id="34" name="TextBox 33"/>
          <p:cNvSpPr txBox="1"/>
          <p:nvPr/>
        </p:nvSpPr>
        <p:spPr>
          <a:xfrm>
            <a:off x="457200" y="6309360"/>
            <a:ext cx="3657600" cy="182880"/>
          </a:xfrm>
          <a:prstGeom prst="rect">
            <a:avLst/>
          </a:prstGeom>
          <a:noFill/>
          <a:ln>
            <a:noFill/>
          </a:ln>
          <a:effectLst/>
        </p:spPr>
        <p:txBody>
          <a:bodyPr wrap="square">
            <a:spAutoFit/>
          </a:bodyPr>
          <a:lstStyle/>
          <a:p>
            <a:pPr algn="l"/>
            <a:r>
              <a:rPr sz="900" b="0">
                <a:solidFill>
                  <a:srgbClr val="808080"/>
                </a:solidFill>
                <a:latin typeface="Times New Roman"/>
              </a:rPr>
              <a:t>Confidential | September 12, 2025</a:t>
            </a:r>
          </a:p>
        </p:txBody>
      </p:sp>
      <p:sp>
        <p:nvSpPr>
          <p:cNvPr id="35" name="TextBox 34"/>
          <p:cNvSpPr txBox="1"/>
          <p:nvPr/>
        </p:nvSpPr>
        <p:spPr>
          <a:xfrm>
            <a:off x="8686800" y="6309360"/>
            <a:ext cx="3200400" cy="182880"/>
          </a:xfrm>
          <a:prstGeom prst="rect">
            <a:avLst/>
          </a:prstGeom>
          <a:noFill/>
          <a:ln>
            <a:noFill/>
          </a:ln>
          <a:effectLst/>
        </p:spPr>
        <p:txBody>
          <a:bodyPr wrap="square">
            <a:spAutoFit/>
          </a:bodyPr>
          <a:lstStyle/>
          <a:p>
            <a:pPr algn="r"/>
            <a:r>
              <a:rPr sz="900" b="0">
                <a:solidFill>
                  <a:srgbClr val="808080"/>
                </a:solidFill>
                <a:latin typeface="Times New Roman"/>
              </a:rPr>
              <a:t>NVIDIA Investment Opportunity    6</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Management Team</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00887" y="1325880"/>
            <a:ext cx="5029200" cy="320040"/>
          </a:xfrm>
          <a:prstGeom prst="rect">
            <a:avLst/>
          </a:prstGeom>
          <a:noFill/>
        </p:spPr>
        <p:txBody>
          <a:bodyPr wrap="square" lIns="36576" rIns="36576" tIns="14630" bIns="14630">
            <a:spAutoFit/>
          </a:bodyPr>
          <a:lstStyle/>
          <a:p>
            <a:pPr algn="l">
              <a:defRPr sz="1500" b="1">
                <a:solidFill>
                  <a:srgbClr val="183A58"/>
                </a:solidFill>
                <a:latin typeface="Times New Roman"/>
              </a:defRPr>
            </a:pPr>
            <a:r>
              <a:t>Jensen Huang</a:t>
            </a:r>
            <a:br/>
            <a:r>
              <a:t>President, CEO, and Co-Founder</a:t>
            </a:r>
          </a:p>
        </p:txBody>
      </p:sp>
      <p:sp>
        <p:nvSpPr>
          <p:cNvPr id="5" name="TextBox 4"/>
          <p:cNvSpPr txBox="1"/>
          <p:nvPr/>
        </p:nvSpPr>
        <p:spPr>
          <a:xfrm>
            <a:off x="700887" y="1691640"/>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Founded NVIDIA in 1993; led company to global AI and GPU leadership</a:t>
            </a:r>
          </a:p>
        </p:txBody>
      </p:sp>
      <p:sp>
        <p:nvSpPr>
          <p:cNvPr id="6" name="TextBox 5"/>
          <p:cNvSpPr txBox="1"/>
          <p:nvPr/>
        </p:nvSpPr>
        <p:spPr>
          <a:xfrm>
            <a:off x="700887" y="2075688"/>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Pioneered CUDA platform and accelerated computing ecosystem</a:t>
            </a:r>
          </a:p>
        </p:txBody>
      </p:sp>
      <p:sp>
        <p:nvSpPr>
          <p:cNvPr id="7" name="TextBox 6"/>
          <p:cNvSpPr txBox="1"/>
          <p:nvPr/>
        </p:nvSpPr>
        <p:spPr>
          <a:xfrm>
            <a:off x="700887" y="2459736"/>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Recognized as one of the most influential leaders in technology</a:t>
            </a:r>
          </a:p>
        </p:txBody>
      </p:sp>
      <p:sp>
        <p:nvSpPr>
          <p:cNvPr id="8" name="TextBox 7"/>
          <p:cNvSpPr txBox="1"/>
          <p:nvPr/>
        </p:nvSpPr>
        <p:spPr>
          <a:xfrm>
            <a:off x="700887" y="2843784"/>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Bachelor’s in Electrical Engineering from Oregon State University; Master’s from Stanford</a:t>
            </a:r>
          </a:p>
        </p:txBody>
      </p:sp>
      <p:sp>
        <p:nvSpPr>
          <p:cNvPr id="9" name="TextBox 8"/>
          <p:cNvSpPr txBox="1"/>
          <p:nvPr/>
        </p:nvSpPr>
        <p:spPr>
          <a:xfrm>
            <a:off x="700887" y="3227832"/>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Named Fortune’s Businessperson of the Year (2017); Time 100 Most Influential People (2021)</a:t>
            </a:r>
          </a:p>
        </p:txBody>
      </p:sp>
      <p:sp>
        <p:nvSpPr>
          <p:cNvPr id="10" name="TextBox 9"/>
          <p:cNvSpPr txBox="1"/>
          <p:nvPr/>
        </p:nvSpPr>
        <p:spPr>
          <a:xfrm>
            <a:off x="700887" y="3703320"/>
            <a:ext cx="5029200" cy="320040"/>
          </a:xfrm>
          <a:prstGeom prst="rect">
            <a:avLst/>
          </a:prstGeom>
          <a:noFill/>
        </p:spPr>
        <p:txBody>
          <a:bodyPr wrap="square" lIns="36576" rIns="36576" tIns="14630" bIns="14630">
            <a:spAutoFit/>
          </a:bodyPr>
          <a:lstStyle/>
          <a:p>
            <a:pPr algn="l">
              <a:defRPr sz="1500" b="1">
                <a:solidFill>
                  <a:srgbClr val="183A58"/>
                </a:solidFill>
                <a:latin typeface="Times New Roman"/>
              </a:defRPr>
            </a:pPr>
            <a:r>
              <a:t>Colette Kress</a:t>
            </a:r>
            <a:br/>
            <a:r>
              <a:t>Executive Vice President and CFO</a:t>
            </a:r>
          </a:p>
        </p:txBody>
      </p:sp>
      <p:sp>
        <p:nvSpPr>
          <p:cNvPr id="11" name="TextBox 10"/>
          <p:cNvSpPr txBox="1"/>
          <p:nvPr/>
        </p:nvSpPr>
        <p:spPr>
          <a:xfrm>
            <a:off x="700887" y="4069080"/>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Joined NVIDIA in 2013; oversees global finance, accounting, and investor relations</a:t>
            </a:r>
          </a:p>
        </p:txBody>
      </p:sp>
      <p:sp>
        <p:nvSpPr>
          <p:cNvPr id="12" name="TextBox 11"/>
          <p:cNvSpPr txBox="1"/>
          <p:nvPr/>
        </p:nvSpPr>
        <p:spPr>
          <a:xfrm>
            <a:off x="700887" y="4453128"/>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Previously SVP and CFO of Business Technology at Cisco</a:t>
            </a:r>
          </a:p>
        </p:txBody>
      </p:sp>
      <p:sp>
        <p:nvSpPr>
          <p:cNvPr id="13" name="TextBox 12"/>
          <p:cNvSpPr txBox="1"/>
          <p:nvPr/>
        </p:nvSpPr>
        <p:spPr>
          <a:xfrm>
            <a:off x="700887" y="4837176"/>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Held senior finance roles at Microsoft and Texas Instruments</a:t>
            </a:r>
          </a:p>
        </p:txBody>
      </p:sp>
      <p:sp>
        <p:nvSpPr>
          <p:cNvPr id="14" name="TextBox 13"/>
          <p:cNvSpPr txBox="1"/>
          <p:nvPr/>
        </p:nvSpPr>
        <p:spPr>
          <a:xfrm>
            <a:off x="700887" y="5221224"/>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Bachelor’s in Finance from University of Arizona; MBA from Southern Methodist University</a:t>
            </a:r>
          </a:p>
        </p:txBody>
      </p:sp>
      <p:sp>
        <p:nvSpPr>
          <p:cNvPr id="15" name="TextBox 14"/>
          <p:cNvSpPr txBox="1"/>
          <p:nvPr/>
        </p:nvSpPr>
        <p:spPr>
          <a:xfrm>
            <a:off x="700887" y="5605272"/>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Instrumental in NVIDIA’s capital allocation, M&amp;A, and financial strategy</a:t>
            </a:r>
          </a:p>
        </p:txBody>
      </p:sp>
      <p:sp>
        <p:nvSpPr>
          <p:cNvPr id="16" name="TextBox 15"/>
          <p:cNvSpPr txBox="1"/>
          <p:nvPr/>
        </p:nvSpPr>
        <p:spPr>
          <a:xfrm>
            <a:off x="6461607" y="1325880"/>
            <a:ext cx="5029200" cy="320040"/>
          </a:xfrm>
          <a:prstGeom prst="rect">
            <a:avLst/>
          </a:prstGeom>
          <a:noFill/>
        </p:spPr>
        <p:txBody>
          <a:bodyPr wrap="square" lIns="36576" rIns="36576" tIns="14630" bIns="14630">
            <a:spAutoFit/>
          </a:bodyPr>
          <a:lstStyle/>
          <a:p>
            <a:pPr algn="l">
              <a:defRPr sz="1500" b="1">
                <a:solidFill>
                  <a:srgbClr val="183A58"/>
                </a:solidFill>
                <a:latin typeface="Times New Roman"/>
              </a:defRPr>
            </a:pPr>
            <a:r>
              <a:t>Debora Shoquist</a:t>
            </a:r>
            <a:br/>
            <a:r>
              <a:t>Executive Vice President, Operations</a:t>
            </a:r>
          </a:p>
        </p:txBody>
      </p:sp>
      <p:sp>
        <p:nvSpPr>
          <p:cNvPr id="17" name="TextBox 16"/>
          <p:cNvSpPr txBox="1"/>
          <p:nvPr/>
        </p:nvSpPr>
        <p:spPr>
          <a:xfrm>
            <a:off x="6461607" y="1691640"/>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Joined NVIDIA in 2007; leads global operations, supply chain, and manufacturing</a:t>
            </a:r>
          </a:p>
        </p:txBody>
      </p:sp>
      <p:sp>
        <p:nvSpPr>
          <p:cNvPr id="18" name="TextBox 17"/>
          <p:cNvSpPr txBox="1"/>
          <p:nvPr/>
        </p:nvSpPr>
        <p:spPr>
          <a:xfrm>
            <a:off x="6461607" y="2075688"/>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Previously COO at JDS Uniphase and Quantum</a:t>
            </a:r>
          </a:p>
        </p:txBody>
      </p:sp>
      <p:sp>
        <p:nvSpPr>
          <p:cNvPr id="19" name="TextBox 18"/>
          <p:cNvSpPr txBox="1"/>
          <p:nvPr/>
        </p:nvSpPr>
        <p:spPr>
          <a:xfrm>
            <a:off x="6461607" y="2459736"/>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Expert in scaling high-tech manufacturing and operational efficiency</a:t>
            </a:r>
          </a:p>
        </p:txBody>
      </p:sp>
      <p:sp>
        <p:nvSpPr>
          <p:cNvPr id="20" name="TextBox 19"/>
          <p:cNvSpPr txBox="1"/>
          <p:nvPr/>
        </p:nvSpPr>
        <p:spPr>
          <a:xfrm>
            <a:off x="6461607" y="2843784"/>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Bachelor’s in Electrical Engineering from Kansas State University</a:t>
            </a:r>
          </a:p>
        </p:txBody>
      </p:sp>
      <p:sp>
        <p:nvSpPr>
          <p:cNvPr id="21" name="TextBox 20"/>
          <p:cNvSpPr txBox="1"/>
          <p:nvPr/>
        </p:nvSpPr>
        <p:spPr>
          <a:xfrm>
            <a:off x="6461607" y="3227832"/>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Key driver of NVIDIA’s fabless model and supply chain resilience</a:t>
            </a:r>
          </a:p>
        </p:txBody>
      </p:sp>
      <p:sp>
        <p:nvSpPr>
          <p:cNvPr id="22" name="TextBox 21"/>
          <p:cNvSpPr txBox="1"/>
          <p:nvPr/>
        </p:nvSpPr>
        <p:spPr>
          <a:xfrm>
            <a:off x="6461607" y="3703320"/>
            <a:ext cx="5029200" cy="320040"/>
          </a:xfrm>
          <a:prstGeom prst="rect">
            <a:avLst/>
          </a:prstGeom>
          <a:noFill/>
        </p:spPr>
        <p:txBody>
          <a:bodyPr wrap="square" lIns="36576" rIns="36576" tIns="14630" bIns="14630">
            <a:spAutoFit/>
          </a:bodyPr>
          <a:lstStyle/>
          <a:p>
            <a:pPr algn="l">
              <a:defRPr sz="1500" b="1">
                <a:solidFill>
                  <a:srgbClr val="183A58"/>
                </a:solidFill>
                <a:latin typeface="Times New Roman"/>
              </a:defRPr>
            </a:pPr>
            <a:r>
              <a:t>Tim Teter</a:t>
            </a:r>
            <a:br/>
            <a:r>
              <a:t>Executive Vice President, General Counsel and Secretary</a:t>
            </a:r>
          </a:p>
        </p:txBody>
      </p:sp>
      <p:sp>
        <p:nvSpPr>
          <p:cNvPr id="23" name="TextBox 22"/>
          <p:cNvSpPr txBox="1"/>
          <p:nvPr/>
        </p:nvSpPr>
        <p:spPr>
          <a:xfrm>
            <a:off x="6461607" y="4069080"/>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Joined NVIDIA in 2017; oversees legal, compliance, and corporate governance</a:t>
            </a:r>
          </a:p>
        </p:txBody>
      </p:sp>
      <p:sp>
        <p:nvSpPr>
          <p:cNvPr id="24" name="TextBox 23"/>
          <p:cNvSpPr txBox="1"/>
          <p:nvPr/>
        </p:nvSpPr>
        <p:spPr>
          <a:xfrm>
            <a:off x="6461607" y="4453128"/>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Former partner at Cooley LLP, specializing in technology law</a:t>
            </a:r>
          </a:p>
        </p:txBody>
      </p:sp>
      <p:sp>
        <p:nvSpPr>
          <p:cNvPr id="25" name="TextBox 24"/>
          <p:cNvSpPr txBox="1"/>
          <p:nvPr/>
        </p:nvSpPr>
        <p:spPr>
          <a:xfrm>
            <a:off x="6461607" y="4837176"/>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J.D. from Stanford Law School</a:t>
            </a:r>
          </a:p>
        </p:txBody>
      </p:sp>
      <p:sp>
        <p:nvSpPr>
          <p:cNvPr id="26" name="TextBox 25"/>
          <p:cNvSpPr txBox="1"/>
          <p:nvPr/>
        </p:nvSpPr>
        <p:spPr>
          <a:xfrm>
            <a:off x="6461607" y="5221224"/>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Expert in IP, M&amp;A, and regulatory strategy</a:t>
            </a:r>
          </a:p>
        </p:txBody>
      </p:sp>
      <p:sp>
        <p:nvSpPr>
          <p:cNvPr id="27" name="TextBox 26"/>
          <p:cNvSpPr txBox="1"/>
          <p:nvPr/>
        </p:nvSpPr>
        <p:spPr>
          <a:xfrm>
            <a:off x="6461607" y="5605272"/>
            <a:ext cx="5029200" cy="329184"/>
          </a:xfrm>
          <a:prstGeom prst="rect">
            <a:avLst/>
          </a:prstGeom>
          <a:noFill/>
        </p:spPr>
        <p:txBody>
          <a:bodyPr wrap="square" lIns="36576" rIns="36576" tIns="10972" bIns="10972"/>
          <a:lstStyle/>
          <a:p>
            <a:pPr algn="l">
              <a:lnSpc>
                <a:spcPct val="120000"/>
              </a:lnSpc>
              <a:defRPr sz="1200">
                <a:solidFill>
                  <a:srgbClr val="404040"/>
                </a:solidFill>
                <a:latin typeface="Times New Roman"/>
              </a:defRPr>
            </a:pPr>
            <a:r>
              <a:t>• Leads NVIDIA’s global legal and compliance initiatives</a:t>
            </a:r>
          </a:p>
        </p:txBody>
      </p:sp>
      <p:sp>
        <p:nvSpPr>
          <p:cNvPr id="28" name="TextBox 27"/>
          <p:cNvSpPr txBox="1"/>
          <p:nvPr/>
        </p:nvSpPr>
        <p:spPr>
          <a:xfrm>
            <a:off x="365760" y="6355080"/>
            <a:ext cx="5486400" cy="365760"/>
          </a:xfrm>
          <a:prstGeom prst="rect">
            <a:avLst/>
          </a:prstGeom>
          <a:noFill/>
        </p:spPr>
        <p:txBody>
          <a:bodyPr wrap="none" lIns="45720" rIns="45720" anchor="ctr">
            <a:spAutoFit/>
          </a:bodyPr>
          <a:lstStyle/>
          <a:p>
            <a:pPr algn="l">
              <a:defRPr sz="1000">
                <a:solidFill>
                  <a:srgbClr val="808080"/>
                </a:solidFill>
                <a:latin typeface="Times New Roman"/>
              </a:defRPr>
            </a:pPr>
            <a:r>
              <a:t>Confidential | September 12, 2025</a:t>
            </a:r>
          </a:p>
        </p:txBody>
      </p:sp>
      <p:sp>
        <p:nvSpPr>
          <p:cNvPr id="29" name="TextBox 28"/>
          <p:cNvSpPr txBox="1"/>
          <p:nvPr/>
        </p:nvSpPr>
        <p:spPr>
          <a:xfrm>
            <a:off x="8686800" y="6355080"/>
            <a:ext cx="2926080" cy="365760"/>
          </a:xfrm>
          <a:prstGeom prst="rect">
            <a:avLst/>
          </a:prstGeom>
          <a:noFill/>
        </p:spPr>
        <p:txBody>
          <a:bodyPr wrap="none" lIns="45720" rIns="45720" anchor="ctr">
            <a:spAutoFit/>
          </a:bodyPr>
          <a:lstStyle/>
          <a:p>
            <a:pPr algn="r">
              <a:defRPr sz="1000">
                <a:solidFill>
                  <a:srgbClr val="808080"/>
                </a:solidFill>
                <a:latin typeface="Times New Roman"/>
              </a:defRPr>
            </a:pPr>
            <a:r>
              <a:t>NVIDIA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Growth Strategy &amp; Projections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280160"/>
            <a:ext cx="5486400" cy="274320"/>
          </a:xfrm>
          <a:prstGeom prst="rect">
            <a:avLst/>
          </a:prstGeom>
          <a:noFill/>
          <a:ln>
            <a:noFill/>
          </a:ln>
          <a:effectLst/>
        </p:spPr>
        <p:txBody>
          <a:bodyPr wrap="square">
            <a:spAutoFit/>
          </a:bodyPr>
          <a:lstStyle/>
          <a:p>
            <a:pPr algn="l"/>
            <a:r>
              <a:rPr sz="1400" b="1">
                <a:solidFill>
                  <a:srgbClr val="183A58"/>
                </a:solidFill>
                <a:latin typeface="Times New Roman"/>
              </a:rPr>
              <a:t>Multi-Pronged Growth Strategy</a:t>
            </a:r>
          </a:p>
        </p:txBody>
      </p:sp>
      <p:sp>
        <p:nvSpPr>
          <p:cNvPr id="5" name="Oval 4"/>
          <p:cNvSpPr/>
          <p:nvPr/>
        </p:nvSpPr>
        <p:spPr>
          <a:xfrm>
            <a:off x="640080" y="164592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77240" y="1600200"/>
            <a:ext cx="5029200" cy="274320"/>
          </a:xfrm>
          <a:prstGeom prst="rect">
            <a:avLst/>
          </a:prstGeom>
          <a:noFill/>
          <a:ln>
            <a:noFill/>
          </a:ln>
          <a:effectLst/>
        </p:spPr>
        <p:txBody>
          <a:bodyPr wrap="square">
            <a:spAutoFit/>
          </a:bodyPr>
          <a:lstStyle/>
          <a:p>
            <a:pPr algn="l"/>
            <a:r>
              <a:rPr sz="900" b="0">
                <a:solidFill>
                  <a:srgbClr val="404040"/>
                </a:solidFill>
                <a:latin typeface="Times New Roman"/>
              </a:rPr>
              <a:t>Accelerate next-generation GPU and AI accelerator launches (Blackwell, Rubin) to maintain technological leadership.[2]</a:t>
            </a:r>
          </a:p>
        </p:txBody>
      </p:sp>
      <p:sp>
        <p:nvSpPr>
          <p:cNvPr id="7" name="Oval 6"/>
          <p:cNvSpPr/>
          <p:nvPr/>
        </p:nvSpPr>
        <p:spPr>
          <a:xfrm>
            <a:off x="640080" y="196596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77240" y="1920240"/>
            <a:ext cx="5029200" cy="274320"/>
          </a:xfrm>
          <a:prstGeom prst="rect">
            <a:avLst/>
          </a:prstGeom>
          <a:noFill/>
          <a:ln>
            <a:noFill/>
          </a:ln>
          <a:effectLst/>
        </p:spPr>
        <p:txBody>
          <a:bodyPr wrap="square">
            <a:spAutoFit/>
          </a:bodyPr>
          <a:lstStyle/>
          <a:p>
            <a:pPr algn="l"/>
            <a:r>
              <a:rPr sz="900" b="0">
                <a:solidFill>
                  <a:srgbClr val="404040"/>
                </a:solidFill>
                <a:latin typeface="Times New Roman"/>
              </a:rPr>
              <a:t>Expand data center solutions and AI infrastructure partnerships with hyperscalers (AWS, Google, Microsoft) and sovereign cloud initiatives.[1][2]</a:t>
            </a:r>
          </a:p>
        </p:txBody>
      </p:sp>
      <p:sp>
        <p:nvSpPr>
          <p:cNvPr id="9" name="Oval 8"/>
          <p:cNvSpPr/>
          <p:nvPr/>
        </p:nvSpPr>
        <p:spPr>
          <a:xfrm>
            <a:off x="640080" y="228600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77240" y="2240280"/>
            <a:ext cx="5029200" cy="274320"/>
          </a:xfrm>
          <a:prstGeom prst="rect">
            <a:avLst/>
          </a:prstGeom>
          <a:noFill/>
          <a:ln>
            <a:noFill/>
          </a:ln>
          <a:effectLst/>
        </p:spPr>
        <p:txBody>
          <a:bodyPr wrap="square">
            <a:spAutoFit/>
          </a:bodyPr>
          <a:lstStyle/>
          <a:p>
            <a:pPr algn="l"/>
            <a:r>
              <a:rPr sz="900" b="0">
                <a:solidFill>
                  <a:srgbClr val="404040"/>
                </a:solidFill>
                <a:latin typeface="Times New Roman"/>
              </a:rPr>
              <a:t>Broaden software monetization via CUDA, AI Enterprise, and vertical-specific platforms for healthcare, automotive, and robotics.[1]</a:t>
            </a:r>
          </a:p>
        </p:txBody>
      </p:sp>
      <p:sp>
        <p:nvSpPr>
          <p:cNvPr id="11" name="Oval 10"/>
          <p:cNvSpPr/>
          <p:nvPr/>
        </p:nvSpPr>
        <p:spPr>
          <a:xfrm>
            <a:off x="640080" y="2606039"/>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77240" y="2560319"/>
            <a:ext cx="5029200" cy="274320"/>
          </a:xfrm>
          <a:prstGeom prst="rect">
            <a:avLst/>
          </a:prstGeom>
          <a:noFill/>
          <a:ln>
            <a:noFill/>
          </a:ln>
          <a:effectLst/>
        </p:spPr>
        <p:txBody>
          <a:bodyPr wrap="square">
            <a:spAutoFit/>
          </a:bodyPr>
          <a:lstStyle/>
          <a:p>
            <a:pPr algn="l"/>
            <a:r>
              <a:rPr sz="900" b="0">
                <a:solidFill>
                  <a:srgbClr val="404040"/>
                </a:solidFill>
                <a:latin typeface="Times New Roman"/>
              </a:rPr>
              <a:t>Invest $23B+ annually in R&amp;D to advance neuromorphic, edge AI, and robotics architectures.[1]</a:t>
            </a:r>
          </a:p>
        </p:txBody>
      </p:sp>
      <p:sp>
        <p:nvSpPr>
          <p:cNvPr id="13" name="Oval 12"/>
          <p:cNvSpPr/>
          <p:nvPr/>
        </p:nvSpPr>
        <p:spPr>
          <a:xfrm>
            <a:off x="640080" y="292608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777240" y="2880360"/>
            <a:ext cx="5029200" cy="274320"/>
          </a:xfrm>
          <a:prstGeom prst="rect">
            <a:avLst/>
          </a:prstGeom>
          <a:noFill/>
          <a:ln>
            <a:noFill/>
          </a:ln>
          <a:effectLst/>
        </p:spPr>
        <p:txBody>
          <a:bodyPr wrap="square">
            <a:spAutoFit/>
          </a:bodyPr>
          <a:lstStyle/>
          <a:p>
            <a:pPr algn="l"/>
            <a:r>
              <a:rPr sz="900" b="0">
                <a:solidFill>
                  <a:srgbClr val="404040"/>
                </a:solidFill>
                <a:latin typeface="Times New Roman"/>
              </a:rPr>
              <a:t>Drive adoption in automotive (ADAS, autonomous driving) and industrial automation through tailored AI platforms.[1]</a:t>
            </a:r>
          </a:p>
        </p:txBody>
      </p:sp>
      <p:sp>
        <p:nvSpPr>
          <p:cNvPr id="15" name="Oval 14"/>
          <p:cNvSpPr/>
          <p:nvPr/>
        </p:nvSpPr>
        <p:spPr>
          <a:xfrm>
            <a:off x="640080" y="324612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777240" y="3200400"/>
            <a:ext cx="5029200" cy="274320"/>
          </a:xfrm>
          <a:prstGeom prst="rect">
            <a:avLst/>
          </a:prstGeom>
          <a:noFill/>
          <a:ln>
            <a:noFill/>
          </a:ln>
          <a:effectLst/>
        </p:spPr>
        <p:txBody>
          <a:bodyPr wrap="square">
            <a:spAutoFit/>
          </a:bodyPr>
          <a:lstStyle/>
          <a:p>
            <a:pPr algn="l"/>
            <a:r>
              <a:rPr sz="900" b="0">
                <a:solidFill>
                  <a:srgbClr val="404040"/>
                </a:solidFill>
                <a:latin typeface="Times New Roman"/>
              </a:rPr>
              <a:t>Pursue strategic M&amp;A and ecosystem investments to reinforce developer engagement and accelerate platform stickiness.</a:t>
            </a:r>
          </a:p>
        </p:txBody>
      </p:sp>
      <p:graphicFrame>
        <p:nvGraphicFramePr>
          <p:cNvPr id="17" name="Chart 16"/>
          <p:cNvGraphicFramePr>
            <a:graphicFrameLocks noGrp="1"/>
          </p:cNvGraphicFramePr>
          <p:nvPr/>
        </p:nvGraphicFramePr>
        <p:xfrm>
          <a:off x="6858000" y="1280160"/>
          <a:ext cx="5029200" cy="2011680"/>
        </p:xfrm>
        <a:graphic>
          <a:graphicData uri="http://schemas.openxmlformats.org/drawingml/2006/chart">
            <c:chart xmlns:c="http://schemas.openxmlformats.org/drawingml/2006/chart" r:id="rId2"/>
          </a:graphicData>
        </a:graphic>
      </p:graphicFrame>
      <p:sp>
        <p:nvSpPr>
          <p:cNvPr id="18" name="TextBox 17"/>
          <p:cNvSpPr txBox="1"/>
          <p:nvPr/>
        </p:nvSpPr>
        <p:spPr>
          <a:xfrm>
            <a:off x="6858000" y="3291840"/>
            <a:ext cx="5029200" cy="182880"/>
          </a:xfrm>
          <a:prstGeom prst="rect">
            <a:avLst/>
          </a:prstGeom>
          <a:noFill/>
          <a:ln>
            <a:noFill/>
          </a:ln>
          <a:effectLst/>
        </p:spPr>
        <p:txBody>
          <a:bodyPr wrap="square">
            <a:spAutoFit/>
          </a:bodyPr>
          <a:lstStyle/>
          <a:p>
            <a:pPr algn="l"/>
            <a:r>
              <a:rPr sz="1200" b="1">
                <a:solidFill>
                  <a:srgbClr val="183A58"/>
                </a:solidFill>
                <a:latin typeface="Times New Roman"/>
              </a:rPr>
              <a:t>Revenue &amp; EBITDA Projections</a:t>
            </a:r>
          </a:p>
        </p:txBody>
      </p:sp>
      <p:sp>
        <p:nvSpPr>
          <p:cNvPr id="19" name="TextBox 18"/>
          <p:cNvSpPr txBox="1"/>
          <p:nvPr/>
        </p:nvSpPr>
        <p:spPr>
          <a:xfrm>
            <a:off x="6858000" y="3566160"/>
            <a:ext cx="5029200" cy="182880"/>
          </a:xfrm>
          <a:prstGeom prst="rect">
            <a:avLst/>
          </a:prstGeom>
          <a:noFill/>
          <a:ln>
            <a:noFill/>
          </a:ln>
          <a:effectLst/>
        </p:spPr>
        <p:txBody>
          <a:bodyPr wrap="square">
            <a:spAutoFit/>
          </a:bodyPr>
          <a:lstStyle/>
          <a:p>
            <a:pPr algn="l"/>
            <a:r>
              <a:rPr sz="1000" b="0">
                <a:solidFill>
                  <a:srgbClr val="404040"/>
                </a:solidFill>
                <a:latin typeface="Times New Roman"/>
              </a:rPr>
              <a:t>■ Revenue (USD millions)  ■ EBITDA (USD millions)</a:t>
            </a:r>
          </a:p>
        </p:txBody>
      </p:sp>
      <p:sp>
        <p:nvSpPr>
          <p:cNvPr id="20" name="TextBox 19"/>
          <p:cNvSpPr txBox="1"/>
          <p:nvPr/>
        </p:nvSpPr>
        <p:spPr>
          <a:xfrm>
            <a:off x="457200" y="4023360"/>
            <a:ext cx="11430000" cy="274320"/>
          </a:xfrm>
          <a:prstGeom prst="rect">
            <a:avLst/>
          </a:prstGeom>
          <a:noFill/>
          <a:ln>
            <a:noFill/>
          </a:ln>
          <a:effectLst/>
        </p:spPr>
        <p:txBody>
          <a:bodyPr wrap="square">
            <a:spAutoFit/>
          </a:bodyPr>
          <a:lstStyle/>
          <a:p>
            <a:pPr algn="l"/>
            <a:r>
              <a:rPr sz="1400" b="1">
                <a:solidFill>
                  <a:srgbClr val="183A58"/>
                </a:solidFill>
                <a:latin typeface="Times New Roman"/>
              </a:rPr>
              <a:t>Key Planning Assumptions</a:t>
            </a:r>
          </a:p>
        </p:txBody>
      </p:sp>
      <p:sp>
        <p:nvSpPr>
          <p:cNvPr id="21" name="Oval 20"/>
          <p:cNvSpPr/>
          <p:nvPr/>
        </p:nvSpPr>
        <p:spPr>
          <a:xfrm>
            <a:off x="640080" y="438912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777240" y="4343400"/>
            <a:ext cx="5303520" cy="228600"/>
          </a:xfrm>
          <a:prstGeom prst="rect">
            <a:avLst/>
          </a:prstGeom>
          <a:noFill/>
          <a:ln>
            <a:noFill/>
          </a:ln>
          <a:effectLst/>
        </p:spPr>
        <p:txBody>
          <a:bodyPr wrap="square">
            <a:spAutoFit/>
          </a:bodyPr>
          <a:lstStyle/>
          <a:p>
            <a:pPr algn="l"/>
            <a:r>
              <a:rPr sz="900" b="0">
                <a:solidFill>
                  <a:srgbClr val="404040"/>
                </a:solidFill>
                <a:latin typeface="Times New Roman"/>
              </a:rPr>
              <a:t>Market growth projections and economic indicators</a:t>
            </a:r>
          </a:p>
        </p:txBody>
      </p:sp>
      <p:sp>
        <p:nvSpPr>
          <p:cNvPr id="23" name="Oval 22"/>
          <p:cNvSpPr/>
          <p:nvPr/>
        </p:nvSpPr>
        <p:spPr>
          <a:xfrm>
            <a:off x="640080" y="466344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777240" y="4617720"/>
            <a:ext cx="5303520" cy="228600"/>
          </a:xfrm>
          <a:prstGeom prst="rect">
            <a:avLst/>
          </a:prstGeom>
          <a:noFill/>
          <a:ln>
            <a:noFill/>
          </a:ln>
          <a:effectLst/>
        </p:spPr>
        <p:txBody>
          <a:bodyPr wrap="square">
            <a:spAutoFit/>
          </a:bodyPr>
          <a:lstStyle/>
          <a:p>
            <a:pPr algn="l"/>
            <a:r>
              <a:rPr sz="900" b="0">
                <a:solidFill>
                  <a:srgbClr val="404040"/>
                </a:solidFill>
                <a:latin typeface="Times New Roman"/>
              </a:rPr>
              <a:t>Regulatory environment and compliance requirements</a:t>
            </a:r>
          </a:p>
        </p:txBody>
      </p:sp>
      <p:sp>
        <p:nvSpPr>
          <p:cNvPr id="25" name="Oval 24"/>
          <p:cNvSpPr/>
          <p:nvPr/>
        </p:nvSpPr>
        <p:spPr>
          <a:xfrm>
            <a:off x="640080" y="4937759"/>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777240" y="4892039"/>
            <a:ext cx="5303520" cy="228600"/>
          </a:xfrm>
          <a:prstGeom prst="rect">
            <a:avLst/>
          </a:prstGeom>
          <a:noFill/>
          <a:ln>
            <a:noFill/>
          </a:ln>
          <a:effectLst/>
        </p:spPr>
        <p:txBody>
          <a:bodyPr wrap="square">
            <a:spAutoFit/>
          </a:bodyPr>
          <a:lstStyle/>
          <a:p>
            <a:pPr algn="l"/>
            <a:r>
              <a:rPr sz="900" b="0">
                <a:solidFill>
                  <a:srgbClr val="404040"/>
                </a:solidFill>
                <a:latin typeface="Times New Roman"/>
              </a:rPr>
              <a:t>Technology adoption and digital transformation ROI</a:t>
            </a:r>
          </a:p>
        </p:txBody>
      </p:sp>
      <p:sp>
        <p:nvSpPr>
          <p:cNvPr id="27" name="Oval 26"/>
          <p:cNvSpPr/>
          <p:nvPr/>
        </p:nvSpPr>
        <p:spPr>
          <a:xfrm>
            <a:off x="6583680" y="438912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6720840" y="4343400"/>
            <a:ext cx="5303520" cy="228600"/>
          </a:xfrm>
          <a:prstGeom prst="rect">
            <a:avLst/>
          </a:prstGeom>
          <a:noFill/>
          <a:ln>
            <a:noFill/>
          </a:ln>
          <a:effectLst/>
        </p:spPr>
        <p:txBody>
          <a:bodyPr wrap="square">
            <a:spAutoFit/>
          </a:bodyPr>
          <a:lstStyle/>
          <a:p>
            <a:pPr algn="l"/>
            <a:r>
              <a:rPr sz="900" b="0">
                <a:solidFill>
                  <a:srgbClr val="404040"/>
                </a:solidFill>
                <a:latin typeface="Times New Roman"/>
              </a:rPr>
              <a:t>Capital allocation and investment priorities</a:t>
            </a:r>
          </a:p>
        </p:txBody>
      </p:sp>
      <p:sp>
        <p:nvSpPr>
          <p:cNvPr id="29" name="Oval 28"/>
          <p:cNvSpPr/>
          <p:nvPr/>
        </p:nvSpPr>
        <p:spPr>
          <a:xfrm>
            <a:off x="6583680" y="466344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TextBox 29"/>
          <p:cNvSpPr txBox="1"/>
          <p:nvPr/>
        </p:nvSpPr>
        <p:spPr>
          <a:xfrm>
            <a:off x="6720840" y="4617720"/>
            <a:ext cx="5303520" cy="228600"/>
          </a:xfrm>
          <a:prstGeom prst="rect">
            <a:avLst/>
          </a:prstGeom>
          <a:noFill/>
          <a:ln>
            <a:noFill/>
          </a:ln>
          <a:effectLst/>
        </p:spPr>
        <p:txBody>
          <a:bodyPr wrap="square">
            <a:spAutoFit/>
          </a:bodyPr>
          <a:lstStyle/>
          <a:p>
            <a:pPr algn="l"/>
            <a:r>
              <a:rPr sz="900" b="0">
                <a:solidFill>
                  <a:srgbClr val="404040"/>
                </a:solidFill>
                <a:latin typeface="Times New Roman"/>
              </a:rPr>
              <a:t>ESG commitments and sustainability targets</a:t>
            </a:r>
          </a:p>
        </p:txBody>
      </p:sp>
      <p:sp>
        <p:nvSpPr>
          <p:cNvPr id="31" name="Oval 30"/>
          <p:cNvSpPr/>
          <p:nvPr/>
        </p:nvSpPr>
        <p:spPr>
          <a:xfrm>
            <a:off x="6583680" y="4937759"/>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6720840" y="4892039"/>
            <a:ext cx="5303520" cy="228600"/>
          </a:xfrm>
          <a:prstGeom prst="rect">
            <a:avLst/>
          </a:prstGeom>
          <a:noFill/>
          <a:ln>
            <a:noFill/>
          </a:ln>
          <a:effectLst/>
        </p:spPr>
        <p:txBody>
          <a:bodyPr wrap="square">
            <a:spAutoFit/>
          </a:bodyPr>
          <a:lstStyle/>
          <a:p>
            <a:pPr algn="l"/>
            <a:r>
              <a:rPr sz="900" b="0">
                <a:solidFill>
                  <a:srgbClr val="404040"/>
                </a:solidFill>
                <a:latin typeface="Times New Roman"/>
              </a:rPr>
              <a:t>Competitive positioning and market dynamics</a:t>
            </a:r>
          </a:p>
        </p:txBody>
      </p:sp>
      <p:sp>
        <p:nvSpPr>
          <p:cNvPr id="33" name="TextBox 32"/>
          <p:cNvSpPr txBox="1"/>
          <p:nvPr/>
        </p:nvSpPr>
        <p:spPr>
          <a:xfrm>
            <a:off x="457200" y="6400800"/>
            <a:ext cx="54864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34" name="TextBox 33"/>
          <p:cNvSpPr txBox="1"/>
          <p:nvPr/>
        </p:nvSpPr>
        <p:spPr>
          <a:xfrm>
            <a:off x="9144000" y="6400800"/>
            <a:ext cx="27432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Competitive Positioning</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188720"/>
            <a:ext cx="5486400" cy="274320"/>
          </a:xfrm>
          <a:prstGeom prst="rect">
            <a:avLst/>
          </a:prstGeom>
          <a:noFill/>
          <a:ln>
            <a:noFill/>
          </a:ln>
          <a:effectLst/>
        </p:spPr>
        <p:txBody>
          <a:bodyPr wrap="square">
            <a:spAutoFit/>
          </a:bodyPr>
          <a:lstStyle/>
          <a:p>
            <a:pPr algn="l"/>
            <a:r>
              <a:rPr sz="1400" b="1">
                <a:solidFill>
                  <a:srgbClr val="183A58"/>
                </a:solidFill>
                <a:latin typeface="Times New Roman"/>
              </a:rPr>
              <a:t>Revenue Comparison vs. Competitors</a:t>
            </a:r>
          </a:p>
        </p:txBody>
      </p:sp>
      <p:graphicFrame>
        <p:nvGraphicFramePr>
          <p:cNvPr id="5" name="Chart 4"/>
          <p:cNvGraphicFramePr>
            <a:graphicFrameLocks noGrp="1"/>
          </p:cNvGraphicFramePr>
          <p:nvPr/>
        </p:nvGraphicFramePr>
        <p:xfrm>
          <a:off x="457200" y="1554480"/>
          <a:ext cx="5486400" cy="2286000"/>
        </p:xfrm>
        <a:graphic>
          <a:graphicData uri="http://schemas.openxmlformats.org/drawingml/2006/chart">
            <c:chart xmlns:c="http://schemas.openxmlformats.org/drawingml/2006/chart" r:id="rId2"/>
          </a:graphicData>
        </a:graphic>
      </p:graphicFrame>
      <p:sp>
        <p:nvSpPr>
          <p:cNvPr id="6" name="TextBox 5"/>
          <p:cNvSpPr txBox="1"/>
          <p:nvPr/>
        </p:nvSpPr>
        <p:spPr>
          <a:xfrm>
            <a:off x="6858000" y="1188720"/>
            <a:ext cx="5029200" cy="274320"/>
          </a:xfrm>
          <a:prstGeom prst="rect">
            <a:avLst/>
          </a:prstGeom>
          <a:noFill/>
          <a:ln>
            <a:noFill/>
          </a:ln>
          <a:effectLst/>
        </p:spPr>
        <p:txBody>
          <a:bodyPr wrap="square">
            <a:spAutoFit/>
          </a:bodyPr>
          <a:lstStyle/>
          <a:p>
            <a:pPr algn="l"/>
            <a:r>
              <a:rPr sz="1400" b="1">
                <a:solidFill>
                  <a:srgbClr val="183A58"/>
                </a:solidFill>
                <a:latin typeface="Times New Roman"/>
              </a:rPr>
              <a:t>Competitive Assessment</a:t>
            </a:r>
          </a:p>
        </p:txBody>
      </p:sp>
      <p:graphicFrame>
        <p:nvGraphicFramePr>
          <p:cNvPr id="7" name="Table 6"/>
          <p:cNvGraphicFramePr>
            <a:graphicFrameLocks noGrp="1"/>
          </p:cNvGraphicFramePr>
          <p:nvPr/>
        </p:nvGraphicFramePr>
        <p:xfrm>
          <a:off x="6858000" y="1554480"/>
          <a:ext cx="4572000" cy="1371600"/>
        </p:xfrm>
        <a:graphic>
          <a:graphicData uri="http://schemas.openxmlformats.org/drawingml/2006/table">
            <a:tbl>
              <a:tblPr firstRow="1" bandRow="1">
                <a:tableStyleId>{5C22544A-7EE6-4342-B048-85BDC9FD1C3A}</a:tableStyleId>
              </a:tblPr>
              <a:tblGrid>
                <a:gridCol w="1188720"/>
                <a:gridCol w="914400"/>
                <a:gridCol w="914400"/>
                <a:gridCol w="822960"/>
                <a:gridCol w="731520"/>
              </a:tblGrid>
              <a:tr h="1371600">
                <a:tc>
                  <a:txBody>
                    <a:bodyPr/>
                    <a:lstStyle/>
                    <a:p>
                      <a:pPr algn="ctr"/>
                      <a:r>
                        <a:rPr sz="800" b="1">
                          <a:solidFill>
                            <a:srgbClr val="FFFFFF"/>
                          </a:solidFill>
                          <a:latin typeface="Times New Roman"/>
                        </a:rPr>
                        <a:t>Company</a:t>
                      </a:r>
                    </a:p>
                  </a:txBody>
                  <a:tcPr marL="45720" marR="45720" marT="45720" marB="45720">
                    <a:solidFill>
                      <a:srgbClr val="183A58"/>
                    </a:solidFill>
                  </a:tcPr>
                </a:tc>
                <a:tc>
                  <a:txBody>
                    <a:bodyPr/>
                    <a:lstStyle/>
                    <a:p>
                      <a:pPr algn="ctr"/>
                      <a:r>
                        <a:rPr sz="800" b="1">
                          <a:solidFill>
                            <a:srgbClr val="FFFFFF"/>
                          </a:solidFill>
                          <a:latin typeface="Times New Roman"/>
                        </a:rPr>
                        <a:t>Market Focus</a:t>
                      </a:r>
                    </a:p>
                  </a:txBody>
                  <a:tcPr marL="45720" marR="45720" marT="45720" marB="45720">
                    <a:solidFill>
                      <a:srgbClr val="183A58"/>
                    </a:solidFill>
                  </a:tcPr>
                </a:tc>
                <a:tc>
                  <a:txBody>
                    <a:bodyPr/>
                    <a:lstStyle/>
                    <a:p>
                      <a:pPr algn="ctr"/>
                      <a:r>
                        <a:rPr sz="800" b="1">
                          <a:solidFill>
                            <a:srgbClr val="FFFFFF"/>
                          </a:solidFill>
                          <a:latin typeface="Times New Roman"/>
                        </a:rPr>
                        <a:t>Product Quality</a:t>
                      </a:r>
                    </a:p>
                  </a:txBody>
                  <a:tcPr marL="45720" marR="45720" marT="45720" marB="45720">
                    <a:solidFill>
                      <a:srgbClr val="183A58"/>
                    </a:solidFill>
                  </a:tcPr>
                </a:tc>
                <a:tc>
                  <a:txBody>
                    <a:bodyPr/>
                    <a:lstStyle/>
                    <a:p>
                      <a:pPr algn="ctr"/>
                      <a:r>
                        <a:rPr sz="800" b="1">
                          <a:solidFill>
                            <a:srgbClr val="FFFFFF"/>
                          </a:solidFill>
                          <a:latin typeface="Times New Roman"/>
                        </a:rPr>
                        <a:t>Enterprise Adoption</a:t>
                      </a:r>
                    </a:p>
                  </a:txBody>
                  <a:tcPr marL="45720" marR="45720" marT="45720" marB="45720">
                    <a:solidFill>
                      <a:srgbClr val="183A58"/>
                    </a:solidFill>
                  </a:tcPr>
                </a:tc>
                <a:tc>
                  <a:txBody>
                    <a:bodyPr/>
                    <a:lstStyle/>
                    <a:p>
                      <a:pPr algn="ctr"/>
                      <a:r>
                        <a:rPr sz="800" b="1">
                          <a:solidFill>
                            <a:srgbClr val="FFFFFF"/>
                          </a:solidFill>
                          <a:latin typeface="Times New Roman"/>
                        </a:rPr>
                        <a:t>Innovation</a:t>
                      </a:r>
                    </a:p>
                  </a:txBody>
                  <a:tcPr marL="45720" marR="45720" marT="45720" marB="45720">
                    <a:solidFill>
                      <a:srgbClr val="183A58"/>
                    </a:solidFill>
                  </a:tcPr>
                </a:tc>
              </a:tr>
            </a:tbl>
          </a:graphicData>
        </a:graphic>
      </p:graphicFrame>
      <p:sp>
        <p:nvSpPr>
          <p:cNvPr id="8" name="TextBox 7"/>
          <p:cNvSpPr txBox="1"/>
          <p:nvPr/>
        </p:nvSpPr>
        <p:spPr>
          <a:xfrm>
            <a:off x="6217920" y="3657600"/>
            <a:ext cx="5486400" cy="182880"/>
          </a:xfrm>
          <a:prstGeom prst="rect">
            <a:avLst/>
          </a:prstGeom>
          <a:noFill/>
          <a:ln>
            <a:noFill/>
          </a:ln>
          <a:effectLst/>
        </p:spPr>
        <p:txBody>
          <a:bodyPr wrap="square">
            <a:spAutoFit/>
          </a:bodyPr>
          <a:lstStyle/>
          <a:p>
            <a:pPr algn="l"/>
            <a:r>
              <a:rPr sz="800" b="0">
                <a:solidFill>
                  <a:srgbClr val="404040"/>
                </a:solidFill>
                <a:latin typeface="Times New Roman"/>
              </a:rPr>
              <a:t>Source: Management estimates, competitor websites, July 2024 [Medium Confidence]</a:t>
            </a:r>
          </a:p>
        </p:txBody>
      </p:sp>
      <p:sp>
        <p:nvSpPr>
          <p:cNvPr id="9" name="TextBox 8"/>
          <p:cNvSpPr txBox="1"/>
          <p:nvPr/>
        </p:nvSpPr>
        <p:spPr>
          <a:xfrm>
            <a:off x="457200" y="4114800"/>
            <a:ext cx="5486400" cy="274320"/>
          </a:xfrm>
          <a:prstGeom prst="rect">
            <a:avLst/>
          </a:prstGeom>
          <a:noFill/>
          <a:ln>
            <a:noFill/>
          </a:ln>
          <a:effectLst/>
        </p:spPr>
        <p:txBody>
          <a:bodyPr wrap="square">
            <a:spAutoFit/>
          </a:bodyPr>
          <a:lstStyle/>
          <a:p>
            <a:pPr algn="l"/>
            <a:r>
              <a:rPr sz="1400" b="1">
                <a:solidFill>
                  <a:srgbClr val="183A58"/>
                </a:solidFill>
                <a:latin typeface="Times New Roman"/>
              </a:rPr>
              <a:t>Barriers to Entry</a:t>
            </a:r>
          </a:p>
        </p:txBody>
      </p:sp>
      <p:sp>
        <p:nvSpPr>
          <p:cNvPr id="10" name="Oval 9"/>
          <p:cNvSpPr/>
          <p:nvPr/>
        </p:nvSpPr>
        <p:spPr>
          <a:xfrm>
            <a:off x="640080" y="4480560"/>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77240" y="4434840"/>
            <a:ext cx="5029200" cy="274320"/>
          </a:xfrm>
          <a:prstGeom prst="rect">
            <a:avLst/>
          </a:prstGeom>
          <a:noFill/>
          <a:ln>
            <a:noFill/>
          </a:ln>
          <a:effectLst/>
        </p:spPr>
        <p:txBody>
          <a:bodyPr wrap="square">
            <a:spAutoFit/>
          </a:bodyPr>
          <a:lstStyle/>
          <a:p>
            <a:pPr algn="l"/>
            <a:r>
              <a:rPr sz="900" b="0">
                <a:solidFill>
                  <a:srgbClr val="404040"/>
                </a:solidFill>
                <a:latin typeface="Times New Roman"/>
              </a:rPr>
              <a:t>Market Position Strong competitive positioning in market</a:t>
            </a:r>
          </a:p>
        </p:txBody>
      </p:sp>
      <p:sp>
        <p:nvSpPr>
          <p:cNvPr id="12" name="TextBox 11"/>
          <p:cNvSpPr txBox="1"/>
          <p:nvPr/>
        </p:nvSpPr>
        <p:spPr>
          <a:xfrm>
            <a:off x="6858000" y="3474720"/>
            <a:ext cx="5029200" cy="274320"/>
          </a:xfrm>
          <a:prstGeom prst="rect">
            <a:avLst/>
          </a:prstGeom>
          <a:noFill/>
          <a:ln>
            <a:noFill/>
          </a:ln>
          <a:effectLst/>
        </p:spPr>
        <p:txBody>
          <a:bodyPr wrap="square">
            <a:spAutoFit/>
          </a:bodyPr>
          <a:lstStyle/>
          <a:p>
            <a:pPr algn="l"/>
            <a:r>
              <a:rPr sz="1400" b="1">
                <a:solidFill>
                  <a:srgbClr val="183A58"/>
                </a:solidFill>
                <a:latin typeface="Times New Roman"/>
              </a:rPr>
              <a:t>Company's Unique Advantages</a:t>
            </a:r>
          </a:p>
        </p:txBody>
      </p:sp>
      <p:sp>
        <p:nvSpPr>
          <p:cNvPr id="13" name="Oval 12"/>
          <p:cNvSpPr/>
          <p:nvPr/>
        </p:nvSpPr>
        <p:spPr>
          <a:xfrm>
            <a:off x="7040880" y="3840480"/>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7178040" y="3794760"/>
            <a:ext cx="4572000" cy="274320"/>
          </a:xfrm>
          <a:prstGeom prst="rect">
            <a:avLst/>
          </a:prstGeom>
          <a:noFill/>
          <a:ln>
            <a:noFill/>
          </a:ln>
          <a:effectLst/>
        </p:spPr>
        <p:txBody>
          <a:bodyPr wrap="square">
            <a:spAutoFit/>
          </a:bodyPr>
          <a:lstStyle/>
          <a:p>
            <a:pPr algn="l"/>
            <a:r>
              <a:rPr sz="900" b="0">
                <a:solidFill>
                  <a:srgbClr val="404040"/>
                </a:solidFill>
                <a:latin typeface="Times New Roman"/>
              </a:rPr>
              <a:t>Competitive Edge Key differentiators from conversation analysis</a:t>
            </a:r>
          </a:p>
        </p:txBody>
      </p:sp>
      <p:sp>
        <p:nvSpPr>
          <p:cNvPr id="15" name="TextBox 14"/>
          <p:cNvSpPr txBox="1"/>
          <p:nvPr/>
        </p:nvSpPr>
        <p:spPr>
          <a:xfrm>
            <a:off x="457200" y="3931920"/>
            <a:ext cx="5486400" cy="137160"/>
          </a:xfrm>
          <a:prstGeom prst="rect">
            <a:avLst/>
          </a:prstGeom>
          <a:noFill/>
          <a:ln>
            <a:noFill/>
          </a:ln>
          <a:effectLst/>
        </p:spPr>
        <p:txBody>
          <a:bodyPr wrap="square">
            <a:spAutoFit/>
          </a:bodyPr>
          <a:lstStyle/>
          <a:p>
            <a:pPr algn="l"/>
            <a:r>
              <a:rPr sz="800" b="0">
                <a:solidFill>
                  <a:srgbClr val="404040"/>
                </a:solidFill>
                <a:latin typeface="Times New Roman"/>
              </a:rPr>
              <a:t>Source: Company analysis, industry reports, 2024 [High Confidence]</a:t>
            </a:r>
          </a:p>
        </p:txBody>
      </p:sp>
      <p:sp>
        <p:nvSpPr>
          <p:cNvPr id="16" name="TextBox 15"/>
          <p:cNvSpPr txBox="1"/>
          <p:nvPr/>
        </p:nvSpPr>
        <p:spPr>
          <a:xfrm>
            <a:off x="457200" y="6400800"/>
            <a:ext cx="3657600" cy="365760"/>
          </a:xfrm>
          <a:prstGeom prst="rect">
            <a:avLst/>
          </a:prstGeom>
          <a:noFill/>
        </p:spPr>
        <p:txBody>
          <a:bodyPr wrap="none" anchor="ctr">
            <a:spAutoFit/>
          </a:bodyPr>
          <a:lstStyle/>
          <a:p>
            <a:pPr algn="l">
              <a:defRPr sz="1000">
                <a:solidFill>
                  <a:srgbClr val="808080"/>
                </a:solidFill>
                <a:latin typeface="Times New Roman"/>
              </a:defRPr>
            </a:pPr>
            <a:r>
              <a:t>Confidential | September 12, 2025</a:t>
            </a:r>
          </a:p>
        </p:txBody>
      </p:sp>
      <p:sp>
        <p:nvSpPr>
          <p:cNvPr id="17" name="TextBox 16"/>
          <p:cNvSpPr txBox="1"/>
          <p:nvPr/>
        </p:nvSpPr>
        <p:spPr>
          <a:xfrm>
            <a:off x="8686800" y="6400800"/>
            <a:ext cx="3200400" cy="365760"/>
          </a:xfrm>
          <a:prstGeom prst="rect">
            <a:avLst/>
          </a:prstGeom>
          <a:noFill/>
        </p:spPr>
        <p:txBody>
          <a:bodyPr wrap="none" anchor="ctr">
            <a:spAutoFit/>
          </a:bodyPr>
          <a:lstStyle/>
          <a:p>
            <a:pPr algn="r">
              <a:defRPr sz="1000">
                <a:solidFill>
                  <a:srgbClr val="808080"/>
                </a:solidFill>
                <a:latin typeface="Times New Roman"/>
              </a:defRPr>
            </a:pPr>
            <a:r>
              <a:t>NVIDIA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Precedent Transactions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1371600"/>
            <a:ext cx="8229600" cy="457200"/>
          </a:xfrm>
          <a:prstGeom prst="rect">
            <a:avLst/>
          </a:prstGeom>
          <a:noFill/>
        </p:spPr>
        <p:txBody>
          <a:bodyPr wrap="none">
            <a:spAutoFit/>
          </a:bodyPr>
          <a:lstStyle/>
          <a:p>
            <a:pPr algn="ctr">
              <a:defRPr sz="1400" b="1">
                <a:solidFill>
                  <a:srgbClr val="183A58"/>
                </a:solidFill>
                <a:latin typeface="Times New Roman"/>
              </a:defRPr>
            </a:pPr>
            <a:r>
              <a:t>EV/Revenue Multiples by Transaction</a:t>
            </a:r>
          </a:p>
        </p:txBody>
      </p:sp>
      <p:sp>
        <p:nvSpPr>
          <p:cNvPr id="5" name="Rectangle 4"/>
          <p:cNvSpPr/>
          <p:nvPr/>
        </p:nvSpPr>
        <p:spPr>
          <a:xfrm>
            <a:off x="1645920" y="3383280"/>
            <a:ext cx="8595360" cy="9144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645920" y="3566160"/>
            <a:ext cx="8595360" cy="182880"/>
          </a:xfrm>
          <a:prstGeom prst="rect">
            <a:avLst/>
          </a:prstGeom>
          <a:noFill/>
        </p:spPr>
        <p:txBody>
          <a:bodyPr wrap="none">
            <a:spAutoFit/>
          </a:bodyPr>
          <a:lstStyle/>
          <a:p>
            <a:pPr algn="ctr">
              <a:defRPr sz="900">
                <a:latin typeface="Times New Roman"/>
              </a:defRPr>
            </a:pPr>
            <a:r>
              <a:t>T1</a:t>
            </a:r>
          </a:p>
        </p:txBody>
      </p:sp>
      <p:graphicFrame>
        <p:nvGraphicFramePr>
          <p:cNvPr id="7" name="Table 6"/>
          <p:cNvGraphicFramePr>
            <a:graphicFrameLocks noGrp="1"/>
          </p:cNvGraphicFramePr>
          <p:nvPr/>
        </p:nvGraphicFramePr>
        <p:xfrm>
          <a:off x="365760" y="4389120"/>
          <a:ext cx="1188720" cy="2048256"/>
        </p:xfrm>
        <a:graphic>
          <a:graphicData uri="http://schemas.openxmlformats.org/drawingml/2006/table">
            <a:tbl>
              <a:tblPr firstRow="1" bandRow="1">
                <a:tableStyleId>{5C22544A-7EE6-4342-B048-85BDC9FD1C3A}</a:tableStyleId>
              </a:tblPr>
              <a:tblGrid>
                <a:gridCol w="1188720"/>
              </a:tblGrid>
              <a:tr h="292608">
                <a:tc>
                  <a:txBody>
                    <a:bodyPr/>
                    <a:lstStyle/>
                    <a:p>
                      <a:pPr algn="r">
                        <a:defRPr sz="1200" b="1">
                          <a:solidFill>
                            <a:srgbClr val="404040"/>
                          </a:solidFill>
                          <a:latin typeface="Times New Roman"/>
                        </a:defRPr>
                      </a:pPr>
                      <a:r>
                        <a:t>Date</a:t>
                      </a:r>
                    </a:p>
                  </a:txBody>
                  <a:tcPr anchor="ctr">
                    <a:solidFill>
                      <a:srgbClr val="F0F0F0"/>
                    </a:solidFill>
                  </a:tcPr>
                </a:tc>
              </a:tr>
              <a:tr h="292608">
                <a:tc>
                  <a:txBody>
                    <a:bodyPr/>
                    <a:lstStyle/>
                    <a:p>
                      <a:pPr algn="r">
                        <a:defRPr sz="1200" b="1">
                          <a:solidFill>
                            <a:srgbClr val="404040"/>
                          </a:solidFill>
                          <a:latin typeface="Times New Roman"/>
                        </a:defRPr>
                      </a:pPr>
                      <a:r>
                        <a:t>Target</a:t>
                      </a:r>
                    </a:p>
                  </a:txBody>
                  <a:tcPr anchor="ctr">
                    <a:solidFill>
                      <a:srgbClr val="F0F0F0"/>
                    </a:solidFill>
                  </a:tcPr>
                </a:tc>
              </a:tr>
              <a:tr h="292608">
                <a:tc>
                  <a:txBody>
                    <a:bodyPr/>
                    <a:lstStyle/>
                    <a:p>
                      <a:pPr algn="r">
                        <a:defRPr sz="1200" b="1">
                          <a:solidFill>
                            <a:srgbClr val="404040"/>
                          </a:solidFill>
                          <a:latin typeface="Times New Roman"/>
                        </a:defRPr>
                      </a:pPr>
                      <a:r>
                        <a:t>Acquirer</a:t>
                      </a:r>
                    </a:p>
                  </a:txBody>
                  <a:tcPr anchor="ctr">
                    <a:solidFill>
                      <a:srgbClr val="F0F0F0"/>
                    </a:solidFill>
                  </a:tcPr>
                </a:tc>
              </a:tr>
              <a:tr h="292608">
                <a:tc>
                  <a:txBody>
                    <a:bodyPr/>
                    <a:lstStyle/>
                    <a:p>
                      <a:pPr algn="r">
                        <a:defRPr sz="1200" b="1">
                          <a:solidFill>
                            <a:srgbClr val="404040"/>
                          </a:solidFill>
                          <a:latin typeface="Times New Roman"/>
                        </a:defRPr>
                      </a:pPr>
                      <a:r>
                        <a:t>Country</a:t>
                      </a:r>
                    </a:p>
                  </a:txBody>
                  <a:tcPr anchor="ctr">
                    <a:solidFill>
                      <a:srgbClr val="F0F0F0"/>
                    </a:solidFill>
                  </a:tcPr>
                </a:tc>
              </a:tr>
              <a:tr h="292608">
                <a:tc>
                  <a:txBody>
                    <a:bodyPr/>
                    <a:lstStyle/>
                    <a:p>
                      <a:pPr algn="r">
                        <a:defRPr sz="1200" b="1">
                          <a:solidFill>
                            <a:srgbClr val="404040"/>
                          </a:solidFill>
                          <a:latin typeface="Times New Roman"/>
                        </a:defRPr>
                      </a:pPr>
                      <a:r>
                        <a:t>EV ($M)</a:t>
                      </a:r>
                    </a:p>
                  </a:txBody>
                  <a:tcPr anchor="ctr">
                    <a:solidFill>
                      <a:srgbClr val="F0F0F0"/>
                    </a:solidFill>
                  </a:tcPr>
                </a:tc>
              </a:tr>
              <a:tr h="292608">
                <a:tc>
                  <a:txBody>
                    <a:bodyPr/>
                    <a:lstStyle/>
                    <a:p>
                      <a:pPr algn="r">
                        <a:defRPr sz="1200" b="1">
                          <a:solidFill>
                            <a:srgbClr val="404040"/>
                          </a:solidFill>
                          <a:latin typeface="Times New Roman"/>
                        </a:defRPr>
                      </a:pPr>
                      <a:r>
                        <a:t>Revenue ($M)</a:t>
                      </a:r>
                    </a:p>
                  </a:txBody>
                  <a:tcPr anchor="ctr">
                    <a:solidFill>
                      <a:srgbClr val="F0F0F0"/>
                    </a:solidFill>
                  </a:tcPr>
                </a:tc>
              </a:tr>
              <a:tr h="292608">
                <a:tc>
                  <a:txBody>
                    <a:bodyPr/>
                    <a:lstStyle/>
                    <a:p>
                      <a:pPr algn="r">
                        <a:defRPr sz="1200" b="1">
                          <a:solidFill>
                            <a:srgbClr val="404040"/>
                          </a:solidFill>
                          <a:latin typeface="Times New Roman"/>
                        </a:defRPr>
                      </a:pPr>
                      <a:r>
                        <a:t>EV/Revenue</a:t>
                      </a:r>
                    </a:p>
                  </a:txBody>
                  <a:tcPr anchor="ctr">
                    <a:solidFill>
                      <a:srgbClr val="F0F0F0"/>
                    </a:solidFill>
                  </a:tcPr>
                </a:tc>
              </a:tr>
            </a:tbl>
          </a:graphicData>
        </a:graphic>
      </p:graphicFrame>
      <p:graphicFrame>
        <p:nvGraphicFramePr>
          <p:cNvPr id="8" name="Table 7"/>
          <p:cNvGraphicFramePr>
            <a:graphicFrameLocks noGrp="1"/>
          </p:cNvGraphicFramePr>
          <p:nvPr/>
        </p:nvGraphicFramePr>
        <p:xfrm>
          <a:off x="1600200" y="4389120"/>
          <a:ext cx="8686800" cy="2048256"/>
        </p:xfrm>
        <a:graphic>
          <a:graphicData uri="http://schemas.openxmlformats.org/drawingml/2006/table">
            <a:tbl>
              <a:tblPr firstRow="1" bandRow="1">
                <a:tableStyleId>{5C22544A-7EE6-4342-B048-85BDC9FD1C3A}</a:tableStyleId>
              </a:tblPr>
              <a:tblGrid>
                <a:gridCol w="8686800"/>
              </a:tblGrid>
              <a:tr h="292608">
                <a:tc>
                  <a:txBody>
                    <a:bodyPr/>
                    <a:lstStyle/>
                    <a:p/>
                  </a:txBody>
                  <a:tcPr/>
                </a:tc>
              </a:tr>
              <a:tr h="292608">
                <a:tc>
                  <a:txBody>
                    <a:bodyPr/>
                    <a:lstStyle/>
                    <a:p/>
                  </a:txBody>
                  <a:tcPr/>
                </a:tc>
              </a:tr>
              <a:tr h="292608">
                <a:tc>
                  <a:txBody>
                    <a:bodyPr/>
                    <a:lstStyle/>
                    <a:p/>
                  </a:txBody>
                  <a:tcPr/>
                </a:tc>
              </a:tr>
              <a:tr h="292608">
                <a:tc>
                  <a:txBody>
                    <a:bodyPr/>
                    <a:lstStyle/>
                    <a:p/>
                  </a:txBody>
                  <a:tcPr/>
                </a:tc>
              </a:tr>
              <a:tr h="292608">
                <a:tc>
                  <a:txBody>
                    <a:bodyPr/>
                    <a:lstStyle/>
                    <a:p/>
                  </a:txBody>
                  <a:tcPr/>
                </a:tc>
              </a:tr>
              <a:tr h="292608">
                <a:tc>
                  <a:txBody>
                    <a:bodyPr/>
                    <a:lstStyle/>
                    <a:p/>
                  </a:txBody>
                  <a:tcPr/>
                </a:tc>
              </a:tr>
              <a:tr h="292608">
                <a:tc>
                  <a:txBody>
                    <a:bodyPr/>
                    <a:lstStyle/>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Precedent Transactions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1371600"/>
            <a:ext cx="8229600" cy="457200"/>
          </a:xfrm>
          <a:prstGeom prst="rect">
            <a:avLst/>
          </a:prstGeom>
          <a:noFill/>
        </p:spPr>
        <p:txBody>
          <a:bodyPr wrap="none">
            <a:spAutoFit/>
          </a:bodyPr>
          <a:lstStyle/>
          <a:p>
            <a:pPr algn="ctr">
              <a:defRPr sz="1400" b="1">
                <a:solidFill>
                  <a:srgbClr val="183A58"/>
                </a:solidFill>
                <a:latin typeface="Times New Roman"/>
              </a:defRPr>
            </a:pPr>
            <a:r>
              <a:t>EV/Revenue Multiples by Transaction</a:t>
            </a:r>
          </a:p>
        </p:txBody>
      </p:sp>
      <p:sp>
        <p:nvSpPr>
          <p:cNvPr id="5" name="Rectangle 4"/>
          <p:cNvSpPr/>
          <p:nvPr/>
        </p:nvSpPr>
        <p:spPr>
          <a:xfrm>
            <a:off x="1645920" y="3383280"/>
            <a:ext cx="8595360" cy="9144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645920" y="3566160"/>
            <a:ext cx="8595360" cy="182880"/>
          </a:xfrm>
          <a:prstGeom prst="rect">
            <a:avLst/>
          </a:prstGeom>
          <a:noFill/>
        </p:spPr>
        <p:txBody>
          <a:bodyPr wrap="none">
            <a:spAutoFit/>
          </a:bodyPr>
          <a:lstStyle/>
          <a:p>
            <a:pPr algn="ctr">
              <a:defRPr sz="900">
                <a:latin typeface="Times New Roman"/>
              </a:defRPr>
            </a:pPr>
            <a:r>
              <a:t>T1</a:t>
            </a:r>
          </a:p>
        </p:txBody>
      </p:sp>
      <p:graphicFrame>
        <p:nvGraphicFramePr>
          <p:cNvPr id="7" name="Table 6"/>
          <p:cNvGraphicFramePr>
            <a:graphicFrameLocks noGrp="1"/>
          </p:cNvGraphicFramePr>
          <p:nvPr/>
        </p:nvGraphicFramePr>
        <p:xfrm>
          <a:off x="365760" y="4389120"/>
          <a:ext cx="1188720" cy="2048256"/>
        </p:xfrm>
        <a:graphic>
          <a:graphicData uri="http://schemas.openxmlformats.org/drawingml/2006/table">
            <a:tbl>
              <a:tblPr firstRow="1" bandRow="1">
                <a:tableStyleId>{5C22544A-7EE6-4342-B048-85BDC9FD1C3A}</a:tableStyleId>
              </a:tblPr>
              <a:tblGrid>
                <a:gridCol w="1188720"/>
              </a:tblGrid>
              <a:tr h="292608">
                <a:tc>
                  <a:txBody>
                    <a:bodyPr/>
                    <a:lstStyle/>
                    <a:p>
                      <a:pPr algn="r">
                        <a:defRPr sz="1200" b="1">
                          <a:solidFill>
                            <a:srgbClr val="404040"/>
                          </a:solidFill>
                          <a:latin typeface="Times New Roman"/>
                        </a:defRPr>
                      </a:pPr>
                      <a:r>
                        <a:t>Date</a:t>
                      </a:r>
                    </a:p>
                  </a:txBody>
                  <a:tcPr anchor="ctr">
                    <a:solidFill>
                      <a:srgbClr val="F0F0F0"/>
                    </a:solidFill>
                  </a:tcPr>
                </a:tc>
              </a:tr>
              <a:tr h="292608">
                <a:tc>
                  <a:txBody>
                    <a:bodyPr/>
                    <a:lstStyle/>
                    <a:p>
                      <a:pPr algn="r">
                        <a:defRPr sz="1200" b="1">
                          <a:solidFill>
                            <a:srgbClr val="404040"/>
                          </a:solidFill>
                          <a:latin typeface="Times New Roman"/>
                        </a:defRPr>
                      </a:pPr>
                      <a:r>
                        <a:t>Target</a:t>
                      </a:r>
                    </a:p>
                  </a:txBody>
                  <a:tcPr anchor="ctr">
                    <a:solidFill>
                      <a:srgbClr val="F0F0F0"/>
                    </a:solidFill>
                  </a:tcPr>
                </a:tc>
              </a:tr>
              <a:tr h="292608">
                <a:tc>
                  <a:txBody>
                    <a:bodyPr/>
                    <a:lstStyle/>
                    <a:p>
                      <a:pPr algn="r">
                        <a:defRPr sz="1200" b="1">
                          <a:solidFill>
                            <a:srgbClr val="404040"/>
                          </a:solidFill>
                          <a:latin typeface="Times New Roman"/>
                        </a:defRPr>
                      </a:pPr>
                      <a:r>
                        <a:t>Acquirer</a:t>
                      </a:r>
                    </a:p>
                  </a:txBody>
                  <a:tcPr anchor="ctr">
                    <a:solidFill>
                      <a:srgbClr val="F0F0F0"/>
                    </a:solidFill>
                  </a:tcPr>
                </a:tc>
              </a:tr>
              <a:tr h="292608">
                <a:tc>
                  <a:txBody>
                    <a:bodyPr/>
                    <a:lstStyle/>
                    <a:p>
                      <a:pPr algn="r">
                        <a:defRPr sz="1200" b="1">
                          <a:solidFill>
                            <a:srgbClr val="404040"/>
                          </a:solidFill>
                          <a:latin typeface="Times New Roman"/>
                        </a:defRPr>
                      </a:pPr>
                      <a:r>
                        <a:t>Country</a:t>
                      </a:r>
                    </a:p>
                  </a:txBody>
                  <a:tcPr anchor="ctr">
                    <a:solidFill>
                      <a:srgbClr val="F0F0F0"/>
                    </a:solidFill>
                  </a:tcPr>
                </a:tc>
              </a:tr>
              <a:tr h="292608">
                <a:tc>
                  <a:txBody>
                    <a:bodyPr/>
                    <a:lstStyle/>
                    <a:p>
                      <a:pPr algn="r">
                        <a:defRPr sz="1200" b="1">
                          <a:solidFill>
                            <a:srgbClr val="404040"/>
                          </a:solidFill>
                          <a:latin typeface="Times New Roman"/>
                        </a:defRPr>
                      </a:pPr>
                      <a:r>
                        <a:t>EV ($M)</a:t>
                      </a:r>
                    </a:p>
                  </a:txBody>
                  <a:tcPr anchor="ctr">
                    <a:solidFill>
                      <a:srgbClr val="F0F0F0"/>
                    </a:solidFill>
                  </a:tcPr>
                </a:tc>
              </a:tr>
              <a:tr h="292608">
                <a:tc>
                  <a:txBody>
                    <a:bodyPr/>
                    <a:lstStyle/>
                    <a:p>
                      <a:pPr algn="r">
                        <a:defRPr sz="1200" b="1">
                          <a:solidFill>
                            <a:srgbClr val="404040"/>
                          </a:solidFill>
                          <a:latin typeface="Times New Roman"/>
                        </a:defRPr>
                      </a:pPr>
                      <a:r>
                        <a:t>Revenue ($M)</a:t>
                      </a:r>
                    </a:p>
                  </a:txBody>
                  <a:tcPr anchor="ctr">
                    <a:solidFill>
                      <a:srgbClr val="F0F0F0"/>
                    </a:solidFill>
                  </a:tcPr>
                </a:tc>
              </a:tr>
              <a:tr h="292608">
                <a:tc>
                  <a:txBody>
                    <a:bodyPr/>
                    <a:lstStyle/>
                    <a:p>
                      <a:pPr algn="r">
                        <a:defRPr sz="1200" b="1">
                          <a:solidFill>
                            <a:srgbClr val="404040"/>
                          </a:solidFill>
                          <a:latin typeface="Times New Roman"/>
                        </a:defRPr>
                      </a:pPr>
                      <a:r>
                        <a:t>EV/Revenue</a:t>
                      </a:r>
                    </a:p>
                  </a:txBody>
                  <a:tcPr anchor="ctr">
                    <a:solidFill>
                      <a:srgbClr val="F0F0F0"/>
                    </a:solidFill>
                  </a:tcPr>
                </a:tc>
              </a:tr>
            </a:tbl>
          </a:graphicData>
        </a:graphic>
      </p:graphicFrame>
      <p:graphicFrame>
        <p:nvGraphicFramePr>
          <p:cNvPr id="8" name="Table 7"/>
          <p:cNvGraphicFramePr>
            <a:graphicFrameLocks noGrp="1"/>
          </p:cNvGraphicFramePr>
          <p:nvPr/>
        </p:nvGraphicFramePr>
        <p:xfrm>
          <a:off x="1600200" y="4389120"/>
          <a:ext cx="8686800" cy="2048256"/>
        </p:xfrm>
        <a:graphic>
          <a:graphicData uri="http://schemas.openxmlformats.org/drawingml/2006/table">
            <a:tbl>
              <a:tblPr firstRow="1" bandRow="1">
                <a:tableStyleId>{5C22544A-7EE6-4342-B048-85BDC9FD1C3A}</a:tableStyleId>
              </a:tblPr>
              <a:tblGrid>
                <a:gridCol w="8686800"/>
              </a:tblGrid>
              <a:tr h="292608">
                <a:tc>
                  <a:txBody>
                    <a:bodyPr/>
                    <a:lstStyle/>
                    <a:p/>
                  </a:txBody>
                  <a:tcPr/>
                </a:tc>
              </a:tr>
              <a:tr h="292608">
                <a:tc>
                  <a:txBody>
                    <a:bodyPr/>
                    <a:lstStyle/>
                    <a:p/>
                  </a:txBody>
                  <a:tcPr/>
                </a:tc>
              </a:tr>
              <a:tr h="292608">
                <a:tc>
                  <a:txBody>
                    <a:bodyPr/>
                    <a:lstStyle/>
                    <a:p/>
                  </a:txBody>
                  <a:tcPr/>
                </a:tc>
              </a:tr>
              <a:tr h="292608">
                <a:tc>
                  <a:txBody>
                    <a:bodyPr/>
                    <a:lstStyle/>
                    <a:p/>
                  </a:txBody>
                  <a:tcPr/>
                </a:tc>
              </a:tr>
              <a:tr h="292608">
                <a:tc>
                  <a:txBody>
                    <a:bodyPr/>
                    <a:lstStyle/>
                    <a:p/>
                  </a:txBody>
                  <a:tcPr/>
                </a:tc>
              </a:tr>
              <a:tr h="292608">
                <a:tc>
                  <a:txBody>
                    <a:bodyPr/>
                    <a:lstStyle/>
                    <a:p/>
                  </a:txBody>
                  <a:tcPr/>
                </a:tc>
              </a:tr>
              <a:tr h="292608">
                <a:tc>
                  <a:txBody>
                    <a:bodyPr/>
                    <a:lstStyle/>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600" b="1">
                <a:solidFill>
                  <a:srgbClr val="183A58"/>
                </a:solidFill>
                <a:latin typeface="Times New Roman"/>
              </a:rPr>
              <a:t>Precedent Transactions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1371600"/>
            <a:ext cx="8229600" cy="457200"/>
          </a:xfrm>
          <a:prstGeom prst="rect">
            <a:avLst/>
          </a:prstGeom>
          <a:noFill/>
        </p:spPr>
        <p:txBody>
          <a:bodyPr wrap="none">
            <a:spAutoFit/>
          </a:bodyPr>
          <a:lstStyle/>
          <a:p>
            <a:pPr algn="ctr">
              <a:defRPr sz="1400" b="1">
                <a:solidFill>
                  <a:srgbClr val="183A58"/>
                </a:solidFill>
                <a:latin typeface="Times New Roman"/>
              </a:defRPr>
            </a:pPr>
            <a:r>
              <a:t>EV/Revenue Multiples by Transaction</a:t>
            </a:r>
          </a:p>
        </p:txBody>
      </p:sp>
      <p:sp>
        <p:nvSpPr>
          <p:cNvPr id="5" name="Rectangle 4"/>
          <p:cNvSpPr/>
          <p:nvPr/>
        </p:nvSpPr>
        <p:spPr>
          <a:xfrm>
            <a:off x="1645920" y="3383280"/>
            <a:ext cx="8595360" cy="9144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645920" y="3566160"/>
            <a:ext cx="8595360" cy="182880"/>
          </a:xfrm>
          <a:prstGeom prst="rect">
            <a:avLst/>
          </a:prstGeom>
          <a:noFill/>
        </p:spPr>
        <p:txBody>
          <a:bodyPr wrap="none">
            <a:spAutoFit/>
          </a:bodyPr>
          <a:lstStyle/>
          <a:p>
            <a:pPr algn="ctr">
              <a:defRPr sz="900">
                <a:latin typeface="Times New Roman"/>
              </a:defRPr>
            </a:pPr>
            <a:r>
              <a:t>T1</a:t>
            </a:r>
          </a:p>
        </p:txBody>
      </p:sp>
      <p:graphicFrame>
        <p:nvGraphicFramePr>
          <p:cNvPr id="7" name="Table 6"/>
          <p:cNvGraphicFramePr>
            <a:graphicFrameLocks noGrp="1"/>
          </p:cNvGraphicFramePr>
          <p:nvPr/>
        </p:nvGraphicFramePr>
        <p:xfrm>
          <a:off x="365760" y="4389120"/>
          <a:ext cx="1188720" cy="2048256"/>
        </p:xfrm>
        <a:graphic>
          <a:graphicData uri="http://schemas.openxmlformats.org/drawingml/2006/table">
            <a:tbl>
              <a:tblPr firstRow="1" bandRow="1">
                <a:tableStyleId>{5C22544A-7EE6-4342-B048-85BDC9FD1C3A}</a:tableStyleId>
              </a:tblPr>
              <a:tblGrid>
                <a:gridCol w="1188720"/>
              </a:tblGrid>
              <a:tr h="292608">
                <a:tc>
                  <a:txBody>
                    <a:bodyPr/>
                    <a:lstStyle/>
                    <a:p>
                      <a:pPr algn="r">
                        <a:defRPr sz="1200" b="1">
                          <a:solidFill>
                            <a:srgbClr val="404040"/>
                          </a:solidFill>
                          <a:latin typeface="Times New Roman"/>
                        </a:defRPr>
                      </a:pPr>
                      <a:r>
                        <a:t>Date</a:t>
                      </a:r>
                    </a:p>
                  </a:txBody>
                  <a:tcPr anchor="ctr">
                    <a:solidFill>
                      <a:srgbClr val="F0F0F0"/>
                    </a:solidFill>
                  </a:tcPr>
                </a:tc>
              </a:tr>
              <a:tr h="292608">
                <a:tc>
                  <a:txBody>
                    <a:bodyPr/>
                    <a:lstStyle/>
                    <a:p>
                      <a:pPr algn="r">
                        <a:defRPr sz="1200" b="1">
                          <a:solidFill>
                            <a:srgbClr val="404040"/>
                          </a:solidFill>
                          <a:latin typeface="Times New Roman"/>
                        </a:defRPr>
                      </a:pPr>
                      <a:r>
                        <a:t>Target</a:t>
                      </a:r>
                    </a:p>
                  </a:txBody>
                  <a:tcPr anchor="ctr">
                    <a:solidFill>
                      <a:srgbClr val="F0F0F0"/>
                    </a:solidFill>
                  </a:tcPr>
                </a:tc>
              </a:tr>
              <a:tr h="292608">
                <a:tc>
                  <a:txBody>
                    <a:bodyPr/>
                    <a:lstStyle/>
                    <a:p>
                      <a:pPr algn="r">
                        <a:defRPr sz="1200" b="1">
                          <a:solidFill>
                            <a:srgbClr val="404040"/>
                          </a:solidFill>
                          <a:latin typeface="Times New Roman"/>
                        </a:defRPr>
                      </a:pPr>
                      <a:r>
                        <a:t>Acquirer</a:t>
                      </a:r>
                    </a:p>
                  </a:txBody>
                  <a:tcPr anchor="ctr">
                    <a:solidFill>
                      <a:srgbClr val="F0F0F0"/>
                    </a:solidFill>
                  </a:tcPr>
                </a:tc>
              </a:tr>
              <a:tr h="292608">
                <a:tc>
                  <a:txBody>
                    <a:bodyPr/>
                    <a:lstStyle/>
                    <a:p>
                      <a:pPr algn="r">
                        <a:defRPr sz="1200" b="1">
                          <a:solidFill>
                            <a:srgbClr val="404040"/>
                          </a:solidFill>
                          <a:latin typeface="Times New Roman"/>
                        </a:defRPr>
                      </a:pPr>
                      <a:r>
                        <a:t>Country</a:t>
                      </a:r>
                    </a:p>
                  </a:txBody>
                  <a:tcPr anchor="ctr">
                    <a:solidFill>
                      <a:srgbClr val="F0F0F0"/>
                    </a:solidFill>
                  </a:tcPr>
                </a:tc>
              </a:tr>
              <a:tr h="292608">
                <a:tc>
                  <a:txBody>
                    <a:bodyPr/>
                    <a:lstStyle/>
                    <a:p>
                      <a:pPr algn="r">
                        <a:defRPr sz="1200" b="1">
                          <a:solidFill>
                            <a:srgbClr val="404040"/>
                          </a:solidFill>
                          <a:latin typeface="Times New Roman"/>
                        </a:defRPr>
                      </a:pPr>
                      <a:r>
                        <a:t>EV ($M)</a:t>
                      </a:r>
                    </a:p>
                  </a:txBody>
                  <a:tcPr anchor="ctr">
                    <a:solidFill>
                      <a:srgbClr val="F0F0F0"/>
                    </a:solidFill>
                  </a:tcPr>
                </a:tc>
              </a:tr>
              <a:tr h="292608">
                <a:tc>
                  <a:txBody>
                    <a:bodyPr/>
                    <a:lstStyle/>
                    <a:p>
                      <a:pPr algn="r">
                        <a:defRPr sz="1200" b="1">
                          <a:solidFill>
                            <a:srgbClr val="404040"/>
                          </a:solidFill>
                          <a:latin typeface="Times New Roman"/>
                        </a:defRPr>
                      </a:pPr>
                      <a:r>
                        <a:t>Revenue ($M)</a:t>
                      </a:r>
                    </a:p>
                  </a:txBody>
                  <a:tcPr anchor="ctr">
                    <a:solidFill>
                      <a:srgbClr val="F0F0F0"/>
                    </a:solidFill>
                  </a:tcPr>
                </a:tc>
              </a:tr>
              <a:tr h="292608">
                <a:tc>
                  <a:txBody>
                    <a:bodyPr/>
                    <a:lstStyle/>
                    <a:p>
                      <a:pPr algn="r">
                        <a:defRPr sz="1200" b="1">
                          <a:solidFill>
                            <a:srgbClr val="404040"/>
                          </a:solidFill>
                          <a:latin typeface="Times New Roman"/>
                        </a:defRPr>
                      </a:pPr>
                      <a:r>
                        <a:t>EV/Revenue</a:t>
                      </a:r>
                    </a:p>
                  </a:txBody>
                  <a:tcPr anchor="ctr">
                    <a:solidFill>
                      <a:srgbClr val="F0F0F0"/>
                    </a:solidFill>
                  </a:tcPr>
                </a:tc>
              </a:tr>
            </a:tbl>
          </a:graphicData>
        </a:graphic>
      </p:graphicFrame>
      <p:graphicFrame>
        <p:nvGraphicFramePr>
          <p:cNvPr id="8" name="Table 7"/>
          <p:cNvGraphicFramePr>
            <a:graphicFrameLocks noGrp="1"/>
          </p:cNvGraphicFramePr>
          <p:nvPr/>
        </p:nvGraphicFramePr>
        <p:xfrm>
          <a:off x="1600200" y="4389120"/>
          <a:ext cx="8686800" cy="2048256"/>
        </p:xfrm>
        <a:graphic>
          <a:graphicData uri="http://schemas.openxmlformats.org/drawingml/2006/table">
            <a:tbl>
              <a:tblPr firstRow="1" bandRow="1">
                <a:tableStyleId>{5C22544A-7EE6-4342-B048-85BDC9FD1C3A}</a:tableStyleId>
              </a:tblPr>
              <a:tblGrid>
                <a:gridCol w="8686800"/>
              </a:tblGrid>
              <a:tr h="292608">
                <a:tc>
                  <a:txBody>
                    <a:bodyPr/>
                    <a:lstStyle/>
                    <a:p/>
                  </a:txBody>
                  <a:tcPr/>
                </a:tc>
              </a:tr>
              <a:tr h="292608">
                <a:tc>
                  <a:txBody>
                    <a:bodyPr/>
                    <a:lstStyle/>
                    <a:p/>
                  </a:txBody>
                  <a:tcPr/>
                </a:tc>
              </a:tr>
              <a:tr h="292608">
                <a:tc>
                  <a:txBody>
                    <a:bodyPr/>
                    <a:lstStyle/>
                    <a:p/>
                  </a:txBody>
                  <a:tcPr/>
                </a:tc>
              </a:tr>
              <a:tr h="292608">
                <a:tc>
                  <a:txBody>
                    <a:bodyPr/>
                    <a:lstStyle/>
                    <a:p/>
                  </a:txBody>
                  <a:tcPr/>
                </a:tc>
              </a:tr>
              <a:tr h="292608">
                <a:tc>
                  <a:txBody>
                    <a:bodyPr/>
                    <a:lstStyle/>
                    <a:p/>
                  </a:txBody>
                  <a:tcPr/>
                </a:tc>
              </a:tr>
              <a:tr h="292608">
                <a:tc>
                  <a:txBody>
                    <a:bodyPr/>
                    <a:lstStyle/>
                    <a:p/>
                  </a:txBody>
                  <a:tcPr/>
                </a:tc>
              </a:tr>
              <a:tr h="292608">
                <a:tc>
                  <a:txBody>
                    <a:bodyPr/>
                    <a:lstStyle/>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