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11800</c:v>
                </c:pt>
                <c:pt idx="1">
                  <c:v>12800</c:v>
                </c:pt>
                <c:pt idx="2">
                  <c:v>13500</c:v>
                </c:pt>
                <c:pt idx="3">
                  <c:v>16300</c:v>
                </c:pt>
                <c:pt idx="4">
                  <c:v>18200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2800</c:v>
                </c:pt>
                <c:pt idx="1">
                  <c:v>3100</c:v>
                </c:pt>
                <c:pt idx="2">
                  <c:v>3400</c:v>
                </c:pt>
                <c:pt idx="3">
                  <c:v>4100</c:v>
                </c:pt>
                <c:pt idx="4">
                  <c:v>4400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TCS</c:v>
                </c:pt>
                <c:pt idx="1">
                  <c:v>Accenture</c:v>
                </c:pt>
                <c:pt idx="2">
                  <c:v>Cognizant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25700</c:v>
                </c:pt>
                <c:pt idx="1">
                  <c:v>61600</c:v>
                </c:pt>
                <c:pt idx="2">
                  <c:v>19400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TCS</c:v>
                </c:pt>
                <c:pt idx="1">
                  <c:v>Accenture</c:v>
                </c:pt>
                <c:pt idx="2">
                  <c:v>Cognizant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25700</c:v>
                </c:pt>
                <c:pt idx="1">
                  <c:v>61600</c:v>
                </c:pt>
                <c:pt idx="2">
                  <c:v>19400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TCS</c:v>
                </c:pt>
                <c:pt idx="1">
                  <c:v>Accenture</c:v>
                </c:pt>
                <c:pt idx="2">
                  <c:v>Cognizant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25700</c:v>
                </c:pt>
                <c:pt idx="1">
                  <c:v>61600</c:v>
                </c:pt>
                <c:pt idx="2">
                  <c:v>19400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Infosys Limited - Company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10972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404040"/>
                </a:solidFill>
                <a:latin typeface="Arial"/>
              </a:rPr>
              <a:t>Infosys is a global leader in next-generation digital services and consulting, enabling clients in 50+ countries to navigate their digital transformation journey.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60604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46888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2560320"/>
            <a:ext cx="4114800" cy="32004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80960" y="2651760"/>
            <a:ext cx="3749039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30632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09560" y="30175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Founded in 1981, now a $18.2B global IT services leader</a:t>
            </a:r>
          </a:p>
        </p:txBody>
      </p:sp>
      <p:sp>
        <p:nvSpPr>
          <p:cNvPr id="15" name="Oval 14"/>
          <p:cNvSpPr/>
          <p:nvPr/>
        </p:nvSpPr>
        <p:spPr>
          <a:xfrm>
            <a:off x="7772400" y="34289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909560" y="338327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346,845+ employees across 50+ countries</a:t>
            </a:r>
          </a:p>
        </p:txBody>
      </p:sp>
      <p:sp>
        <p:nvSpPr>
          <p:cNvPr id="17" name="Oval 16"/>
          <p:cNvSpPr/>
          <p:nvPr/>
        </p:nvSpPr>
        <p:spPr>
          <a:xfrm>
            <a:off x="7772400" y="379475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09560" y="374903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62.5% revenue from digital services</a:t>
            </a:r>
          </a:p>
        </p:txBody>
      </p:sp>
      <p:sp>
        <p:nvSpPr>
          <p:cNvPr id="19" name="Oval 18"/>
          <p:cNvSpPr/>
          <p:nvPr/>
        </p:nvSpPr>
        <p:spPr>
          <a:xfrm>
            <a:off x="777240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909560" y="411480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Industry-leading EBITDA margins of 24%+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" y="31089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Core Service Lines</a:t>
            </a:r>
          </a:p>
        </p:txBody>
      </p:sp>
      <p:sp>
        <p:nvSpPr>
          <p:cNvPr id="22" name="Oval 21"/>
          <p:cNvSpPr/>
          <p:nvPr/>
        </p:nvSpPr>
        <p:spPr>
          <a:xfrm>
            <a:off x="91440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05156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Digital Services &amp; Consulting</a:t>
            </a:r>
          </a:p>
        </p:txBody>
      </p:sp>
      <p:sp>
        <p:nvSpPr>
          <p:cNvPr id="24" name="Oval 23"/>
          <p:cNvSpPr/>
          <p:nvPr/>
        </p:nvSpPr>
        <p:spPr>
          <a:xfrm>
            <a:off x="91440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05156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Cloud &amp; Infrastructure Solutions</a:t>
            </a:r>
          </a:p>
        </p:txBody>
      </p:sp>
      <p:sp>
        <p:nvSpPr>
          <p:cNvPr id="26" name="Oval 25"/>
          <p:cNvSpPr/>
          <p:nvPr/>
        </p:nvSpPr>
        <p:spPr>
          <a:xfrm>
            <a:off x="914400" y="452628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051560" y="448056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Application Services</a:t>
            </a:r>
          </a:p>
        </p:txBody>
      </p:sp>
      <p:sp>
        <p:nvSpPr>
          <p:cNvPr id="28" name="Oval 27"/>
          <p:cNvSpPr/>
          <p:nvPr/>
        </p:nvSpPr>
        <p:spPr>
          <a:xfrm>
            <a:off x="384048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397764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AI &amp; Automation</a:t>
            </a:r>
          </a:p>
        </p:txBody>
      </p:sp>
      <p:sp>
        <p:nvSpPr>
          <p:cNvPr id="30" name="Oval 29"/>
          <p:cNvSpPr/>
          <p:nvPr/>
        </p:nvSpPr>
        <p:spPr>
          <a:xfrm>
            <a:off x="384048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97764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Engineering Services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" y="566928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1520" y="6035040"/>
            <a:ext cx="105156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404040"/>
                </a:solidFill>
                <a:latin typeface="Arial"/>
              </a:rPr>
              <a:t>Recognized as a global leader in next-generation technology services and consulting, with strong presence in Forbes Global 2000 companies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August 29,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Leadership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 &amp; MD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Joined Infosys in 2018 as CEO &amp; MD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25+ years experience at Capgemini in various leadership roles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4597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global digital transformation initiatives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8437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company's strategic vision and transformation agenda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319272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Financial Officer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68503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Joined Infosys in 2019 as CFO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406908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23 years experience at Bharti Airtel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45312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financial strategy and planning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483717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global finance and risk management functions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908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President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908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20+ years in banking and technology sectors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Financial Services &amp; Healthcare/Life Sciences verticals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24597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Key client relationship manager for global accounts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8437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strategic growth initiatives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3319272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President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368503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20+ years consulting experience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406908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Global Services Organization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445312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Digital transformation expert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483717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Oversees delivery excellence and innovation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29,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29,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29,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Market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digital services portfolio to capture growing market demand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cloud transformation through Infosys Cobalt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Enhance AI/ML capabilities via Infosys Topaz platform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acquisitions in emerging technologies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Geographic expansion in Europe and APAC markets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29, 2025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Service Portfolio &amp; Global Presence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Digital Transformation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End-to-end digital solutions including cloud, AI, and data analytics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Infosys Cobalt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Cloud solutions with 35,000+ cloud assets and 300+ cloud-first solution blueprints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AI &amp; Automation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AI/ML solutions through Infosys Topaz platform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Engineering Services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Product development and digital manufacturing solutions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'list' object has no attribute 'get'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Market Position &amp; Competitive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Intl.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Locations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OT&amp;P Healthcare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Central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HK Sanatorium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Matilda Intl.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Market Position &amp; Competitive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Intl.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Locations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OT&amp;P Healthcare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Central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HK Sanatorium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Matilda Intl.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Market Position &amp; Competitive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Intl.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Locations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OT&amp;P Healthcare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Central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HK Sanatorium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Matilda Intl.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 for render_competitive_positioning_slide: string indices must be integers, not 'str'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