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/>
            </a:pP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Revenue</c:v>
                </c:pt>
              </c:strCache>
            </c:strRef>
          </c:tx>
          <c:dPt>
            <c:idx val="0"/>
            <c:spPr>
              <a:solidFill>
                <a:srgbClr val="B5975B"/>
              </a:solidFill>
            </c:spPr>
          </c:dPt>
          <c:dPt>
            <c:idx val="1"/>
            <c:spPr>
              <a:solidFill>
                <a:srgbClr val="183A58"/>
              </a:solidFill>
            </c:spPr>
          </c:dPt>
          <c:dPt>
            <c:idx val="2"/>
            <c:spPr>
              <a:solidFill>
                <a:srgbClr val="183A58"/>
              </a:solidFill>
            </c:spPr>
          </c:dPt>
          <c:dPt>
            <c:idx val="3"/>
            <c:spPr>
              <a:solidFill>
                <a:srgbClr val="183A58"/>
              </a:solidFill>
            </c:spPr>
          </c:dPt>
          <c:dPt>
            <c:idx val="4"/>
            <c:spPr>
              <a:solidFill>
                <a:srgbClr val="183A58"/>
              </a:solidFill>
            </c:spPr>
          </c:dPt>
          <c:cat>
            <c:strRef>
              <c:f>Sheet1!$A$2:$A$6</c:f>
              <c:strCache>
                <c:ptCount val="5"/>
                <c:pt idx="0">
                  <c:v>Saudi Aramco</c:v>
                </c:pt>
                <c:pt idx="1">
                  <c:v>ExxonMobil</c:v>
                </c:pt>
                <c:pt idx="2">
                  <c:v>Shell</c:v>
                </c:pt>
                <c:pt idx="3">
                  <c:v>Chevron</c:v>
                </c:pt>
                <c:pt idx="4">
                  <c:v>TotalEnergies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579600</c:v>
                </c:pt>
                <c:pt idx="1">
                  <c:v>413680</c:v>
                </c:pt>
                <c:pt idx="2">
                  <c:v>381317</c:v>
                </c:pt>
                <c:pt idx="3">
                  <c:v>200494</c:v>
                </c:pt>
                <c:pt idx="4">
                  <c:v>263374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695520.0"/>
        </c:scaling>
        <c:delete val="0"/>
        <c:axPos val="l"/>
        <c:majorGridlines/>
        <c:majorTickMark val="out"/>
        <c:minorTickMark val="none"/>
        <c:tickLblPos val="nextTo"/>
        <c:txPr>
          <a:bodyPr/>
          <a:lstStyle/>
          <a:p>
            <a:pPr>
              <a:defRPr sz="900">
                <a:latin typeface="Arial"/>
              </a:defRPr>
            </a:pPr>
          </a:p>
        </c:txPr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1277295" cy="731520"/>
          </a:xfrm>
          <a:prstGeom prst="rect">
            <a:avLst/>
          </a:prstGeom>
          <a:noFill/>
        </p:spPr>
        <p:txBody>
          <a:bodyPr wrap="none" lIns="0" tIns="0" rIns="0" bIns="0">
            <a:spAutoFit/>
          </a:bodyPr>
          <a:lstStyle/>
          <a:p>
            <a:pPr algn="l"/>
            <a:r>
              <a:rPr sz="2400" b="1">
                <a:solidFill>
                  <a:srgbClr val="183A58"/>
                </a:solidFill>
                <a:latin typeface="Arial"/>
              </a:rPr>
              <a:t>Global Energy Competitive Positioning - Enhanced Analysis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11277295" cy="45720"/>
          </a:xfrm>
          <a:prstGeom prst="rect">
            <a:avLst/>
          </a:prstGeom>
          <a:solidFill>
            <a:srgbClr val="183A5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Revenue Comparison vs. Competitors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457200" y="1554480"/>
          <a:ext cx="5029200" cy="256032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217920" y="11887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Competitive Assessment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217920" y="1554480"/>
          <a:ext cx="4572000" cy="201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8720"/>
                <a:gridCol w="914400"/>
                <a:gridCol w="914400"/>
                <a:gridCol w="822960"/>
                <a:gridCol w="731520"/>
              </a:tblGrid>
              <a:tr h="335280">
                <a:tc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Company</a:t>
                      </a:r>
                    </a:p>
                  </a:txBody>
                  <a:tcPr marL="27432" marR="27432" marT="73152" marB="73152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Market Position</a:t>
                      </a:r>
                    </a:p>
                  </a:txBody>
                  <a:tcPr marL="27432" marR="27432" marT="73152" marB="73152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Technology</a:t>
                      </a:r>
                    </a:p>
                  </a:txBody>
                  <a:tcPr marL="27432" marR="27432" marT="73152" marB="73152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Global Reach</a:t>
                      </a:r>
                    </a:p>
                  </a:txBody>
                  <a:tcPr marL="27432" marR="27432" marT="73152" marB="73152">
                    <a:solidFill>
                      <a:srgbClr val="183A5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1">
                          <a:solidFill>
                            <a:srgbClr val="FFFFFF"/>
                          </a:solidFill>
                          <a:latin typeface="Arial"/>
                        </a:rPr>
                        <a:t>Revenue ($B)</a:t>
                      </a:r>
                    </a:p>
                  </a:txBody>
                  <a:tcPr marL="27432" marR="27432" marT="73152" marB="73152">
                    <a:solidFill>
                      <a:srgbClr val="183A58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sz="1000" b="1">
                          <a:solidFill>
                            <a:srgbClr val="183A58"/>
                          </a:solidFill>
                          <a:latin typeface="Arial"/>
                        </a:rPr>
                        <a:t>Saudi Aramco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183A58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183A58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 b="0">
                          <a:solidFill>
                            <a:srgbClr val="183A58"/>
                          </a:solidFill>
                          <a:latin typeface="Arial"/>
                        </a:rPr>
                        <a:t>$580B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ExxonMobil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$414B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Shell</a:t>
                      </a:r>
                    </a:p>
                  </a:txBody>
                  <a:tcPr marL="27432" marR="27432" marT="73152" marB="7315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27432" marR="27432" marT="73152" marB="7315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27432" marR="27432" marT="73152" marB="7315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⭐⭐⭐⭐⭐</a:t>
                      </a:r>
                    </a:p>
                  </a:txBody>
                  <a:tcPr marL="27432" marR="27432" marT="73152" marB="7315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$381B</a:t>
                      </a:r>
                    </a:p>
                  </a:txBody>
                  <a:tcPr marL="27432" marR="27432" marT="73152" marB="73152">
                    <a:solidFill>
                      <a:srgbClr val="FFFFFF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Chevron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$200B</a:t>
                      </a:r>
                    </a:p>
                  </a:txBody>
                  <a:tcPr marL="27432" marR="27432" marT="73152" marB="73152">
                    <a:solidFill>
                      <a:srgbClr val="F0F0F0"/>
                    </a:solidFill>
                  </a:tcPr>
                </a:tc>
              </a:tr>
              <a:tr h="335280">
                <a:tc>
                  <a:txBody>
                    <a:bodyPr/>
                    <a:lstStyle/>
                    <a:p>
                      <a:pPr algn="l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TotalEnergies</a:t>
                      </a:r>
                    </a:p>
                  </a:txBody>
                  <a:tcPr marL="27432" marR="27432" marT="73152" marB="7315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27432" marR="27432" marT="73152" marB="7315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⭐⭐⭐</a:t>
                      </a:r>
                    </a:p>
                  </a:txBody>
                  <a:tcPr marL="27432" marR="27432" marT="73152" marB="7315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⭐⭐⭐⭐</a:t>
                      </a:r>
                    </a:p>
                  </a:txBody>
                  <a:tcPr marL="27432" marR="27432" marT="73152" marB="73152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solidFill>
                            <a:srgbClr val="404040"/>
                          </a:solidFill>
                          <a:latin typeface="Arial"/>
                        </a:rPr>
                        <a:t>$263B</a:t>
                      </a:r>
                    </a:p>
                  </a:txBody>
                  <a:tcPr marL="27432" marR="27432" marT="73152" marB="73152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217920" y="3657600"/>
            <a:ext cx="5486400" cy="18288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Management estimates, competitor websites, July 2024 [Medium Confidence]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438912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Barriers to Entry</a:t>
            </a:r>
          </a:p>
        </p:txBody>
      </p:sp>
      <p:sp>
        <p:nvSpPr>
          <p:cNvPr id="10" name="Oval 9"/>
          <p:cNvSpPr/>
          <p:nvPr/>
        </p:nvSpPr>
        <p:spPr>
          <a:xfrm>
            <a:off x="640080" y="475488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777240" y="4709160"/>
            <a:ext cx="48463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Scale and Reserves: Unmatched reserve base and field size globally</a:t>
            </a:r>
          </a:p>
        </p:txBody>
      </p:sp>
      <p:sp>
        <p:nvSpPr>
          <p:cNvPr id="12" name="Oval 11"/>
          <p:cNvSpPr/>
          <p:nvPr/>
        </p:nvSpPr>
        <p:spPr>
          <a:xfrm>
            <a:off x="640080" y="502920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777240" y="4983480"/>
            <a:ext cx="48463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Cost Leadership: Industry-lowest extraction and processing costs</a:t>
            </a:r>
          </a:p>
        </p:txBody>
      </p:sp>
      <p:sp>
        <p:nvSpPr>
          <p:cNvPr id="14" name="Oval 13"/>
          <p:cNvSpPr/>
          <p:nvPr/>
        </p:nvSpPr>
        <p:spPr>
          <a:xfrm>
            <a:off x="640080" y="53035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77240" y="5257800"/>
            <a:ext cx="48463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State Backing: Strong government support and regulatory advantages</a:t>
            </a:r>
          </a:p>
        </p:txBody>
      </p:sp>
      <p:sp>
        <p:nvSpPr>
          <p:cNvPr id="16" name="Oval 15"/>
          <p:cNvSpPr/>
          <p:nvPr/>
        </p:nvSpPr>
        <p:spPr>
          <a:xfrm>
            <a:off x="640080" y="557783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777240" y="5532119"/>
            <a:ext cx="484632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Infrastructure: End-to-end value chain integration and scale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217920" y="4023360"/>
            <a:ext cx="5486400" cy="27432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1400" b="1">
                <a:solidFill>
                  <a:srgbClr val="183A58"/>
                </a:solidFill>
                <a:latin typeface="Arial"/>
              </a:rPr>
              <a:t>Company's Unique Advantages</a:t>
            </a:r>
          </a:p>
        </p:txBody>
      </p:sp>
      <p:sp>
        <p:nvSpPr>
          <p:cNvPr id="19" name="Oval 18"/>
          <p:cNvSpPr/>
          <p:nvPr/>
        </p:nvSpPr>
        <p:spPr>
          <a:xfrm>
            <a:off x="6400800" y="438912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6537960" y="434340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Market Dominance: Largest reserves, production, and market cap globally</a:t>
            </a:r>
          </a:p>
        </p:txBody>
      </p:sp>
      <p:sp>
        <p:nvSpPr>
          <p:cNvPr id="21" name="Oval 20"/>
          <p:cNvSpPr/>
          <p:nvPr/>
        </p:nvSpPr>
        <p:spPr>
          <a:xfrm>
            <a:off x="6400800" y="466344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6537960" y="461772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Cost Leadership: Industry-lowest extraction and processing costs</a:t>
            </a:r>
          </a:p>
        </p:txBody>
      </p:sp>
      <p:sp>
        <p:nvSpPr>
          <p:cNvPr id="23" name="Oval 22"/>
          <p:cNvSpPr/>
          <p:nvPr/>
        </p:nvSpPr>
        <p:spPr>
          <a:xfrm>
            <a:off x="6400800" y="4937760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6537960" y="4892040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Resilience: Strong balance sheet, high cash flow, and state backing</a:t>
            </a:r>
          </a:p>
        </p:txBody>
      </p:sp>
      <p:sp>
        <p:nvSpPr>
          <p:cNvPr id="25" name="Oval 24"/>
          <p:cNvSpPr/>
          <p:nvPr/>
        </p:nvSpPr>
        <p:spPr>
          <a:xfrm>
            <a:off x="6400800" y="5212079"/>
            <a:ext cx="54864" cy="54864"/>
          </a:xfrm>
          <a:prstGeom prst="ellipse">
            <a:avLst/>
          </a:prstGeom>
          <a:solidFill>
            <a:srgbClr val="B5975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6537960" y="5166359"/>
            <a:ext cx="5029200" cy="22860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900" b="0">
                <a:solidFill>
                  <a:srgbClr val="404040"/>
                </a:solidFill>
                <a:latin typeface="Arial"/>
              </a:rPr>
              <a:t>Growth: Rapid expansion in gas, downstream, and retail operations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200" y="4206240"/>
            <a:ext cx="5486400" cy="1371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algn="l"/>
            <a:r>
              <a:rPr sz="800" b="0">
                <a:solidFill>
                  <a:srgbClr val="404040"/>
                </a:solidFill>
                <a:latin typeface="Arial"/>
              </a:rPr>
              <a:t>Source: Company analysis, industry reports, 2024 [High Confidence]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57200" y="6400800"/>
            <a:ext cx="36576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900">
                <a:solidFill>
                  <a:srgbClr val="808080"/>
                </a:solidFill>
                <a:latin typeface="Arial"/>
              </a:defRPr>
            </a:pPr>
            <a:r>
              <a:t>Confidential | September 07, 2025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8686800" y="6400800"/>
            <a:ext cx="3200400" cy="36576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r">
              <a:defRPr sz="900">
                <a:solidFill>
                  <a:srgbClr val="808080"/>
                </a:solidFill>
                <a:latin typeface="Arial"/>
              </a:defRPr>
            </a:pPr>
            <a:r>
              <a:t>totalenergies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