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cat>
            <c:strRef>
              <c:f>Sheet1!$A$2:$A$5</c:f>
              <c:strCache>
                <c:ptCount val="4"/>
                <c:pt idx="0">
                  <c:v>iCar Asia</c:v>
                </c:pt>
                <c:pt idx="1">
                  <c:v>OLX Group</c:v>
                </c:pt>
                <c:pt idx="2">
                  <c:v>Carmudi</c:v>
                </c:pt>
                <c:pt idx="3">
                  <c:v>Carsome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200</c:v>
                </c:pt>
                <c:pt idx="1">
                  <c:v>300</c:v>
                </c:pt>
                <c:pt idx="2">
                  <c:v>120</c:v>
                </c:pt>
                <c:pt idx="3">
                  <c:v>500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60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Competitive Positioning - iCar Asia Format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0292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1792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Competitive Assessment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217920" y="1554480"/>
          <a:ext cx="4572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914400"/>
                <a:gridCol w="914400"/>
                <a:gridCol w="822960"/>
                <a:gridCol w="731520"/>
              </a:tblGrid>
              <a:tr h="402336">
                <a:tc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Company</a:t>
                      </a:r>
                    </a:p>
                  </a:txBody>
                  <a:tcPr marL="27432" marR="27432" marT="73152" marB="73152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Market Share</a:t>
                      </a:r>
                    </a:p>
                  </a:txBody>
                  <a:tcPr marL="27432" marR="27432" marT="73152" marB="73152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Tech Platform</a:t>
                      </a:r>
                    </a:p>
                  </a:txBody>
                  <a:tcPr marL="27432" marR="27432" marT="73152" marB="73152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Dealer Coverage</a:t>
                      </a:r>
                    </a:p>
                  </a:txBody>
                  <a:tcPr marL="27432" marR="27432" marT="73152" marB="73152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Revenue (M)</a:t>
                      </a:r>
                    </a:p>
                  </a:txBody>
                  <a:tcPr marL="27432" marR="27432" marT="73152" marB="73152">
                    <a:solidFill>
                      <a:srgbClr val="183A58"/>
                    </a:solidFill>
                  </a:tcPr>
                </a:tc>
              </a:tr>
              <a:tr h="402336">
                <a:tc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183A58"/>
                          </a:solidFill>
                          <a:latin typeface="Arial"/>
                        </a:rPr>
                        <a:t>iCar Asia</a:t>
                      </a:r>
                    </a:p>
                  </a:txBody>
                  <a:tcPr marL="27432" marR="27432" marT="73152" marB="73152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183A58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27432" marR="27432" marT="73152" marB="73152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183A58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27432" marR="27432" marT="73152" marB="73152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183A58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27432" marR="27432" marT="73152" marB="73152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183A58"/>
                          </a:solidFill>
                          <a:latin typeface="Arial"/>
                        </a:rPr>
                        <a:t>$200M</a:t>
                      </a:r>
                    </a:p>
                  </a:txBody>
                  <a:tcPr marL="27432" marR="27432" marT="73152" marB="73152">
                    <a:solidFill>
                      <a:srgbClr val="F0F0F0"/>
                    </a:solidFill>
                  </a:tcPr>
                </a:tc>
              </a:tr>
              <a:tr h="402336"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Carsome</a:t>
                      </a:r>
                    </a:p>
                  </a:txBody>
                  <a:tcPr marL="27432" marR="27432" marT="73152" marB="73152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27432" marR="27432" marT="73152" marB="73152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27432" marR="27432" marT="73152" marB="73152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⭐⭐</a:t>
                      </a:r>
                    </a:p>
                  </a:txBody>
                  <a:tcPr marL="27432" marR="27432" marT="73152" marB="73152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$500M</a:t>
                      </a:r>
                    </a:p>
                  </a:txBody>
                  <a:tcPr marL="27432" marR="27432" marT="73152" marB="73152">
                    <a:solidFill>
                      <a:srgbClr val="F0F0F0"/>
                    </a:solidFill>
                  </a:tcPr>
                </a:tc>
              </a:tr>
              <a:tr h="402336"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OLX Group</a:t>
                      </a:r>
                    </a:p>
                  </a:txBody>
                  <a:tcPr marL="27432" marR="27432" marT="73152" marB="7315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27432" marR="27432" marT="73152" marB="7315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27432" marR="27432" marT="73152" marB="7315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⭐⭐</a:t>
                      </a:r>
                    </a:p>
                  </a:txBody>
                  <a:tcPr marL="27432" marR="27432" marT="73152" marB="7315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$300M</a:t>
                      </a:r>
                    </a:p>
                  </a:txBody>
                  <a:tcPr marL="27432" marR="27432" marT="73152" marB="73152">
                    <a:solidFill>
                      <a:srgbClr val="FFFFFF"/>
                    </a:solidFill>
                  </a:tcPr>
                </a:tc>
              </a:tr>
              <a:tr h="402336"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Carmudi</a:t>
                      </a:r>
                    </a:p>
                  </a:txBody>
                  <a:tcPr marL="27432" marR="27432" marT="73152" marB="73152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⭐⭐</a:t>
                      </a:r>
                    </a:p>
                  </a:txBody>
                  <a:tcPr marL="27432" marR="27432" marT="73152" marB="73152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⭐⭐</a:t>
                      </a:r>
                    </a:p>
                  </a:txBody>
                  <a:tcPr marL="27432" marR="27432" marT="73152" marB="73152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⭐⭐</a:t>
                      </a:r>
                    </a:p>
                  </a:txBody>
                  <a:tcPr marL="27432" marR="27432" marT="73152" marB="73152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$120M</a:t>
                      </a:r>
                    </a:p>
                  </a:txBody>
                  <a:tcPr marL="27432" marR="27432" marT="73152" marB="73152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17920" y="3657600"/>
            <a:ext cx="5486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Management estimates, competitor websites, July 2024 [Medium Confidence]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3891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Barriers to Entry</a:t>
            </a:r>
          </a:p>
        </p:txBody>
      </p:sp>
      <p:sp>
        <p:nvSpPr>
          <p:cNvPr id="10" name="Oval 9"/>
          <p:cNvSpPr/>
          <p:nvPr/>
        </p:nvSpPr>
        <p:spPr>
          <a:xfrm>
            <a:off x="640080" y="47548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77240" y="4709160"/>
            <a:ext cx="48463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Market Leadership: Established #1 position across Malaysia, Indonesia, and Th...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50292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777240" y="4983480"/>
            <a:ext cx="48463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Dealer Relationships: 13,000+ dealer network with high switching costs</a:t>
            </a:r>
          </a:p>
        </p:txBody>
      </p:sp>
      <p:sp>
        <p:nvSpPr>
          <p:cNvPr id="14" name="Oval 13"/>
          <p:cNvSpPr/>
          <p:nvPr/>
        </p:nvSpPr>
        <p:spPr>
          <a:xfrm>
            <a:off x="640080" y="53035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77240" y="5257800"/>
            <a:ext cx="48463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Proprietary Technology: Advanced SaaS platform and analytics tools</a:t>
            </a:r>
          </a:p>
        </p:txBody>
      </p:sp>
      <p:sp>
        <p:nvSpPr>
          <p:cNvPr id="16" name="Oval 15"/>
          <p:cNvSpPr/>
          <p:nvPr/>
        </p:nvSpPr>
        <p:spPr>
          <a:xfrm>
            <a:off x="640080" y="557783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77240" y="5532119"/>
            <a:ext cx="48463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Brand Recognition: Strong consumer brand awareness and trust in automotive se...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17920" y="40233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Company's Unique Advantages</a:t>
            </a:r>
          </a:p>
        </p:txBody>
      </p:sp>
      <p:sp>
        <p:nvSpPr>
          <p:cNvPr id="19" name="Oval 18"/>
          <p:cNvSpPr/>
          <p:nvPr/>
        </p:nvSpPr>
        <p:spPr>
          <a:xfrm>
            <a:off x="6400800" y="4389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6537960" y="434340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Largest User Base: 11M+ monthly users across Malaysia, Indonesia, Thailand</a:t>
            </a:r>
          </a:p>
        </p:txBody>
      </p:sp>
      <p:sp>
        <p:nvSpPr>
          <p:cNvPr id="21" name="Oval 20"/>
          <p:cNvSpPr/>
          <p:nvPr/>
        </p:nvSpPr>
        <p:spPr>
          <a:xfrm>
            <a:off x="6400800" y="46634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537960" y="461772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Comprehensive SaaS Platform: Dealer management and analytics tools with high ...</a:t>
            </a:r>
          </a:p>
        </p:txBody>
      </p:sp>
      <p:sp>
        <p:nvSpPr>
          <p:cNvPr id="23" name="Oval 22"/>
          <p:cNvSpPr/>
          <p:nvPr/>
        </p:nvSpPr>
        <p:spPr>
          <a:xfrm>
            <a:off x="6400800" y="49377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6537960" y="489204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Integrated Ecosystem: Post-Carsome acquisition creates end-to-end automotive ...</a:t>
            </a:r>
          </a:p>
        </p:txBody>
      </p:sp>
      <p:sp>
        <p:nvSpPr>
          <p:cNvPr id="25" name="Oval 24"/>
          <p:cNvSpPr/>
          <p:nvPr/>
        </p:nvSpPr>
        <p:spPr>
          <a:xfrm>
            <a:off x="6400800" y="521207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6537960" y="5166359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Premium Content: Research tools and automotive expertise drive engagement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4206240"/>
            <a:ext cx="54864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Company analysis, industry reports, 2024 [High Confidence]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6400800"/>
            <a:ext cx="3657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carsome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