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50.0</c:v>
                </c:pt>
                <c:pt idx="1">
                  <c:v>35.0</c:v>
                </c:pt>
                <c:pt idx="2">
                  <c:v>45.0</c:v>
                </c:pt>
                <c:pt idx="3">
                  <c:v>60.0</c:v>
                </c:pt>
                <c:pt idx="4">
                  <c:v>70.0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8.0</c:v>
                </c:pt>
                <c:pt idx="1">
                  <c:v>-15.0</c:v>
                </c:pt>
                <c:pt idx="2">
                  <c:v>-5.0</c:v>
                </c:pt>
                <c:pt idx="3">
                  <c:v>12.0</c:v>
                </c:pt>
                <c:pt idx="4">
                  <c:v>18.0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84.0"/>
          <c:min val="-18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Company - 5-Year Financial Performance (Including Crisis Period)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*Crisis period (2020-2021) shows recovery trajectory with improved operations.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86384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EBITDA Recovery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384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18M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84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(2023)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384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✓ Returned to profitability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584448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Cost Reduction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4448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30%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4448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(2020-2023)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4448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↗ Operational efficiency gains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1072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382512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Market Position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2512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#3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2512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(Current)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82512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● Maintained ranking through crisis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89136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80576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Cash Position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80576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$25M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80576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(2023)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80576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● Strong liquidity maintained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" y="5303520"/>
            <a:ext cx="5943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Recovery Strategy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" y="5532120"/>
            <a:ext cx="576072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Aggressive cost restructuring during 2020-2021 crisis period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" y="5715000"/>
            <a:ext cx="576072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Market share gains as competitors exited during downturn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" y="5897880"/>
            <a:ext cx="576072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Digital transformation accelerated operational efficiency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6080760"/>
            <a:ext cx="576072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Diversified revenue streams reduced market risk exposure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32320" y="530352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7315200" y="5349240"/>
            <a:ext cx="402336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100" b="1">
                <a:solidFill>
                  <a:srgbClr val="228B22"/>
                </a:solidFill>
                <a:latin typeface="Arial"/>
              </a:rPr>
              <a:t>Investment Thesis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15200" y="5532120"/>
            <a:ext cx="402336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Strong recovery demonstrates management capability and business resilience. Current valuation reflects turnaround completion with upside potential from market normalization.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7200" y="649224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September 07, 2025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86800" y="649224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Recovery Corp Investment Opportunity    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