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 - Enhanced 3-Column Format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Crude Oil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World's largest producer with 12 million barrels/day capacity, operating the Ghawar and Safaniya fields with advanced extraction technologies.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Natural Gas Production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Expanding gas output by 60% by 2030, investing in LNG infrastructure and the Jafurah unconventional field development.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Downstream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Integrated refining, chemicals, and retail operations in Saudi Arabia and international markets with 2.5M bbl/day capacity.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Petrochemicals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Production of polyolefins, aromatics, specialty chemicals, and ongoing expansion in advanced materials through strategic partnerships.</a:t>
            </a:r>
          </a:p>
        </p:txBody>
      </p:sp>
      <p:sp>
        <p:nvSpPr>
          <p:cNvPr id="16" name="Oval 15"/>
          <p:cNvSpPr/>
          <p:nvPr/>
        </p:nvSpPr>
        <p:spPr>
          <a:xfrm>
            <a:off x="73152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097280" y="43891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Renewable Energy &amp; Decarbonization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7280" y="461772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Investments in solar, wind, carbon capture, hydrogen production, supporting energy transition and Vision 2030 goals.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Regional Market Coverage &amp; Business Segments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1508760"/>
                <a:gridCol w="1508760"/>
              </a:tblGrid>
              <a:tr h="426720"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27432" marR="27432" marT="36576" marB="36576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Business Segment</a:t>
                      </a:r>
                    </a:p>
                  </a:txBody>
                  <a:tcPr marL="27432" marR="27432" marT="36576" marB="36576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Market Position &amp; Assets</a:t>
                      </a:r>
                    </a:p>
                  </a:txBody>
                  <a:tcPr marL="27432" marR="27432" marT="36576" marB="36576">
                    <a:solidFill>
                      <a:srgbClr val="183A58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Saudi Arabia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Upstream Operations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Dominant position with Ghawar, Safaniya, and 100+ oil &amp; gas fields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Americas</a:t>
                      </a:r>
                    </a:p>
                  </a:txBody>
                  <a:tcPr marL="27432" marR="27432" marT="36576" marB="36576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Downstream &amp; Trading</a:t>
                      </a:r>
                    </a:p>
                  </a:txBody>
                  <a:tcPr marL="27432" marR="27432" marT="36576" marB="36576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Motiva refinery (USA), retail network, trading operations</a:t>
                      </a:r>
                    </a:p>
                  </a:txBody>
                  <a:tcPr marL="27432" marR="27432" marT="36576" marB="36576"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Asia Pacific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Petrochemicals &amp; JVs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SABIC integration, petrochemical complexes, strategic partnerships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Europe &amp; Africa</a:t>
                      </a:r>
                    </a:p>
                  </a:txBody>
                  <a:tcPr marL="27432" marR="27432" marT="36576" marB="36576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Marketing &amp; Distribution</a:t>
                      </a:r>
                    </a:p>
                  </a:txBody>
                  <a:tcPr marL="27432" marR="27432" marT="36576" marB="36576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Retail stations, lubricants, aviation fuel supply networks</a:t>
                      </a:r>
                    </a:p>
                  </a:txBody>
                  <a:tcPr marL="27432" marR="27432" marT="36576" marB="36576">
                    <a:solidFill>
                      <a:srgbClr val="F0F0F0"/>
                    </a:solidFill>
                  </a:tcPr>
                </a:tc>
              </a:tr>
              <a:tr h="42672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Middle East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Regional Integration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Cross-border pipelines, regional supply agreements, storage facilities</a:t>
                      </a:r>
                    </a:p>
                  </a:txBody>
                  <a:tcPr marL="27432" marR="27432" marT="36576" marB="36576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83680" y="4663440"/>
            <a:ext cx="5029200" cy="128016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Total Production Facilities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150+ facilities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Daily Oil Production Capacity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12+ million bbl/day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Reserve Replacement Ratio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100%+ annually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Countries with Operations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25+ countries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