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132320" y="1005840"/>
            <a:ext cx="3657600" cy="22860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280160"/>
            <a:ext cx="201168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1280160"/>
            <a:ext cx="201168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Methodology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8960" y="1280160"/>
            <a:ext cx="329184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3108960" y="1280160"/>
            <a:ext cx="329184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Commentary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280160"/>
            <a:ext cx="164592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400800" y="1280160"/>
            <a:ext cx="164592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Enterprise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46720" y="1280160"/>
            <a:ext cx="146304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046720" y="1280160"/>
            <a:ext cx="146304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Metric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09760" y="1280160"/>
            <a:ext cx="91440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509760" y="1280160"/>
            <a:ext cx="91440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22A'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24160" y="1280160"/>
            <a:ext cx="91440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0424160" y="1280160"/>
            <a:ext cx="91440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23E (Rev)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7280" y="1737360"/>
            <a:ext cx="2011680" cy="731520"/>
          </a:xfrm>
          <a:prstGeom prst="rect">
            <a:avLst/>
          </a:prstGeom>
          <a:solidFill>
            <a:srgbClr val="46648C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1097280" y="1737360"/>
            <a:ext cx="201168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1">
                <a:solidFill>
                  <a:srgbClr val="FFFFFF"/>
                </a:solidFill>
                <a:latin typeface="Arial"/>
              </a:defRPr>
            </a:pPr>
            <a:r>
              <a:t>Public Trading Comparables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08960" y="1737360"/>
            <a:ext cx="3291840" cy="73152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3108960" y="1737360"/>
            <a:ext cx="329184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l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Reflects scale, margin, and stability premium.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00800" y="1737360"/>
            <a:ext cx="164592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400800" y="1737360"/>
            <a:ext cx="164592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US$1.57T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46720" y="1737360"/>
            <a:ext cx="146304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046720" y="1737360"/>
            <a:ext cx="146304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EV/Revenue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509760" y="1737360"/>
            <a:ext cx="91440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9509760" y="1737360"/>
            <a:ext cx="91440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3.3x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424160" y="1737360"/>
            <a:ext cx="91440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10424160" y="1737360"/>
            <a:ext cx="91440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3.3x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7280" y="2468880"/>
            <a:ext cx="2011680" cy="731520"/>
          </a:xfrm>
          <a:prstGeom prst="rect">
            <a:avLst/>
          </a:prstGeom>
          <a:solidFill>
            <a:srgbClr val="46648C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1097280" y="2468880"/>
            <a:ext cx="201168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1">
                <a:solidFill>
                  <a:srgbClr val="FFFFFF"/>
                </a:solidFill>
                <a:latin typeface="Arial"/>
              </a:defRPr>
            </a:pPr>
            <a:r>
              <a:t>Public Trading Comparables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08960" y="2468880"/>
            <a:ext cx="3291840" cy="73152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3108960" y="2468880"/>
            <a:ext cx="329184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l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In line with peers, but premium for cash flow stability.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00800" y="2468880"/>
            <a:ext cx="164592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400800" y="2468880"/>
            <a:ext cx="164592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US$1.57T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046720" y="2468880"/>
            <a:ext cx="146304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8046720" y="2468880"/>
            <a:ext cx="146304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EV/EBITDA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509760" y="2468880"/>
            <a:ext cx="91440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509760" y="2468880"/>
            <a:ext cx="91440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6.6x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424160" y="2468880"/>
            <a:ext cx="91440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10424160" y="2468880"/>
            <a:ext cx="91440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6.5x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97280" y="3200400"/>
            <a:ext cx="2011680" cy="731520"/>
          </a:xfrm>
          <a:prstGeom prst="rect">
            <a:avLst/>
          </a:prstGeom>
          <a:solidFill>
            <a:srgbClr val="46648C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1097280" y="3200400"/>
            <a:ext cx="201168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1">
                <a:solidFill>
                  <a:srgbClr val="FFFFFF"/>
                </a:solidFill>
                <a:latin typeface="Arial"/>
              </a:defRPr>
            </a:pPr>
            <a:r>
              <a:t>Public Trading Comparables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108960" y="3200400"/>
            <a:ext cx="3291840" cy="73152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3108960" y="3200400"/>
            <a:ext cx="329184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l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Top decile among global majors.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00800" y="3200400"/>
            <a:ext cx="164592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00800" y="3200400"/>
            <a:ext cx="164592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US$1.53T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046720" y="3200400"/>
            <a:ext cx="146304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8046720" y="3200400"/>
            <a:ext cx="146304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P/E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509760" y="3200400"/>
            <a:ext cx="91440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9509760" y="3200400"/>
            <a:ext cx="91440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15.3x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424160" y="3200400"/>
            <a:ext cx="91440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10424160" y="3200400"/>
            <a:ext cx="91440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15.3x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97280" y="3931920"/>
            <a:ext cx="2011680" cy="731520"/>
          </a:xfrm>
          <a:prstGeom prst="rect">
            <a:avLst/>
          </a:prstGeom>
          <a:solidFill>
            <a:srgbClr val="325032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1097280" y="3931920"/>
            <a:ext cx="201168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1">
                <a:solidFill>
                  <a:srgbClr val="FFFFFF"/>
                </a:solidFill>
                <a:latin typeface="Arial"/>
              </a:defRPr>
            </a:pPr>
            <a:r>
              <a:t>DCF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108960" y="3931920"/>
            <a:ext cx="3291840" cy="73152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3108960" y="3931920"/>
            <a:ext cx="329184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l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Assumes modest growth, high CapEx, resilient FCF.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400800" y="3931920"/>
            <a:ext cx="164592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6400800" y="3931920"/>
            <a:ext cx="164592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US$1.45-1.60T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046720" y="3931920"/>
            <a:ext cx="146304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TextBox 59"/>
          <p:cNvSpPr txBox="1"/>
          <p:nvPr/>
        </p:nvSpPr>
        <p:spPr>
          <a:xfrm>
            <a:off x="8046720" y="3931920"/>
            <a:ext cx="146304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FCF-based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509760" y="3931920"/>
            <a:ext cx="91440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TextBox 61"/>
          <p:cNvSpPr txBox="1"/>
          <p:nvPr/>
        </p:nvSpPr>
        <p:spPr>
          <a:xfrm>
            <a:off x="9509760" y="3931920"/>
            <a:ext cx="91440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</a:p>
        </p:txBody>
      </p:sp>
      <p:sp>
        <p:nvSpPr>
          <p:cNvPr id="63" name="Rectangle 62"/>
          <p:cNvSpPr/>
          <p:nvPr/>
        </p:nvSpPr>
        <p:spPr>
          <a:xfrm>
            <a:off x="10424160" y="3931920"/>
            <a:ext cx="91440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/>
          <p:cNvSpPr txBox="1"/>
          <p:nvPr/>
        </p:nvSpPr>
        <p:spPr>
          <a:xfrm>
            <a:off x="10424160" y="3931920"/>
            <a:ext cx="91440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</a:p>
        </p:txBody>
      </p:sp>
      <p:sp>
        <p:nvSpPr>
          <p:cNvPr id="65" name="Rectangle 64"/>
          <p:cNvSpPr/>
          <p:nvPr/>
        </p:nvSpPr>
        <p:spPr>
          <a:xfrm>
            <a:off x="1097280" y="4663440"/>
            <a:ext cx="2011680" cy="731520"/>
          </a:xfrm>
          <a:prstGeom prst="rect">
            <a:avLst/>
          </a:prstGeom>
          <a:solidFill>
            <a:srgbClr val="325032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TextBox 65"/>
          <p:cNvSpPr txBox="1"/>
          <p:nvPr/>
        </p:nvSpPr>
        <p:spPr>
          <a:xfrm>
            <a:off x="1097280" y="4663440"/>
            <a:ext cx="201168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1">
                <a:solidFill>
                  <a:srgbClr val="FFFFFF"/>
                </a:solidFill>
                <a:latin typeface="Arial"/>
              </a:defRPr>
            </a:pPr>
            <a:r>
              <a:t>DDM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108960" y="4663440"/>
            <a:ext cx="3291840" cy="73152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TextBox 67"/>
          <p:cNvSpPr txBox="1"/>
          <p:nvPr/>
        </p:nvSpPr>
        <p:spPr>
          <a:xfrm>
            <a:off x="3108960" y="4663440"/>
            <a:ext cx="329184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l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Very high payout ratio, stable base dividend.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400800" y="4663440"/>
            <a:ext cx="164592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TextBox 69"/>
          <p:cNvSpPr txBox="1"/>
          <p:nvPr/>
        </p:nvSpPr>
        <p:spPr>
          <a:xfrm>
            <a:off x="6400800" y="4663440"/>
            <a:ext cx="164592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US$1.50T+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046720" y="4663440"/>
            <a:ext cx="146304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TextBox 71"/>
          <p:cNvSpPr txBox="1"/>
          <p:nvPr/>
        </p:nvSpPr>
        <p:spPr>
          <a:xfrm>
            <a:off x="8046720" y="4663440"/>
            <a:ext cx="146304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Dividend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509760" y="4663440"/>
            <a:ext cx="91440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9509760" y="4663440"/>
            <a:ext cx="91440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</a:p>
        </p:txBody>
      </p:sp>
      <p:sp>
        <p:nvSpPr>
          <p:cNvPr id="75" name="Rectangle 74"/>
          <p:cNvSpPr/>
          <p:nvPr/>
        </p:nvSpPr>
        <p:spPr>
          <a:xfrm>
            <a:off x="10424160" y="4663440"/>
            <a:ext cx="91440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TextBox 75"/>
          <p:cNvSpPr txBox="1"/>
          <p:nvPr/>
        </p:nvSpPr>
        <p:spPr>
          <a:xfrm>
            <a:off x="10424160" y="4663440"/>
            <a:ext cx="91440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</a:p>
        </p:txBody>
      </p:sp>
      <p:sp>
        <p:nvSpPr>
          <p:cNvPr id="77" name="Rectangle 76"/>
          <p:cNvSpPr/>
          <p:nvPr/>
        </p:nvSpPr>
        <p:spPr>
          <a:xfrm>
            <a:off x="182880" y="1737360"/>
            <a:ext cx="822960" cy="2194560"/>
          </a:xfrm>
          <a:prstGeom prst="rect">
            <a:avLst/>
          </a:prstGeom>
          <a:solidFill>
            <a:srgbClr val="46648C"/>
          </a:solidFill>
          <a:ln>
            <a:solidFill>
              <a:srgbClr val="4664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TextBox 77"/>
          <p:cNvSpPr txBox="1"/>
          <p:nvPr/>
        </p:nvSpPr>
        <p:spPr>
          <a:xfrm>
            <a:off x="182880" y="1737360"/>
            <a:ext cx="822960" cy="2194560"/>
          </a:xfrm>
          <a:prstGeom prst="rect">
            <a:avLst/>
          </a:prstGeom>
          <a:noFill/>
        </p:spPr>
        <p:txBody>
          <a:bodyPr wrap="none" anchor="ctr" lIns="45720" rIns="45720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TRADING COMPS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2880" y="3931920"/>
            <a:ext cx="822960" cy="1463040"/>
          </a:xfrm>
          <a:prstGeom prst="rect">
            <a:avLst/>
          </a:prstGeom>
          <a:solidFill>
            <a:srgbClr val="325032"/>
          </a:solidFill>
          <a:ln>
            <a:solidFill>
              <a:srgbClr val="325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TextBox 79"/>
          <p:cNvSpPr txBox="1"/>
          <p:nvPr/>
        </p:nvSpPr>
        <p:spPr>
          <a:xfrm>
            <a:off x="182880" y="3931920"/>
            <a:ext cx="822960" cy="1463040"/>
          </a:xfrm>
          <a:prstGeom prst="rect">
            <a:avLst/>
          </a:prstGeom>
          <a:noFill/>
        </p:spPr>
        <p:txBody>
          <a:bodyPr wrap="none" anchor="ctr" lIns="45720" rIns="45720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DCF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